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2" r:id="rId2"/>
    <p:sldId id="282" r:id="rId3"/>
    <p:sldId id="258" r:id="rId4"/>
    <p:sldId id="263" r:id="rId5"/>
    <p:sldId id="283" r:id="rId6"/>
    <p:sldId id="284" r:id="rId7"/>
    <p:sldId id="285" r:id="rId8"/>
    <p:sldId id="259" r:id="rId9"/>
    <p:sldId id="260" r:id="rId10"/>
    <p:sldId id="257" r:id="rId11"/>
    <p:sldId id="265" r:id="rId12"/>
    <p:sldId id="266" r:id="rId13"/>
    <p:sldId id="267" r:id="rId14"/>
    <p:sldId id="269" r:id="rId15"/>
    <p:sldId id="270" r:id="rId16"/>
    <p:sldId id="271" r:id="rId17"/>
    <p:sldId id="273" r:id="rId18"/>
    <p:sldId id="268" r:id="rId19"/>
    <p:sldId id="275" r:id="rId20"/>
    <p:sldId id="276" r:id="rId21"/>
    <p:sldId id="277" r:id="rId22"/>
    <p:sldId id="279" r:id="rId23"/>
    <p:sldId id="280" r:id="rId24"/>
    <p:sldId id="281" r:id="rId25"/>
    <p:sldId id="274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0D3254"/>
    <a:srgbClr val="C3B997"/>
    <a:srgbClr val="5398A2"/>
    <a:srgbClr val="64BBC9"/>
    <a:srgbClr val="DBD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58"/>
  </p:normalViewPr>
  <p:slideViewPr>
    <p:cSldViewPr snapToGrid="0" snapToObjects="1">
      <p:cViewPr varScale="1">
        <p:scale>
          <a:sx n="101" d="100"/>
          <a:sy n="101" d="100"/>
        </p:scale>
        <p:origin x="120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0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A2D06-0F60-3742-A679-A50E629163F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AFB80-FB9D-F145-A578-4166C77F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875" y="3631749"/>
            <a:ext cx="10870250" cy="6844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1" spc="1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60875" y="1805433"/>
            <a:ext cx="10870250" cy="14452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700" b="1" i="0" spc="4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017" y="5792371"/>
            <a:ext cx="2006600" cy="368300"/>
          </a:xfrm>
          <a:prstGeom prst="rect">
            <a:avLst/>
          </a:prstGeom>
        </p:spPr>
      </p:pic>
      <p:sp>
        <p:nvSpPr>
          <p:cNvPr id="18" name="Rectangle 17"/>
          <p:cNvSpPr>
            <a:spLocks noChangeAspect="1"/>
          </p:cNvSpPr>
          <p:nvPr userDrawn="1"/>
        </p:nvSpPr>
        <p:spPr>
          <a:xfrm>
            <a:off x="0" y="5460613"/>
            <a:ext cx="2773017" cy="694944"/>
          </a:xfrm>
          <a:prstGeom prst="rect">
            <a:avLst/>
          </a:prstGeom>
          <a:solidFill>
            <a:srgbClr val="0D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569617" y="3410146"/>
            <a:ext cx="5052767" cy="0"/>
          </a:xfrm>
          <a:prstGeom prst="line">
            <a:avLst/>
          </a:prstGeom>
          <a:ln w="1905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EC1276-0B3F-AB40-824C-FBDEB83890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77" y="5581510"/>
            <a:ext cx="2503399" cy="4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1189277" y="1489436"/>
            <a:ext cx="10104034" cy="41100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758257-9405-244D-9AC0-487EEAD10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4144" y="6262156"/>
            <a:ext cx="1460500" cy="266700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E715F5D-BE03-D14F-B2A8-5E2B6A990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7712" y="622519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395167"/>
            <a:ext cx="11515345" cy="20976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1189277" y="3761295"/>
            <a:ext cx="10104034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2AD1A-4B6E-B745-AA37-8A255BC03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4144" y="6262156"/>
            <a:ext cx="1460500" cy="26670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4F2EE57-060E-4E46-BD70-C664BF247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7712" y="622519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536569"/>
            <a:ext cx="5290513" cy="40629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429079" y="1536569"/>
            <a:ext cx="4864232" cy="406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CBAF1E-E39C-5340-AED4-C63FA6503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4144" y="6262156"/>
            <a:ext cx="1460500" cy="266700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882988E-4ECC-5243-B46B-1B2395AFB0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7712" y="622519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1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5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56759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436864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1189277" y="3761295"/>
            <a:ext cx="10104034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691593-005F-E94D-8011-E6B895832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4144" y="6262156"/>
            <a:ext cx="1460500" cy="266700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BCAAF4E-BF28-E247-8813-467EA303F5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7712" y="622519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1395167"/>
            <a:ext cx="11509247" cy="45154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B5DA6-2CB8-5340-AEF0-EC50E487B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4144" y="6262156"/>
            <a:ext cx="1460500" cy="26670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40A959A-5CE5-234F-B878-A0AC1BE3ED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7712" y="622519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0"/>
            <a:ext cx="11509247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1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6" r:id="rId3"/>
    <p:sldLayoutId id="2147483667" r:id="rId4"/>
    <p:sldLayoutId id="2147483665" r:id="rId5"/>
    <p:sldLayoutId id="2147483668" r:id="rId6"/>
    <p:sldLayoutId id="2147483669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greenestacre.com/lavender-orpington-chickens-breed-profile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ctorsupply.com/tsc/product/hoovers-hatchery-lavender-orpington-chickens-10-count-baby-chick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Jacob.hadfield@usu.ed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xtension.psu.edu/budgeting-for-agricultural-decision-mak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Jake Hadfield – USU Extension Juab &amp; Utah Counties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Small Scale Livestock Budgets</a:t>
            </a:r>
          </a:p>
        </p:txBody>
      </p:sp>
    </p:spTree>
    <p:extLst>
      <p:ext uri="{BB962C8B-B14F-4D97-AF65-F5344CB8AC3E}">
        <p14:creationId xmlns:p14="http://schemas.microsoft.com/office/powerpoint/2010/main" val="376254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Practice Makes Perfect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Variable or Fixed Cost?</a:t>
            </a:r>
          </a:p>
          <a:p>
            <a:r>
              <a:rPr lang="en-US" sz="3600" dirty="0"/>
              <a:t>Bedding</a:t>
            </a:r>
          </a:p>
          <a:p>
            <a:r>
              <a:rPr lang="en-US" sz="3600" dirty="0"/>
              <a:t>Marketing Costs</a:t>
            </a:r>
          </a:p>
          <a:p>
            <a:r>
              <a:rPr lang="en-US" sz="3600" dirty="0"/>
              <a:t>Insurance</a:t>
            </a:r>
          </a:p>
          <a:p>
            <a:r>
              <a:rPr lang="en-US" sz="3600" dirty="0"/>
              <a:t>Veterinarian Costs</a:t>
            </a:r>
          </a:p>
          <a:p>
            <a:r>
              <a:rPr lang="en-US" sz="3600" dirty="0"/>
              <a:t>Fuel</a:t>
            </a:r>
          </a:p>
        </p:txBody>
      </p:sp>
    </p:spTree>
    <p:extLst>
      <p:ext uri="{BB962C8B-B14F-4D97-AF65-F5344CB8AC3E}">
        <p14:creationId xmlns:p14="http://schemas.microsoft.com/office/powerpoint/2010/main" val="2053959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Practice Makes Perfect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Variable or Fixed Cost?</a:t>
            </a:r>
          </a:p>
          <a:p>
            <a:r>
              <a:rPr lang="en-US" sz="3600" dirty="0"/>
              <a:t>Bedding </a:t>
            </a:r>
            <a:r>
              <a:rPr lang="en-US" sz="3600" dirty="0">
                <a:solidFill>
                  <a:srgbClr val="FF0000"/>
                </a:solidFill>
              </a:rPr>
              <a:t>– Variable Cost</a:t>
            </a:r>
            <a:endParaRPr lang="en-US" sz="3600" dirty="0"/>
          </a:p>
          <a:p>
            <a:r>
              <a:rPr lang="en-US" sz="3600" dirty="0"/>
              <a:t>Marketing Costs 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Variable Cost</a:t>
            </a:r>
            <a:endParaRPr lang="en-US" sz="3600" dirty="0"/>
          </a:p>
          <a:p>
            <a:r>
              <a:rPr lang="en-US" sz="3600" dirty="0"/>
              <a:t>Insurance </a:t>
            </a:r>
            <a:r>
              <a:rPr lang="en-US" sz="3600" dirty="0">
                <a:solidFill>
                  <a:schemeClr val="accent5"/>
                </a:solidFill>
              </a:rPr>
              <a:t>– Fixed Cost</a:t>
            </a:r>
            <a:endParaRPr lang="en-US" sz="3600" dirty="0"/>
          </a:p>
          <a:p>
            <a:r>
              <a:rPr lang="en-US" sz="3600" dirty="0"/>
              <a:t>Veterinarian Costs</a:t>
            </a:r>
            <a:r>
              <a:rPr lang="en-US" sz="3600" dirty="0">
                <a:solidFill>
                  <a:srgbClr val="FF0000"/>
                </a:solidFill>
              </a:rPr>
              <a:t> – Variable Cost</a:t>
            </a:r>
            <a:endParaRPr lang="en-US" sz="3600" dirty="0"/>
          </a:p>
          <a:p>
            <a:r>
              <a:rPr lang="en-US" sz="3600" dirty="0"/>
              <a:t>Fuel </a:t>
            </a:r>
            <a:r>
              <a:rPr lang="en-US" sz="3600" dirty="0">
                <a:solidFill>
                  <a:srgbClr val="FF0000"/>
                </a:solidFill>
              </a:rPr>
              <a:t>– Variable Cost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33614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99D387-D919-3BA3-BDD6-1FD7251BD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FA150-B250-35BC-70B1-6D2DA7D09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Budget Time</a:t>
            </a:r>
          </a:p>
        </p:txBody>
      </p:sp>
      <p:cxnSp>
        <p:nvCxnSpPr>
          <p:cNvPr id="25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861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AEB4-55B4-D193-13C2-AF765C1D4B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1 – Meat Rabbits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66AC7-62EB-D42A-0194-F403BA9649E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Variable Costs</a:t>
            </a:r>
          </a:p>
          <a:p>
            <a:r>
              <a:rPr lang="en-US" sz="3200" dirty="0"/>
              <a:t>New Livestock – 4 does 2 bucks = $175</a:t>
            </a:r>
          </a:p>
          <a:p>
            <a:r>
              <a:rPr lang="en-US" sz="3200" dirty="0"/>
              <a:t>Feed – Rabbit Pellet (1 Year) = $280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Always add Wastage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/>
              <a:t>Veterinarian - Pasteurella Vaccination= $12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Total Variable Costs = $467</a:t>
            </a:r>
            <a:endParaRPr lang="en-US" dirty="0"/>
          </a:p>
        </p:txBody>
      </p:sp>
      <p:pic>
        <p:nvPicPr>
          <p:cNvPr id="5" name="Picture 4" descr="A picture containing cage, wire, metal, mammal&#10;&#10;Description automatically generated">
            <a:extLst>
              <a:ext uri="{FF2B5EF4-FFF2-40B4-BE49-F238E27FC236}">
                <a16:creationId xmlns:a16="http://schemas.microsoft.com/office/drawing/2014/main" id="{5E2766AB-0F28-5C88-883C-566AC25AB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89499" y="2110465"/>
            <a:ext cx="3995057" cy="299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AEB4-55B4-D193-13C2-AF765C1D4B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1 – Meat Rabbits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66AC7-62EB-D42A-0194-F403BA9649E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Fixed Costs</a:t>
            </a:r>
          </a:p>
          <a:p>
            <a:r>
              <a:rPr lang="en-US" sz="3200" dirty="0"/>
              <a:t>Housing – 6 Cages = $120</a:t>
            </a:r>
          </a:p>
          <a:p>
            <a:r>
              <a:rPr lang="en-US" sz="3200" dirty="0"/>
              <a:t>Equipment - 4 Nest Boxes = $40</a:t>
            </a:r>
          </a:p>
          <a:p>
            <a:r>
              <a:rPr lang="en-US" sz="3200" dirty="0"/>
              <a:t>Equipment – Feeders and Waterers = $75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Total Fixed Costs = $235</a:t>
            </a:r>
            <a:r>
              <a:rPr lang="en-US" sz="3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723CA9-2832-697F-54DD-A48A9E29A6C0}"/>
              </a:ext>
            </a:extLst>
          </p:cNvPr>
          <p:cNvSpPr txBox="1"/>
          <p:nvPr/>
        </p:nvSpPr>
        <p:spPr>
          <a:xfrm>
            <a:off x="8926285" y="44249"/>
            <a:ext cx="326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Variable Cost = $467</a:t>
            </a:r>
          </a:p>
        </p:txBody>
      </p:sp>
    </p:spTree>
    <p:extLst>
      <p:ext uri="{BB962C8B-B14F-4D97-AF65-F5344CB8AC3E}">
        <p14:creationId xmlns:p14="http://schemas.microsoft.com/office/powerpoint/2010/main" val="1303858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AEB4-55B4-D193-13C2-AF765C1D4B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1 – Meat Rabbits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66AC7-62EB-D42A-0194-F403BA9649E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Total Costs</a:t>
            </a:r>
          </a:p>
          <a:p>
            <a:r>
              <a:rPr lang="en-US" sz="3200" dirty="0"/>
              <a:t>Variable Costs + Fixed Costs = Total Costs</a:t>
            </a:r>
          </a:p>
          <a:p>
            <a:r>
              <a:rPr lang="en-US" sz="3200" dirty="0"/>
              <a:t>$467 + $235 = $702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Total Costs = $702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723CA9-2832-697F-54DD-A48A9E29A6C0}"/>
              </a:ext>
            </a:extLst>
          </p:cNvPr>
          <p:cNvSpPr txBox="1"/>
          <p:nvPr/>
        </p:nvSpPr>
        <p:spPr>
          <a:xfrm>
            <a:off x="8926285" y="44249"/>
            <a:ext cx="3265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Variable Cost = $467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Fixed Cost = $235</a:t>
            </a:r>
          </a:p>
        </p:txBody>
      </p:sp>
    </p:spTree>
    <p:extLst>
      <p:ext uri="{BB962C8B-B14F-4D97-AF65-F5344CB8AC3E}">
        <p14:creationId xmlns:p14="http://schemas.microsoft.com/office/powerpoint/2010/main" val="4051765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AEB4-55B4-D193-13C2-AF765C1D4B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1 – Meat Rabbits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66AC7-62EB-D42A-0194-F403BA9649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93228" y="1340905"/>
            <a:ext cx="6498771" cy="4918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Expected Yield</a:t>
            </a:r>
          </a:p>
          <a:p>
            <a:r>
              <a:rPr lang="en-US" sz="3200" dirty="0"/>
              <a:t>Know your production system</a:t>
            </a:r>
          </a:p>
          <a:p>
            <a:r>
              <a:rPr lang="en-US" sz="3200" dirty="0"/>
              <a:t>Rabbits</a:t>
            </a:r>
          </a:p>
          <a:p>
            <a:pPr lvl="1"/>
            <a:r>
              <a:rPr lang="en-US" sz="3200" dirty="0"/>
              <a:t>1-month gestation, 1-month to weaning, 1-month rest</a:t>
            </a:r>
          </a:p>
          <a:p>
            <a:pPr lvl="1"/>
            <a:r>
              <a:rPr lang="en-US" sz="3200" b="1" dirty="0"/>
              <a:t>3-month breeding cycle</a:t>
            </a:r>
          </a:p>
          <a:p>
            <a:pPr lvl="1"/>
            <a:r>
              <a:rPr lang="en-US" sz="3200" dirty="0"/>
              <a:t>Average 7 kits per litter</a:t>
            </a:r>
          </a:p>
          <a:p>
            <a:pPr lvl="1"/>
            <a:r>
              <a:rPr lang="en-US" sz="3200" dirty="0"/>
              <a:t>Expected yield = 16 litters per year or 112 kits (average)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723CA9-2832-697F-54DD-A48A9E29A6C0}"/>
              </a:ext>
            </a:extLst>
          </p:cNvPr>
          <p:cNvSpPr txBox="1"/>
          <p:nvPr/>
        </p:nvSpPr>
        <p:spPr>
          <a:xfrm>
            <a:off x="8926285" y="44249"/>
            <a:ext cx="326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Total Costs = $702</a:t>
            </a:r>
          </a:p>
        </p:txBody>
      </p:sp>
      <p:pic>
        <p:nvPicPr>
          <p:cNvPr id="6" name="Picture 5" descr="A picture containing indoor, mammal&#10;&#10;Description automatically generated">
            <a:extLst>
              <a:ext uri="{FF2B5EF4-FFF2-40B4-BE49-F238E27FC236}">
                <a16:creationId xmlns:a16="http://schemas.microsoft.com/office/drawing/2014/main" id="{96745FF7-3DEA-9DEE-BF65-17AC26256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64" y="1972731"/>
            <a:ext cx="50546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75BF-7922-4412-F1A7-C14A9C5ACE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1 – Meat Rabbits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EFED8-F6B7-7E85-375A-408C884D1AB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Expected Yield</a:t>
            </a:r>
            <a:endParaRPr lang="en-US" dirty="0"/>
          </a:p>
          <a:p>
            <a:r>
              <a:rPr lang="en-US" sz="3200" dirty="0"/>
              <a:t>Rabbits sell at 5 lbs. @ $2.20/lb.</a:t>
            </a:r>
          </a:p>
          <a:p>
            <a:r>
              <a:rPr lang="en-US" sz="3200" dirty="0"/>
              <a:t>112 kits * 5 lbs. per kit = 560 lbs. of rabbit to sell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6CB77-131D-638B-BF80-02393FB562D9}"/>
              </a:ext>
            </a:extLst>
          </p:cNvPr>
          <p:cNvSpPr txBox="1"/>
          <p:nvPr/>
        </p:nvSpPr>
        <p:spPr>
          <a:xfrm>
            <a:off x="8327571" y="44249"/>
            <a:ext cx="3864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Total Costs = $702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Expected Yield = 560 lbs.</a:t>
            </a:r>
          </a:p>
        </p:txBody>
      </p:sp>
      <p:pic>
        <p:nvPicPr>
          <p:cNvPr id="6" name="Picture 5" descr="A cat in a cage&#10;&#10;Description automatically generated">
            <a:extLst>
              <a:ext uri="{FF2B5EF4-FFF2-40B4-BE49-F238E27FC236}">
                <a16:creationId xmlns:a16="http://schemas.microsoft.com/office/drawing/2014/main" id="{3D772A4F-FBEF-A745-99E3-A42C60932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8" r="22792"/>
          <a:stretch/>
        </p:blipFill>
        <p:spPr>
          <a:xfrm rot="5400000">
            <a:off x="8429872" y="3017088"/>
            <a:ext cx="2829803" cy="32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75BF-7922-4412-F1A7-C14A9C5ACE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1 – Meat Rabbits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EFED8-F6B7-7E85-375A-408C884D1AB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89277" y="1489436"/>
            <a:ext cx="10545523" cy="5324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Breakeven Analysis</a:t>
            </a:r>
            <a:endParaRPr lang="en-US" dirty="0"/>
          </a:p>
          <a:p>
            <a:r>
              <a:rPr lang="en-US" sz="3200" dirty="0"/>
              <a:t>Breakeven Price = Total Costs / Expected Yield</a:t>
            </a:r>
          </a:p>
          <a:p>
            <a:r>
              <a:rPr lang="en-US" sz="3200" dirty="0"/>
              <a:t>Breakeven Price = $702 / 560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Breakeven Price = $1.26 / lb. </a:t>
            </a:r>
          </a:p>
          <a:p>
            <a:pPr lvl="1"/>
            <a:r>
              <a:rPr lang="en-US" sz="2800" dirty="0"/>
              <a:t>Also Known as Cost of Production</a:t>
            </a:r>
          </a:p>
          <a:p>
            <a:endParaRPr lang="en-US" sz="2400" dirty="0"/>
          </a:p>
          <a:p>
            <a:r>
              <a:rPr lang="en-US" sz="3200" dirty="0"/>
              <a:t>Breakeven Yield = Total Costs / Expected Price</a:t>
            </a:r>
          </a:p>
          <a:p>
            <a:r>
              <a:rPr lang="en-US" sz="3200" dirty="0"/>
              <a:t>Breakeven Yield = $702 / $2.20 per lb.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Breakeven Yield = 319 lbs. = 64 kits = 10 Litters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6CB77-131D-638B-BF80-02393FB562D9}"/>
              </a:ext>
            </a:extLst>
          </p:cNvPr>
          <p:cNvSpPr txBox="1"/>
          <p:nvPr/>
        </p:nvSpPr>
        <p:spPr>
          <a:xfrm>
            <a:off x="8327571" y="44249"/>
            <a:ext cx="3864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Total Costs = $702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Expected Yield = 560 lbs.</a:t>
            </a:r>
          </a:p>
        </p:txBody>
      </p:sp>
    </p:spTree>
    <p:extLst>
      <p:ext uri="{BB962C8B-B14F-4D97-AF65-F5344CB8AC3E}">
        <p14:creationId xmlns:p14="http://schemas.microsoft.com/office/powerpoint/2010/main" val="153240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B62D4-5129-5B58-4E85-77A27B925C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Things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5F946-0DB1-57E6-541A-574E17F131A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Projections are not guaranteed!</a:t>
            </a:r>
          </a:p>
        </p:txBody>
      </p:sp>
    </p:spTree>
    <p:extLst>
      <p:ext uri="{BB962C8B-B14F-4D97-AF65-F5344CB8AC3E}">
        <p14:creationId xmlns:p14="http://schemas.microsoft.com/office/powerpoint/2010/main" val="214828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heep, outdoor, snow, mammal&#10;&#10;Description automatically generated">
            <a:extLst>
              <a:ext uri="{FF2B5EF4-FFF2-40B4-BE49-F238E27FC236}">
                <a16:creationId xmlns:a16="http://schemas.microsoft.com/office/drawing/2014/main" id="{4B2B34AA-EA14-2FD4-E922-FFDE13AFA84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t="5169" b="15642"/>
          <a:stretch/>
        </p:blipFill>
        <p:spPr>
          <a:xfrm>
            <a:off x="876299" y="0"/>
            <a:ext cx="6495143" cy="6858000"/>
          </a:xfrm>
        </p:spPr>
      </p:pic>
      <p:pic>
        <p:nvPicPr>
          <p:cNvPr id="7" name="Picture 6" descr="A picture containing snow, outdoor, building&#10;&#10;Description automatically generated">
            <a:extLst>
              <a:ext uri="{FF2B5EF4-FFF2-40B4-BE49-F238E27FC236}">
                <a16:creationId xmlns:a16="http://schemas.microsoft.com/office/drawing/2014/main" id="{94ED287F-7149-DAA3-9CB0-6C692434C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3"/>
          <a:stretch/>
        </p:blipFill>
        <p:spPr>
          <a:xfrm>
            <a:off x="7792148" y="1314450"/>
            <a:ext cx="4304601" cy="3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0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264BFD-360D-430E-B593-7BC0D00F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538145-ACBA-40C0-AFBD-DE742723D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E7F6E5-D4B1-BA39-A9A2-83B70A2E2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051" y="662400"/>
            <a:ext cx="4516505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 2 - Chickens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9034E-4E6E-7781-E01D-A795CA55D28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65051" y="2286001"/>
            <a:ext cx="5022323" cy="38448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Variable Costs = $515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Feed – Laying Pellet – $385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New Livestock – 10 Chickens - $130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Fixed Costs = $400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Housing - Chicken Coop - $375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Equipment – Feeders/Waterers - $25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Total Costs = $515 + $400 = $919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249C1C3-EBDE-4C27-BD12-A6AE40A4D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CB7E2-3516-6630-8A3A-3E407F4F3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1"/>
          <a:stretch/>
        </p:blipFill>
        <p:spPr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ln w="2032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0A16C-3074-A165-06DA-2A5C974A8ECF}"/>
              </a:ext>
            </a:extLst>
          </p:cNvPr>
          <p:cNvSpPr txBox="1"/>
          <p:nvPr/>
        </p:nvSpPr>
        <p:spPr>
          <a:xfrm>
            <a:off x="8414657" y="5323114"/>
            <a:ext cx="367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https://thegreenestacre.com/lavender-orpington-chickens-breed-profile/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4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6F19-CC6B-C6FA-C217-3C6770E6C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2 - Chickens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2E052-D24A-0A8B-45DE-FE6C646592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77543" y="1489436"/>
            <a:ext cx="5915768" cy="41100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Expected Yield</a:t>
            </a:r>
          </a:p>
          <a:p>
            <a:pPr>
              <a:buFontTx/>
              <a:buChar char="-"/>
            </a:pPr>
            <a:r>
              <a:rPr lang="en-US" dirty="0"/>
              <a:t>Multi-purpose breed</a:t>
            </a:r>
          </a:p>
          <a:p>
            <a:pPr>
              <a:buFontTx/>
              <a:buChar char="-"/>
            </a:pPr>
            <a:r>
              <a:rPr lang="en-US" dirty="0"/>
              <a:t>180 eggs per hen per year (</a:t>
            </a:r>
            <a:r>
              <a:rPr lang="en-US" dirty="0" err="1"/>
              <a:t>Orpington’s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/>
              <a:t>1800 eggs per year from 10 hens</a:t>
            </a:r>
          </a:p>
          <a:p>
            <a:pPr>
              <a:buFontTx/>
              <a:buChar char="-"/>
            </a:pPr>
            <a:r>
              <a:rPr lang="en-US" dirty="0"/>
              <a:t>150 dozen of eggs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Will we get this many eggs our first year?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FEA46-5528-96EA-ADE0-C626D19B2951}"/>
              </a:ext>
            </a:extLst>
          </p:cNvPr>
          <p:cNvSpPr txBox="1"/>
          <p:nvPr/>
        </p:nvSpPr>
        <p:spPr>
          <a:xfrm>
            <a:off x="8327571" y="44249"/>
            <a:ext cx="3864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Total Costs = $919</a:t>
            </a:r>
          </a:p>
        </p:txBody>
      </p:sp>
      <p:pic>
        <p:nvPicPr>
          <p:cNvPr id="1026" name="Picture 2" descr="Lavender Orpington Chickens: Breed Profile - The Greenest Acre">
            <a:extLst>
              <a:ext uri="{FF2B5EF4-FFF2-40B4-BE49-F238E27FC236}">
                <a16:creationId xmlns:a16="http://schemas.microsoft.com/office/drawing/2014/main" id="{31A0A26F-BABA-CE54-7E63-1D48E454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77" y="1369690"/>
            <a:ext cx="3331029" cy="444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89B93E-2ABB-8F18-0C6E-92759F6FA0F2}"/>
              </a:ext>
            </a:extLst>
          </p:cNvPr>
          <p:cNvSpPr txBox="1"/>
          <p:nvPr/>
        </p:nvSpPr>
        <p:spPr>
          <a:xfrm>
            <a:off x="1189277" y="5723974"/>
            <a:ext cx="3331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https://www.tractorsupply.com/tsc/product/hoovers-hatchery-lavender-orpington-chickens-10-count-baby-chicks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701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6F19-CC6B-C6FA-C217-3C6770E6C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2 - Chickens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2E052-D24A-0A8B-45DE-FE6C6465929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Breakeven Analysis</a:t>
            </a:r>
          </a:p>
          <a:p>
            <a:r>
              <a:rPr lang="en-US" sz="2800" dirty="0"/>
              <a:t>What is my Breakeven Price per dozen eggs?</a:t>
            </a:r>
          </a:p>
          <a:p>
            <a:r>
              <a:rPr lang="en-US" dirty="0"/>
              <a:t>What is my Breakeven Yield? @ $4.00/dozen</a:t>
            </a:r>
            <a:endParaRPr lang="en-US" sz="2800" dirty="0"/>
          </a:p>
          <a:p>
            <a:endParaRPr lang="en-US" dirty="0"/>
          </a:p>
          <a:p>
            <a:endParaRPr lang="en-US" sz="2800" dirty="0"/>
          </a:p>
          <a:p>
            <a:r>
              <a:rPr lang="en-US" sz="2800" dirty="0"/>
              <a:t>Breakeven Price = Total Costs / Expected Yield</a:t>
            </a:r>
          </a:p>
          <a:p>
            <a:r>
              <a:rPr lang="en-US" sz="2800" dirty="0"/>
              <a:t>Breakeven Yield = Total Costs / Expected Price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FEA46-5528-96EA-ADE0-C626D19B2951}"/>
              </a:ext>
            </a:extLst>
          </p:cNvPr>
          <p:cNvSpPr txBox="1">
            <a:spLocks/>
          </p:cNvSpPr>
          <p:nvPr/>
        </p:nvSpPr>
        <p:spPr>
          <a:xfrm>
            <a:off x="7837715" y="44249"/>
            <a:ext cx="4354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Total Costs = $919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Expected Yield = 150 Dozen</a:t>
            </a:r>
          </a:p>
        </p:txBody>
      </p:sp>
    </p:spTree>
    <p:extLst>
      <p:ext uri="{BB962C8B-B14F-4D97-AF65-F5344CB8AC3E}">
        <p14:creationId xmlns:p14="http://schemas.microsoft.com/office/powerpoint/2010/main" val="213709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6F19-CC6B-C6FA-C217-3C6770E6C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Scenario 2 - Chickens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2E052-D24A-0A8B-45DE-FE6C6465929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Breakeven Analysis</a:t>
            </a:r>
          </a:p>
          <a:p>
            <a:r>
              <a:rPr lang="en-US" sz="2800" dirty="0"/>
              <a:t>Breakeven Price = Total Costs / Expected Yield</a:t>
            </a:r>
          </a:p>
          <a:p>
            <a:r>
              <a:rPr lang="en-US" dirty="0"/>
              <a:t>Breakeven Price = $919 / 150 Dozen</a:t>
            </a:r>
          </a:p>
          <a:p>
            <a:r>
              <a:rPr lang="en-US" sz="2800" dirty="0"/>
              <a:t>Breakeven Price = $6.13 / Dozen Eggs</a:t>
            </a:r>
          </a:p>
          <a:p>
            <a:endParaRPr lang="en-US" sz="2800" dirty="0"/>
          </a:p>
          <a:p>
            <a:r>
              <a:rPr lang="en-US" sz="2800" dirty="0"/>
              <a:t>Breakeven Yield = Total Costs / Expected Price</a:t>
            </a:r>
          </a:p>
          <a:p>
            <a:r>
              <a:rPr lang="en-US" dirty="0"/>
              <a:t>Breakeven Yield = $919 / $4.00 per Dozen</a:t>
            </a:r>
          </a:p>
          <a:p>
            <a:r>
              <a:rPr lang="en-US" dirty="0"/>
              <a:t>Breakeven Yield =  230 Dozen</a:t>
            </a: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FEA46-5528-96EA-ADE0-C626D19B2951}"/>
              </a:ext>
            </a:extLst>
          </p:cNvPr>
          <p:cNvSpPr txBox="1"/>
          <p:nvPr/>
        </p:nvSpPr>
        <p:spPr>
          <a:xfrm>
            <a:off x="7837715" y="44249"/>
            <a:ext cx="4354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Total Costs = $919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Expected Yield = 150 Dozen</a:t>
            </a:r>
          </a:p>
        </p:txBody>
      </p:sp>
    </p:spTree>
    <p:extLst>
      <p:ext uri="{BB962C8B-B14F-4D97-AF65-F5344CB8AC3E}">
        <p14:creationId xmlns:p14="http://schemas.microsoft.com/office/powerpoint/2010/main" val="11412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cage, wire, metal, mammal&#10;&#10;Description automatically generated">
            <a:extLst>
              <a:ext uri="{FF2B5EF4-FFF2-40B4-BE49-F238E27FC236}">
                <a16:creationId xmlns:a16="http://schemas.microsoft.com/office/drawing/2014/main" id="{A079360F-AC3A-10FF-522A-BE8518C8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6"/>
          <a:stretch/>
        </p:blipFill>
        <p:spPr>
          <a:xfrm rot="5400000">
            <a:off x="-616659" y="616661"/>
            <a:ext cx="5271924" cy="4038603"/>
          </a:xfrm>
          <a:prstGeom prst="rect">
            <a:avLst/>
          </a:prstGeom>
        </p:spPr>
      </p:pic>
      <p:pic>
        <p:nvPicPr>
          <p:cNvPr id="9" name="Picture 8" descr="A cat in a cage&#10;&#10;Description automatically generated">
            <a:extLst>
              <a:ext uri="{FF2B5EF4-FFF2-40B4-BE49-F238E27FC236}">
                <a16:creationId xmlns:a16="http://schemas.microsoft.com/office/drawing/2014/main" id="{81F9360D-74A2-75C8-58CE-8D51A8D61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1"/>
          <a:stretch/>
        </p:blipFill>
        <p:spPr>
          <a:xfrm rot="5400000">
            <a:off x="3440988" y="597613"/>
            <a:ext cx="5271924" cy="4076700"/>
          </a:xfrm>
          <a:prstGeom prst="rect">
            <a:avLst/>
          </a:prstGeom>
        </p:spPr>
      </p:pic>
      <p:pic>
        <p:nvPicPr>
          <p:cNvPr id="5" name="Content Placeholder 4" descr="A picture containing indoor, mammal&#10;&#10;Description automatically generated">
            <a:extLst>
              <a:ext uri="{FF2B5EF4-FFF2-40B4-BE49-F238E27FC236}">
                <a16:creationId xmlns:a16="http://schemas.microsoft.com/office/drawing/2014/main" id="{0E264562-09DC-E4EA-09DB-8D66DE8369F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4"/>
          <a:srcRect r="3011"/>
          <a:stretch/>
        </p:blipFill>
        <p:spPr>
          <a:xfrm rot="5400000">
            <a:off x="7517680" y="597613"/>
            <a:ext cx="5271924" cy="40767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D9D8A-237A-E6E1-C9E6-E21A57F7A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Enterprise Budgets Coming Soon!</a:t>
            </a:r>
          </a:p>
        </p:txBody>
      </p:sp>
    </p:spTree>
    <p:extLst>
      <p:ext uri="{BB962C8B-B14F-4D97-AF65-F5344CB8AC3E}">
        <p14:creationId xmlns:p14="http://schemas.microsoft.com/office/powerpoint/2010/main" val="1768465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0E54E-07C5-5B5C-73ED-9258FEED5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EA35D-2D97-FF8F-41A9-DE1D3682402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89277" y="1489436"/>
            <a:ext cx="10104034" cy="461745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Know your Cost of Production!!!!</a:t>
            </a:r>
          </a:p>
          <a:p>
            <a:r>
              <a:rPr lang="en-US" sz="3600" dirty="0"/>
              <a:t>Budgets get more precise over time</a:t>
            </a:r>
          </a:p>
          <a:p>
            <a:r>
              <a:rPr lang="en-US" sz="3600" dirty="0"/>
              <a:t>Projections are not guaranteed </a:t>
            </a:r>
          </a:p>
          <a:p>
            <a:r>
              <a:rPr lang="en-US" sz="3600" b="1" dirty="0"/>
              <a:t>Total Costs = Variable Costs + Fixed Costs</a:t>
            </a:r>
          </a:p>
          <a:p>
            <a:r>
              <a:rPr lang="en-US" sz="3600" b="1" dirty="0"/>
              <a:t>Breakeven Price = Total Costs / Expected Yield</a:t>
            </a:r>
          </a:p>
          <a:p>
            <a:r>
              <a:rPr lang="en-US" sz="3600" b="1" dirty="0"/>
              <a:t>Breakeven Yield = Total Costs / Expected Price</a:t>
            </a:r>
          </a:p>
          <a:p>
            <a:endParaRPr lang="en-US" sz="2800" dirty="0"/>
          </a:p>
          <a:p>
            <a:r>
              <a:rPr lang="en-US" dirty="0"/>
              <a:t>Email</a:t>
            </a:r>
            <a:r>
              <a:rPr lang="en-US" sz="2800" dirty="0"/>
              <a:t> – </a:t>
            </a:r>
            <a:r>
              <a:rPr lang="en-US" sz="2800" dirty="0">
                <a:hlinkClick r:id="rId2"/>
              </a:rPr>
              <a:t>Jacob.hadfield@usu.edu</a:t>
            </a:r>
            <a:r>
              <a:rPr lang="en-US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8371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C762-7F9C-D260-9F42-E39B069CC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88113-8335-9148-1F24-EA712C05007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Penn State Enterprise Budgets - </a:t>
            </a:r>
            <a:r>
              <a:rPr lang="en-US" dirty="0">
                <a:hlinkClick r:id="rId2"/>
              </a:rPr>
              <a:t>https://extension.psu.edu/budgeting-for-agricultural-decision-making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1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Budgets</a:t>
            </a:r>
          </a:p>
        </p:txBody>
      </p:sp>
      <p:pic>
        <p:nvPicPr>
          <p:cNvPr id="9" name="Picture 8" descr="A person with her hands on her head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126C88D-3B3D-78E6-F589-B2CCABCB5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4" r="15631" b="-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5" name="Picture 4" descr="A close-up of several bundles of money&#10;&#10;Description automatically generated with low confidence">
            <a:extLst>
              <a:ext uri="{FF2B5EF4-FFF2-40B4-BE49-F238E27FC236}">
                <a16:creationId xmlns:a16="http://schemas.microsoft.com/office/drawing/2014/main" id="{FAFD9C56-491E-2F21-BD55-6230F8EF1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21" r="-2" b="4615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6A9A20E-97ED-829E-3A4A-372B69D66B07}"/>
              </a:ext>
            </a:extLst>
          </p:cNvPr>
          <p:cNvSpPr txBox="1"/>
          <p:nvPr/>
        </p:nvSpPr>
        <p:spPr>
          <a:xfrm>
            <a:off x="603850" y="3744685"/>
            <a:ext cx="3915550" cy="1501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b="0" i="0" dirty="0">
                <a:effectLst/>
              </a:rPr>
              <a:t>Photo by Andrea </a:t>
            </a:r>
            <a:r>
              <a:rPr lang="en-US" sz="1200" b="0" i="0" dirty="0" err="1">
                <a:effectLst/>
              </a:rPr>
              <a:t>Piacquadio</a:t>
            </a:r>
            <a:r>
              <a:rPr lang="en-US" sz="1200" b="0" i="0" dirty="0">
                <a:effectLst/>
              </a:rPr>
              <a:t>: </a:t>
            </a:r>
            <a:r>
              <a:rPr lang="en-US" sz="1200" b="0" i="0" dirty="0">
                <a:solidFill>
                  <a:srgbClr val="3F3F3F"/>
                </a:solidFill>
                <a:effectLst/>
              </a:rPr>
              <a:t>https://www.pexels.com/photo/woman-in-white-shirt-showing-frustration-3807738/</a:t>
            </a:r>
            <a:endParaRPr lang="en-US" sz="1200" dirty="0">
              <a:solidFill>
                <a:srgbClr val="3F3F3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3FC33-D2DF-0FEF-873A-BF43E1129D8D}"/>
              </a:ext>
            </a:extLst>
          </p:cNvPr>
          <p:cNvSpPr txBox="1"/>
          <p:nvPr/>
        </p:nvSpPr>
        <p:spPr>
          <a:xfrm>
            <a:off x="4719344" y="4185850"/>
            <a:ext cx="2519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PlusJakartaSans"/>
              </a:rPr>
              <a:t>Photo by </a:t>
            </a:r>
            <a:r>
              <a:rPr lang="en-US" sz="1200" b="0" i="0" dirty="0" err="1">
                <a:effectLst/>
                <a:latin typeface="PlusJakartaSans"/>
              </a:rPr>
              <a:t>Pixabay</a:t>
            </a:r>
            <a:r>
              <a:rPr lang="en-US" sz="1200" b="0" i="0" dirty="0">
                <a:effectLst/>
                <a:latin typeface="PlusJakartaSans"/>
              </a:rPr>
              <a:t>: </a:t>
            </a:r>
            <a:r>
              <a:rPr lang="en-US" sz="1200" b="0" i="0" dirty="0">
                <a:solidFill>
                  <a:srgbClr val="3F3F3F"/>
                </a:solidFill>
                <a:effectLst/>
                <a:latin typeface="PlusJakartaSans"/>
              </a:rPr>
              <a:t>https://www.pexels.com/photo/rolled-20-u-s-dollar-bill-164527/</a:t>
            </a:r>
            <a:endParaRPr lang="en-US" sz="1200" dirty="0">
              <a:solidFill>
                <a:srgbClr val="3F3F3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CC3154-69DA-61B9-4E8F-5C961FE7B943}"/>
              </a:ext>
            </a:extLst>
          </p:cNvPr>
          <p:cNvSpPr txBox="1"/>
          <p:nvPr/>
        </p:nvSpPr>
        <p:spPr>
          <a:xfrm>
            <a:off x="5131763" y="5144175"/>
            <a:ext cx="665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Helpful or Stressful?</a:t>
            </a:r>
          </a:p>
        </p:txBody>
      </p:sp>
    </p:spTree>
    <p:extLst>
      <p:ext uri="{BB962C8B-B14F-4D97-AF65-F5344CB8AC3E}">
        <p14:creationId xmlns:p14="http://schemas.microsoft.com/office/powerpoint/2010/main" val="3706090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17DDD2C5-89E9-9D28-C456-33D11373C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6" r="16595" b="-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71864-A1C1-60D0-195E-2D711ACB9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1436" y="1396289"/>
            <a:ext cx="48199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 Marketing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A5BD0-6A39-7112-ACC3-89077C8C42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01435" y="2871982"/>
            <a:ext cx="4819951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Cost of Production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$ per pound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$ per dozen eggs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$ per ……….</a:t>
            </a:r>
          </a:p>
        </p:txBody>
      </p:sp>
    </p:spTree>
    <p:extLst>
      <p:ext uri="{BB962C8B-B14F-4D97-AF65-F5344CB8AC3E}">
        <p14:creationId xmlns:p14="http://schemas.microsoft.com/office/powerpoint/2010/main" val="3877456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D6DE-1354-46E7-4A9A-11924D26B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Profit?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BFD8F31-3666-EEF8-33A3-F9301E290B65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997338" y="1459392"/>
                <a:ext cx="10487911" cy="4110085"/>
              </a:xfrm>
            </p:spPr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𝑃𝑟𝑜𝑓𝑖𝑡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𝐺𝑟𝑜𝑠𝑠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𝑅𝑒𝑣𝑒𝑛𝑢𝑒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𝐶𝑜𝑠𝑡𝑠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BFD8F31-3666-EEF8-33A3-F9301E290B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997338" y="1459392"/>
                <a:ext cx="10487911" cy="411008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2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ECFFBD-C371-5E9E-9E88-3F69112B9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038" y="461963"/>
            <a:ext cx="10104437" cy="677862"/>
          </a:xfrm>
        </p:spPr>
        <p:txBody>
          <a:bodyPr/>
          <a:lstStyle/>
          <a:p>
            <a:r>
              <a:rPr lang="en-US" dirty="0"/>
              <a:t>What is Profit?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57704D8-6FE5-88A3-A09F-9F7CDBDBA57F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1189038" y="1489075"/>
                <a:ext cx="10104437" cy="4110038"/>
              </a:xfrm>
            </p:spPr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𝑃𝑟𝑜𝑓𝑖𝑡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𝐺𝑟𝑜𝑠𝑠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𝑅𝑒𝑣𝑒𝑛𝑢𝑒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𝐶𝑜𝑠𝑡𝑠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57704D8-6FE5-88A3-A09F-9F7CDBDBA5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189038" y="1489075"/>
                <a:ext cx="10104437" cy="41100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45B7B28A-7214-1E0C-E576-5F94F5FDD301}"/>
              </a:ext>
            </a:extLst>
          </p:cNvPr>
          <p:cNvSpPr/>
          <p:nvPr/>
        </p:nvSpPr>
        <p:spPr>
          <a:xfrm>
            <a:off x="3692162" y="1459392"/>
            <a:ext cx="3913632" cy="15205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3BD443-3F85-508B-E021-B36AAB7179D0}"/>
              </a:ext>
            </a:extLst>
          </p:cNvPr>
          <p:cNvCxnSpPr>
            <a:stCxn id="6" idx="4"/>
          </p:cNvCxnSpPr>
          <p:nvPr/>
        </p:nvCxnSpPr>
        <p:spPr>
          <a:xfrm>
            <a:off x="5648978" y="2979908"/>
            <a:ext cx="0" cy="14555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A8D40C-62FD-78B4-4454-7BCB7844BB45}"/>
                  </a:ext>
                </a:extLst>
              </p:cNvPr>
              <p:cNvSpPr txBox="1"/>
              <p:nvPr/>
            </p:nvSpPr>
            <p:spPr>
              <a:xfrm>
                <a:off x="2253845" y="4435454"/>
                <a:ext cx="737355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𝐺𝑟𝑜𝑠𝑠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𝑅𝑒𝑣𝑒𝑛𝑢𝑒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𝑃𝑟𝑖𝑐𝑒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𝑈𝑛𝑖𝑡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𝑈𝑛𝑖𝑡𝑠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A8D40C-62FD-78B4-4454-7BCB7844B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845" y="4435454"/>
                <a:ext cx="737355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5669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ECFFBD-C371-5E9E-9E88-3F69112B9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038" y="461963"/>
            <a:ext cx="10104437" cy="677862"/>
          </a:xfrm>
        </p:spPr>
        <p:txBody>
          <a:bodyPr/>
          <a:lstStyle/>
          <a:p>
            <a:r>
              <a:rPr lang="en-US" dirty="0"/>
              <a:t>What is Profit?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57704D8-6FE5-88A3-A09F-9F7CDBDBA57F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1189038" y="1489075"/>
                <a:ext cx="10104437" cy="4110038"/>
              </a:xfrm>
            </p:spPr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𝑃𝑟𝑜𝑓𝑖𝑡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𝐺𝑟𝑜𝑠𝑠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𝑅𝑒𝑣𝑒𝑛𝑢𝑒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𝐶𝑜𝑠𝑡𝑠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57704D8-6FE5-88A3-A09F-9F7CDBDBA5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189038" y="1489075"/>
                <a:ext cx="10104437" cy="41100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1144698C-AA3B-5991-209F-F71370AE19B4}"/>
              </a:ext>
            </a:extLst>
          </p:cNvPr>
          <p:cNvSpPr/>
          <p:nvPr/>
        </p:nvSpPr>
        <p:spPr>
          <a:xfrm>
            <a:off x="7476080" y="1422485"/>
            <a:ext cx="3913632" cy="15205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B159CCE-F0E1-1F0D-6821-7A161AE0AB66}"/>
              </a:ext>
            </a:extLst>
          </p:cNvPr>
          <p:cNvCxnSpPr/>
          <p:nvPr/>
        </p:nvCxnSpPr>
        <p:spPr>
          <a:xfrm flipH="1">
            <a:off x="5572778" y="2943001"/>
            <a:ext cx="3134542" cy="14638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14EA6C-94B1-A172-5F31-539B823094C1}"/>
                  </a:ext>
                </a:extLst>
              </p:cNvPr>
              <p:cNvSpPr txBox="1"/>
              <p:nvPr/>
            </p:nvSpPr>
            <p:spPr>
              <a:xfrm>
                <a:off x="2177645" y="4406879"/>
                <a:ext cx="706116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𝐶𝑜𝑠𝑡𝑠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𝑉𝑎𝑟𝑖𝑎𝑏𝑙𝑒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𝐶𝑜𝑠𝑡𝑠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𝐹𝑖𝑥𝑒𝑑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𝐶𝑜𝑠𝑡𝑠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14EA6C-94B1-A172-5F31-539B82309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645" y="4406879"/>
                <a:ext cx="7061164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49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6" y="325369"/>
            <a:ext cx="4637206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US" sz="5400" b="1" i="0" u="none" strike="noStrike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Variable Costs</a:t>
            </a:r>
            <a:endParaRPr lang="en-US" sz="5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71476" y="2872899"/>
            <a:ext cx="4938702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E</a:t>
            </a:r>
            <a:r>
              <a:rPr lang="en-US" sz="2800" dirty="0"/>
              <a:t>xpenses that vary without output within a production period and result from the use of purchased inputs and owned assets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Example – Livestock Feed, Fertilizer, Hired Labor, Fuel, Oil, and Repairs</a:t>
            </a:r>
            <a:br>
              <a:rPr lang="en-US" sz="2200" dirty="0"/>
            </a:b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" name="Picture 3" descr="A person petting a rabbit&#10;&#10;Description automatically generated with medium confidence">
            <a:extLst>
              <a:ext uri="{FF2B5EF4-FFF2-40B4-BE49-F238E27FC236}">
                <a16:creationId xmlns:a16="http://schemas.microsoft.com/office/drawing/2014/main" id="{9D98D217-F445-8046-FF77-FE49E6C7E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29" r="974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830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Fixed</a:t>
            </a: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Expenses that do not vary with yields and are a result of owning assets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Examples – Depreciation, Taxes, Land</a:t>
            </a:r>
          </a:p>
        </p:txBody>
      </p:sp>
      <p:pic>
        <p:nvPicPr>
          <p:cNvPr id="5" name="Picture 4" descr="A person driving a tractor&#10;&#10;Description automatically generated with medium confidence">
            <a:extLst>
              <a:ext uri="{FF2B5EF4-FFF2-40B4-BE49-F238E27FC236}">
                <a16:creationId xmlns:a16="http://schemas.microsoft.com/office/drawing/2014/main" id="{4B466E5E-18C8-DB1B-913C-E4B38536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28" r="1615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597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841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832</Words>
  <Application>Microsoft Office PowerPoint</Application>
  <PresentationFormat>Widescreen</PresentationFormat>
  <Paragraphs>162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PlusJakartaSans</vt:lpstr>
      <vt:lpstr>Tw Cen MT</vt:lpstr>
      <vt:lpstr>Office Theme</vt:lpstr>
      <vt:lpstr>Small Scale Livestock Budgets</vt:lpstr>
      <vt:lpstr>PowerPoint Presentation</vt:lpstr>
      <vt:lpstr>Budgets</vt:lpstr>
      <vt:lpstr>Best Marketing Tool</vt:lpstr>
      <vt:lpstr>What is Profit?</vt:lpstr>
      <vt:lpstr>What is Profit?</vt:lpstr>
      <vt:lpstr>What is Profit?</vt:lpstr>
      <vt:lpstr>Variable Costs</vt:lpstr>
      <vt:lpstr>Fixed Costs</vt:lpstr>
      <vt:lpstr>Practice Makes Perfect</vt:lpstr>
      <vt:lpstr>Practice Makes Perfect</vt:lpstr>
      <vt:lpstr>Budget Time</vt:lpstr>
      <vt:lpstr>Scenario 1 – Meat Rabbits</vt:lpstr>
      <vt:lpstr>Scenario 1 – Meat Rabbits</vt:lpstr>
      <vt:lpstr>Scenario 1 – Meat Rabbits</vt:lpstr>
      <vt:lpstr>Scenario 1 – Meat Rabbits</vt:lpstr>
      <vt:lpstr>Scenario 1 – Meat Rabbits</vt:lpstr>
      <vt:lpstr>Scenario 1 – Meat Rabbits</vt:lpstr>
      <vt:lpstr>Things to Consider</vt:lpstr>
      <vt:lpstr>Scenario 2 - Chickens</vt:lpstr>
      <vt:lpstr>Scenario 2 - Chickens</vt:lpstr>
      <vt:lpstr>Scenario 2 - Chickens</vt:lpstr>
      <vt:lpstr>Scenario 2 - Chickens</vt:lpstr>
      <vt:lpstr>Enterprise Budgets Coming Soon!</vt:lpstr>
      <vt:lpstr>Summary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Jacob Hadfield</cp:lastModifiedBy>
  <cp:revision>93</cp:revision>
  <dcterms:created xsi:type="dcterms:W3CDTF">2016-02-18T23:29:21Z</dcterms:created>
  <dcterms:modified xsi:type="dcterms:W3CDTF">2023-02-22T21:56:40Z</dcterms:modified>
</cp:coreProperties>
</file>