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57" r:id="rId5"/>
    <p:sldId id="261" r:id="rId6"/>
    <p:sldId id="296" r:id="rId7"/>
    <p:sldId id="299" r:id="rId8"/>
    <p:sldId id="298" r:id="rId9"/>
    <p:sldId id="301" r:id="rId10"/>
    <p:sldId id="304" r:id="rId11"/>
    <p:sldId id="305" r:id="rId12"/>
    <p:sldId id="309" r:id="rId13"/>
    <p:sldId id="310" r:id="rId14"/>
    <p:sldId id="324" r:id="rId15"/>
    <p:sldId id="311" r:id="rId16"/>
    <p:sldId id="312" r:id="rId17"/>
    <p:sldId id="313" r:id="rId18"/>
    <p:sldId id="314" r:id="rId19"/>
    <p:sldId id="316" r:id="rId20"/>
    <p:sldId id="321" r:id="rId21"/>
    <p:sldId id="317" r:id="rId22"/>
    <p:sldId id="318" r:id="rId23"/>
    <p:sldId id="319" r:id="rId24"/>
    <p:sldId id="322" r:id="rId25"/>
    <p:sldId id="325" r:id="rId26"/>
    <p:sldId id="326" r:id="rId27"/>
    <p:sldId id="323" r:id="rId28"/>
    <p:sldId id="25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2E90A-1586-439E-AEC3-093E98F5ED35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59485D-5B0A-47BB-8815-7543C086F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13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636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401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1724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8043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8072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76857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2970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FFFDD-762A-4BC5-9EEE-7B93709F2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1051F6-C40C-48C6-9D27-97D4B75B4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9508E-96C0-4A7D-AB29-D1EB4CC73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DE31D-34E1-4606-BF49-FCE6AB2A956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6720A-2089-4F10-B39A-496D057B7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E20F7-6DBD-481F-A995-51ADA96A7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69ED-E1AC-48F7-A8B8-25DBE0D25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76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42D47-F215-4BFC-ACC7-737AC07F6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250E2-9191-4CCF-A6BF-473D803D0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4AD2A-75F9-4AAB-9A35-6A5F5BEE8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DE31D-34E1-4606-BF49-FCE6AB2A956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DA0FF-DC09-4534-ACA6-128010B76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CFE9E-6270-447F-8B0E-4B8E2705D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69ED-E1AC-48F7-A8B8-25DBE0D25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68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F7C1D7-962F-4B6D-927C-4E021A7D83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AB5336-A6A6-4FA4-A26F-6D5BD24668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9C927-3D44-4889-B656-AF220DC0E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DE31D-34E1-4606-BF49-FCE6AB2A956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F89EE-4398-4ACD-981C-BD18BC9E8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D7EF2-91F6-4619-9773-BC1E158C2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69ED-E1AC-48F7-A8B8-25DBE0D25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07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" y="0"/>
            <a:ext cx="12192124" cy="6858029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49675" y="4677"/>
                </a:moveTo>
                <a:lnTo>
                  <a:pt x="49730" y="5469"/>
                </a:lnTo>
                <a:lnTo>
                  <a:pt x="49748" y="6408"/>
                </a:lnTo>
                <a:lnTo>
                  <a:pt x="49785" y="7660"/>
                </a:lnTo>
                <a:lnTo>
                  <a:pt x="49785" y="9169"/>
                </a:lnTo>
                <a:lnTo>
                  <a:pt x="49730" y="10900"/>
                </a:lnTo>
                <a:lnTo>
                  <a:pt x="49693" y="11858"/>
                </a:lnTo>
                <a:lnTo>
                  <a:pt x="49638" y="12833"/>
                </a:lnTo>
                <a:lnTo>
                  <a:pt x="49583" y="13846"/>
                </a:lnTo>
                <a:lnTo>
                  <a:pt x="49491" y="14895"/>
                </a:lnTo>
                <a:lnTo>
                  <a:pt x="49380" y="15982"/>
                </a:lnTo>
                <a:lnTo>
                  <a:pt x="49251" y="17086"/>
                </a:lnTo>
                <a:lnTo>
                  <a:pt x="49086" y="18191"/>
                </a:lnTo>
                <a:lnTo>
                  <a:pt x="48920" y="19314"/>
                </a:lnTo>
                <a:lnTo>
                  <a:pt x="48699" y="20456"/>
                </a:lnTo>
                <a:lnTo>
                  <a:pt x="48478" y="21597"/>
                </a:lnTo>
                <a:lnTo>
                  <a:pt x="48202" y="22720"/>
                </a:lnTo>
                <a:lnTo>
                  <a:pt x="47907" y="23844"/>
                </a:lnTo>
                <a:lnTo>
                  <a:pt x="47576" y="24948"/>
                </a:lnTo>
                <a:lnTo>
                  <a:pt x="47208" y="26053"/>
                </a:lnTo>
                <a:lnTo>
                  <a:pt x="47005" y="26587"/>
                </a:lnTo>
                <a:lnTo>
                  <a:pt x="46803" y="27121"/>
                </a:lnTo>
                <a:lnTo>
                  <a:pt x="46582" y="27636"/>
                </a:lnTo>
                <a:lnTo>
                  <a:pt x="46361" y="28152"/>
                </a:lnTo>
                <a:lnTo>
                  <a:pt x="46121" y="28667"/>
                </a:lnTo>
                <a:lnTo>
                  <a:pt x="45882" y="29165"/>
                </a:lnTo>
                <a:lnTo>
                  <a:pt x="45624" y="29643"/>
                </a:lnTo>
                <a:lnTo>
                  <a:pt x="45348" y="30122"/>
                </a:lnTo>
                <a:lnTo>
                  <a:pt x="45072" y="30601"/>
                </a:lnTo>
                <a:lnTo>
                  <a:pt x="44777" y="31061"/>
                </a:lnTo>
                <a:lnTo>
                  <a:pt x="44483" y="31503"/>
                </a:lnTo>
                <a:lnTo>
                  <a:pt x="44170" y="31926"/>
                </a:lnTo>
                <a:lnTo>
                  <a:pt x="43838" y="32350"/>
                </a:lnTo>
                <a:lnTo>
                  <a:pt x="43507" y="32736"/>
                </a:lnTo>
                <a:lnTo>
                  <a:pt x="43157" y="33123"/>
                </a:lnTo>
                <a:lnTo>
                  <a:pt x="42826" y="33491"/>
                </a:lnTo>
                <a:lnTo>
                  <a:pt x="42457" y="33841"/>
                </a:lnTo>
                <a:lnTo>
                  <a:pt x="42108" y="34154"/>
                </a:lnTo>
                <a:lnTo>
                  <a:pt x="41739" y="34467"/>
                </a:lnTo>
                <a:lnTo>
                  <a:pt x="41371" y="34780"/>
                </a:lnTo>
                <a:lnTo>
                  <a:pt x="41003" y="35056"/>
                </a:lnTo>
                <a:lnTo>
                  <a:pt x="40616" y="35314"/>
                </a:lnTo>
                <a:lnTo>
                  <a:pt x="40230" y="35572"/>
                </a:lnTo>
                <a:lnTo>
                  <a:pt x="39843" y="35811"/>
                </a:lnTo>
                <a:lnTo>
                  <a:pt x="39456" y="36032"/>
                </a:lnTo>
                <a:lnTo>
                  <a:pt x="39051" y="36253"/>
                </a:lnTo>
                <a:lnTo>
                  <a:pt x="38665" y="36437"/>
                </a:lnTo>
                <a:lnTo>
                  <a:pt x="38260" y="36621"/>
                </a:lnTo>
                <a:lnTo>
                  <a:pt x="37873" y="36805"/>
                </a:lnTo>
                <a:lnTo>
                  <a:pt x="37468" y="36953"/>
                </a:lnTo>
                <a:lnTo>
                  <a:pt x="36658" y="37247"/>
                </a:lnTo>
                <a:lnTo>
                  <a:pt x="35866" y="37487"/>
                </a:lnTo>
                <a:lnTo>
                  <a:pt x="35056" y="37689"/>
                </a:lnTo>
                <a:lnTo>
                  <a:pt x="34264" y="37836"/>
                </a:lnTo>
                <a:lnTo>
                  <a:pt x="33491" y="37965"/>
                </a:lnTo>
                <a:lnTo>
                  <a:pt x="32718" y="38057"/>
                </a:lnTo>
                <a:lnTo>
                  <a:pt x="31963" y="38131"/>
                </a:lnTo>
                <a:lnTo>
                  <a:pt x="31226" y="38168"/>
                </a:lnTo>
                <a:lnTo>
                  <a:pt x="30527" y="38186"/>
                </a:lnTo>
                <a:lnTo>
                  <a:pt x="29845" y="38168"/>
                </a:lnTo>
                <a:lnTo>
                  <a:pt x="29201" y="38149"/>
                </a:lnTo>
                <a:lnTo>
                  <a:pt x="28575" y="38113"/>
                </a:lnTo>
                <a:lnTo>
                  <a:pt x="27986" y="38057"/>
                </a:lnTo>
                <a:lnTo>
                  <a:pt x="27452" y="37984"/>
                </a:lnTo>
                <a:lnTo>
                  <a:pt x="26955" y="37928"/>
                </a:lnTo>
                <a:lnTo>
                  <a:pt x="26089" y="37781"/>
                </a:lnTo>
                <a:lnTo>
                  <a:pt x="25445" y="37652"/>
                </a:lnTo>
                <a:lnTo>
                  <a:pt x="25040" y="37560"/>
                </a:lnTo>
                <a:lnTo>
                  <a:pt x="24911" y="37523"/>
                </a:lnTo>
                <a:lnTo>
                  <a:pt x="24837" y="37395"/>
                </a:lnTo>
                <a:lnTo>
                  <a:pt x="24635" y="37026"/>
                </a:lnTo>
                <a:lnTo>
                  <a:pt x="24322" y="36456"/>
                </a:lnTo>
                <a:lnTo>
                  <a:pt x="23954" y="35664"/>
                </a:lnTo>
                <a:lnTo>
                  <a:pt x="23751" y="35204"/>
                </a:lnTo>
                <a:lnTo>
                  <a:pt x="23549" y="34706"/>
                </a:lnTo>
                <a:lnTo>
                  <a:pt x="23346" y="34154"/>
                </a:lnTo>
                <a:lnTo>
                  <a:pt x="23125" y="33565"/>
                </a:lnTo>
                <a:lnTo>
                  <a:pt x="22923" y="32957"/>
                </a:lnTo>
                <a:lnTo>
                  <a:pt x="22738" y="32294"/>
                </a:lnTo>
                <a:lnTo>
                  <a:pt x="22554" y="31613"/>
                </a:lnTo>
                <a:lnTo>
                  <a:pt x="22389" y="30895"/>
                </a:lnTo>
                <a:lnTo>
                  <a:pt x="22241" y="30159"/>
                </a:lnTo>
                <a:lnTo>
                  <a:pt x="22112" y="29385"/>
                </a:lnTo>
                <a:lnTo>
                  <a:pt x="22020" y="28612"/>
                </a:lnTo>
                <a:lnTo>
                  <a:pt x="21965" y="27802"/>
                </a:lnTo>
                <a:lnTo>
                  <a:pt x="21928" y="26974"/>
                </a:lnTo>
                <a:lnTo>
                  <a:pt x="21947" y="26145"/>
                </a:lnTo>
                <a:lnTo>
                  <a:pt x="22002" y="25298"/>
                </a:lnTo>
                <a:lnTo>
                  <a:pt x="22039" y="24856"/>
                </a:lnTo>
                <a:lnTo>
                  <a:pt x="22094" y="24433"/>
                </a:lnTo>
                <a:lnTo>
                  <a:pt x="22168" y="23991"/>
                </a:lnTo>
                <a:lnTo>
                  <a:pt x="22241" y="23567"/>
                </a:lnTo>
                <a:lnTo>
                  <a:pt x="22333" y="23125"/>
                </a:lnTo>
                <a:lnTo>
                  <a:pt x="22444" y="22684"/>
                </a:lnTo>
                <a:lnTo>
                  <a:pt x="22573" y="22260"/>
                </a:lnTo>
                <a:lnTo>
                  <a:pt x="22702" y="21818"/>
                </a:lnTo>
                <a:lnTo>
                  <a:pt x="22849" y="21376"/>
                </a:lnTo>
                <a:lnTo>
                  <a:pt x="23033" y="20935"/>
                </a:lnTo>
                <a:lnTo>
                  <a:pt x="23217" y="20493"/>
                </a:lnTo>
                <a:lnTo>
                  <a:pt x="23420" y="20069"/>
                </a:lnTo>
                <a:lnTo>
                  <a:pt x="23622" y="19627"/>
                </a:lnTo>
                <a:lnTo>
                  <a:pt x="23862" y="19185"/>
                </a:lnTo>
                <a:lnTo>
                  <a:pt x="24119" y="18762"/>
                </a:lnTo>
                <a:lnTo>
                  <a:pt x="24396" y="18320"/>
                </a:lnTo>
                <a:lnTo>
                  <a:pt x="24690" y="17897"/>
                </a:lnTo>
                <a:lnTo>
                  <a:pt x="24985" y="17473"/>
                </a:lnTo>
                <a:lnTo>
                  <a:pt x="25316" y="17050"/>
                </a:lnTo>
                <a:lnTo>
                  <a:pt x="25666" y="16645"/>
                </a:lnTo>
                <a:lnTo>
                  <a:pt x="26034" y="16240"/>
                </a:lnTo>
                <a:lnTo>
                  <a:pt x="26402" y="15834"/>
                </a:lnTo>
                <a:lnTo>
                  <a:pt x="26789" y="15448"/>
                </a:lnTo>
                <a:lnTo>
                  <a:pt x="27176" y="15061"/>
                </a:lnTo>
                <a:lnTo>
                  <a:pt x="27599" y="14693"/>
                </a:lnTo>
                <a:lnTo>
                  <a:pt x="28023" y="14325"/>
                </a:lnTo>
                <a:lnTo>
                  <a:pt x="28446" y="13956"/>
                </a:lnTo>
                <a:lnTo>
                  <a:pt x="28888" y="13607"/>
                </a:lnTo>
                <a:lnTo>
                  <a:pt x="29348" y="13257"/>
                </a:lnTo>
                <a:lnTo>
                  <a:pt x="29809" y="12925"/>
                </a:lnTo>
                <a:lnTo>
                  <a:pt x="30766" y="12263"/>
                </a:lnTo>
                <a:lnTo>
                  <a:pt x="31742" y="11637"/>
                </a:lnTo>
                <a:lnTo>
                  <a:pt x="32736" y="11047"/>
                </a:lnTo>
                <a:lnTo>
                  <a:pt x="33749" y="10477"/>
                </a:lnTo>
                <a:lnTo>
                  <a:pt x="34780" y="9943"/>
                </a:lnTo>
                <a:lnTo>
                  <a:pt x="35811" y="9446"/>
                </a:lnTo>
                <a:lnTo>
                  <a:pt x="36842" y="8949"/>
                </a:lnTo>
                <a:lnTo>
                  <a:pt x="37873" y="8507"/>
                </a:lnTo>
                <a:lnTo>
                  <a:pt x="38904" y="8065"/>
                </a:lnTo>
                <a:lnTo>
                  <a:pt x="39898" y="7678"/>
                </a:lnTo>
                <a:lnTo>
                  <a:pt x="40892" y="7291"/>
                </a:lnTo>
                <a:lnTo>
                  <a:pt x="41850" y="6960"/>
                </a:lnTo>
                <a:lnTo>
                  <a:pt x="42770" y="6629"/>
                </a:lnTo>
                <a:lnTo>
                  <a:pt x="43673" y="6334"/>
                </a:lnTo>
                <a:lnTo>
                  <a:pt x="45330" y="5819"/>
                </a:lnTo>
                <a:lnTo>
                  <a:pt x="46784" y="5395"/>
                </a:lnTo>
                <a:lnTo>
                  <a:pt x="47981" y="5082"/>
                </a:lnTo>
                <a:lnTo>
                  <a:pt x="48902" y="4861"/>
                </a:lnTo>
                <a:lnTo>
                  <a:pt x="49675" y="4677"/>
                </a:lnTo>
                <a:close/>
                <a:moveTo>
                  <a:pt x="12299" y="28888"/>
                </a:moveTo>
                <a:lnTo>
                  <a:pt x="12888" y="28925"/>
                </a:lnTo>
                <a:lnTo>
                  <a:pt x="13496" y="28962"/>
                </a:lnTo>
                <a:lnTo>
                  <a:pt x="14085" y="29036"/>
                </a:lnTo>
                <a:lnTo>
                  <a:pt x="14656" y="29128"/>
                </a:lnTo>
                <a:lnTo>
                  <a:pt x="15226" y="29238"/>
                </a:lnTo>
                <a:lnTo>
                  <a:pt x="15779" y="29385"/>
                </a:lnTo>
                <a:lnTo>
                  <a:pt x="16313" y="29551"/>
                </a:lnTo>
                <a:lnTo>
                  <a:pt x="16828" y="29754"/>
                </a:lnTo>
                <a:lnTo>
                  <a:pt x="17233" y="29938"/>
                </a:lnTo>
                <a:lnTo>
                  <a:pt x="17620" y="30140"/>
                </a:lnTo>
                <a:lnTo>
                  <a:pt x="17988" y="30343"/>
                </a:lnTo>
                <a:lnTo>
                  <a:pt x="18320" y="30582"/>
                </a:lnTo>
                <a:lnTo>
                  <a:pt x="18651" y="30822"/>
                </a:lnTo>
                <a:lnTo>
                  <a:pt x="18964" y="31061"/>
                </a:lnTo>
                <a:lnTo>
                  <a:pt x="19240" y="31337"/>
                </a:lnTo>
                <a:lnTo>
                  <a:pt x="19516" y="31613"/>
                </a:lnTo>
                <a:lnTo>
                  <a:pt x="19756" y="31889"/>
                </a:lnTo>
                <a:lnTo>
                  <a:pt x="19995" y="32184"/>
                </a:lnTo>
                <a:lnTo>
                  <a:pt x="20216" y="32479"/>
                </a:lnTo>
                <a:lnTo>
                  <a:pt x="20419" y="32773"/>
                </a:lnTo>
                <a:lnTo>
                  <a:pt x="20603" y="33068"/>
                </a:lnTo>
                <a:lnTo>
                  <a:pt x="20768" y="33381"/>
                </a:lnTo>
                <a:lnTo>
                  <a:pt x="20934" y="33694"/>
                </a:lnTo>
                <a:lnTo>
                  <a:pt x="21081" y="34007"/>
                </a:lnTo>
                <a:lnTo>
                  <a:pt x="21339" y="34614"/>
                </a:lnTo>
                <a:lnTo>
                  <a:pt x="21542" y="35222"/>
                </a:lnTo>
                <a:lnTo>
                  <a:pt x="21707" y="35811"/>
                </a:lnTo>
                <a:lnTo>
                  <a:pt x="21836" y="36363"/>
                </a:lnTo>
                <a:lnTo>
                  <a:pt x="21928" y="36879"/>
                </a:lnTo>
                <a:lnTo>
                  <a:pt x="22002" y="37339"/>
                </a:lnTo>
                <a:lnTo>
                  <a:pt x="22039" y="37763"/>
                </a:lnTo>
                <a:lnTo>
                  <a:pt x="22076" y="38113"/>
                </a:lnTo>
                <a:lnTo>
                  <a:pt x="8359" y="32957"/>
                </a:lnTo>
                <a:lnTo>
                  <a:pt x="21597" y="39162"/>
                </a:lnTo>
                <a:lnTo>
                  <a:pt x="21321" y="39383"/>
                </a:lnTo>
                <a:lnTo>
                  <a:pt x="20989" y="39641"/>
                </a:lnTo>
                <a:lnTo>
                  <a:pt x="20603" y="39917"/>
                </a:lnTo>
                <a:lnTo>
                  <a:pt x="20161" y="40212"/>
                </a:lnTo>
                <a:lnTo>
                  <a:pt x="19682" y="40506"/>
                </a:lnTo>
                <a:lnTo>
                  <a:pt x="19148" y="40801"/>
                </a:lnTo>
                <a:lnTo>
                  <a:pt x="18559" y="41058"/>
                </a:lnTo>
                <a:lnTo>
                  <a:pt x="17951" y="41298"/>
                </a:lnTo>
                <a:lnTo>
                  <a:pt x="17638" y="41408"/>
                </a:lnTo>
                <a:lnTo>
                  <a:pt x="17307" y="41519"/>
                </a:lnTo>
                <a:lnTo>
                  <a:pt x="16957" y="41592"/>
                </a:lnTo>
                <a:lnTo>
                  <a:pt x="16626" y="41666"/>
                </a:lnTo>
                <a:lnTo>
                  <a:pt x="16276" y="41740"/>
                </a:lnTo>
                <a:lnTo>
                  <a:pt x="15908" y="41776"/>
                </a:lnTo>
                <a:lnTo>
                  <a:pt x="15539" y="41813"/>
                </a:lnTo>
                <a:lnTo>
                  <a:pt x="15171" y="41832"/>
                </a:lnTo>
                <a:lnTo>
                  <a:pt x="14785" y="41832"/>
                </a:lnTo>
                <a:lnTo>
                  <a:pt x="14416" y="41813"/>
                </a:lnTo>
                <a:lnTo>
                  <a:pt x="14011" y="41776"/>
                </a:lnTo>
                <a:lnTo>
                  <a:pt x="13625" y="41703"/>
                </a:lnTo>
                <a:lnTo>
                  <a:pt x="13220" y="41611"/>
                </a:lnTo>
                <a:lnTo>
                  <a:pt x="12815" y="41519"/>
                </a:lnTo>
                <a:lnTo>
                  <a:pt x="12410" y="41371"/>
                </a:lnTo>
                <a:lnTo>
                  <a:pt x="12004" y="41224"/>
                </a:lnTo>
                <a:lnTo>
                  <a:pt x="11507" y="40985"/>
                </a:lnTo>
                <a:lnTo>
                  <a:pt x="11010" y="40727"/>
                </a:lnTo>
                <a:lnTo>
                  <a:pt x="10513" y="40432"/>
                </a:lnTo>
                <a:lnTo>
                  <a:pt x="10034" y="40101"/>
                </a:lnTo>
                <a:lnTo>
                  <a:pt x="9574" y="39751"/>
                </a:lnTo>
                <a:lnTo>
                  <a:pt x="9114" y="39383"/>
                </a:lnTo>
                <a:lnTo>
                  <a:pt x="8654" y="38978"/>
                </a:lnTo>
                <a:lnTo>
                  <a:pt x="8230" y="38573"/>
                </a:lnTo>
                <a:lnTo>
                  <a:pt x="7788" y="38149"/>
                </a:lnTo>
                <a:lnTo>
                  <a:pt x="7383" y="37708"/>
                </a:lnTo>
                <a:lnTo>
                  <a:pt x="6978" y="37266"/>
                </a:lnTo>
                <a:lnTo>
                  <a:pt x="6591" y="36805"/>
                </a:lnTo>
                <a:lnTo>
                  <a:pt x="6223" y="36345"/>
                </a:lnTo>
                <a:lnTo>
                  <a:pt x="5855" y="35885"/>
                </a:lnTo>
                <a:lnTo>
                  <a:pt x="5192" y="34983"/>
                </a:lnTo>
                <a:lnTo>
                  <a:pt x="4585" y="34080"/>
                </a:lnTo>
                <a:lnTo>
                  <a:pt x="4032" y="33252"/>
                </a:lnTo>
                <a:lnTo>
                  <a:pt x="3572" y="32479"/>
                </a:lnTo>
                <a:lnTo>
                  <a:pt x="3167" y="31797"/>
                </a:lnTo>
                <a:lnTo>
                  <a:pt x="2854" y="31245"/>
                </a:lnTo>
                <a:lnTo>
                  <a:pt x="2633" y="30803"/>
                </a:lnTo>
                <a:lnTo>
                  <a:pt x="2430" y="30435"/>
                </a:lnTo>
                <a:lnTo>
                  <a:pt x="2835" y="30324"/>
                </a:lnTo>
                <a:lnTo>
                  <a:pt x="3296" y="30177"/>
                </a:lnTo>
                <a:lnTo>
                  <a:pt x="3922" y="30011"/>
                </a:lnTo>
                <a:lnTo>
                  <a:pt x="4677" y="29827"/>
                </a:lnTo>
                <a:lnTo>
                  <a:pt x="5560" y="29625"/>
                </a:lnTo>
                <a:lnTo>
                  <a:pt x="6536" y="29422"/>
                </a:lnTo>
                <a:lnTo>
                  <a:pt x="7604" y="29238"/>
                </a:lnTo>
                <a:lnTo>
                  <a:pt x="8727" y="29091"/>
                </a:lnTo>
                <a:lnTo>
                  <a:pt x="9298" y="29017"/>
                </a:lnTo>
                <a:lnTo>
                  <a:pt x="9887" y="28962"/>
                </a:lnTo>
                <a:lnTo>
                  <a:pt x="10495" y="28925"/>
                </a:lnTo>
                <a:lnTo>
                  <a:pt x="11084" y="28907"/>
                </a:lnTo>
                <a:lnTo>
                  <a:pt x="11691" y="28888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17694" y="53026"/>
                </a:lnTo>
                <a:lnTo>
                  <a:pt x="17583" y="52621"/>
                </a:lnTo>
                <a:lnTo>
                  <a:pt x="17510" y="52216"/>
                </a:lnTo>
                <a:lnTo>
                  <a:pt x="17436" y="51829"/>
                </a:lnTo>
                <a:lnTo>
                  <a:pt x="17381" y="51424"/>
                </a:lnTo>
                <a:lnTo>
                  <a:pt x="17344" y="51093"/>
                </a:lnTo>
                <a:lnTo>
                  <a:pt x="17325" y="50761"/>
                </a:lnTo>
                <a:lnTo>
                  <a:pt x="17325" y="50117"/>
                </a:lnTo>
                <a:lnTo>
                  <a:pt x="17344" y="49491"/>
                </a:lnTo>
                <a:lnTo>
                  <a:pt x="17417" y="48883"/>
                </a:lnTo>
                <a:lnTo>
                  <a:pt x="17528" y="48294"/>
                </a:lnTo>
                <a:lnTo>
                  <a:pt x="17675" y="47723"/>
                </a:lnTo>
                <a:lnTo>
                  <a:pt x="17841" y="47171"/>
                </a:lnTo>
                <a:lnTo>
                  <a:pt x="18043" y="46656"/>
                </a:lnTo>
                <a:lnTo>
                  <a:pt x="18264" y="46140"/>
                </a:lnTo>
                <a:lnTo>
                  <a:pt x="18504" y="45661"/>
                </a:lnTo>
                <a:lnTo>
                  <a:pt x="18780" y="45201"/>
                </a:lnTo>
                <a:lnTo>
                  <a:pt x="19056" y="44759"/>
                </a:lnTo>
                <a:lnTo>
                  <a:pt x="19351" y="44336"/>
                </a:lnTo>
                <a:lnTo>
                  <a:pt x="19664" y="43931"/>
                </a:lnTo>
                <a:lnTo>
                  <a:pt x="19977" y="43544"/>
                </a:lnTo>
                <a:lnTo>
                  <a:pt x="20290" y="43176"/>
                </a:lnTo>
                <a:lnTo>
                  <a:pt x="20621" y="42844"/>
                </a:lnTo>
                <a:lnTo>
                  <a:pt x="20934" y="42531"/>
                </a:lnTo>
                <a:lnTo>
                  <a:pt x="21266" y="42237"/>
                </a:lnTo>
                <a:lnTo>
                  <a:pt x="21579" y="41961"/>
                </a:lnTo>
                <a:lnTo>
                  <a:pt x="22168" y="41463"/>
                </a:lnTo>
                <a:lnTo>
                  <a:pt x="22702" y="41077"/>
                </a:lnTo>
                <a:lnTo>
                  <a:pt x="23162" y="40764"/>
                </a:lnTo>
                <a:lnTo>
                  <a:pt x="23512" y="40525"/>
                </a:lnTo>
                <a:lnTo>
                  <a:pt x="23825" y="40359"/>
                </a:lnTo>
                <a:lnTo>
                  <a:pt x="24175" y="40451"/>
                </a:lnTo>
                <a:lnTo>
                  <a:pt x="24561" y="40598"/>
                </a:lnTo>
                <a:lnTo>
                  <a:pt x="25095" y="40801"/>
                </a:lnTo>
                <a:lnTo>
                  <a:pt x="25703" y="41058"/>
                </a:lnTo>
                <a:lnTo>
                  <a:pt x="26384" y="41408"/>
                </a:lnTo>
                <a:lnTo>
                  <a:pt x="26752" y="41592"/>
                </a:lnTo>
                <a:lnTo>
                  <a:pt x="27139" y="41813"/>
                </a:lnTo>
                <a:lnTo>
                  <a:pt x="27526" y="42053"/>
                </a:lnTo>
                <a:lnTo>
                  <a:pt x="27912" y="42310"/>
                </a:lnTo>
                <a:lnTo>
                  <a:pt x="28317" y="42587"/>
                </a:lnTo>
                <a:lnTo>
                  <a:pt x="28704" y="42881"/>
                </a:lnTo>
                <a:lnTo>
                  <a:pt x="29091" y="43213"/>
                </a:lnTo>
                <a:lnTo>
                  <a:pt x="29477" y="43562"/>
                </a:lnTo>
                <a:lnTo>
                  <a:pt x="29845" y="43931"/>
                </a:lnTo>
                <a:lnTo>
                  <a:pt x="30214" y="44317"/>
                </a:lnTo>
                <a:lnTo>
                  <a:pt x="30563" y="44741"/>
                </a:lnTo>
                <a:lnTo>
                  <a:pt x="30895" y="45183"/>
                </a:lnTo>
                <a:lnTo>
                  <a:pt x="31208" y="45643"/>
                </a:lnTo>
                <a:lnTo>
                  <a:pt x="31502" y="46140"/>
                </a:lnTo>
                <a:lnTo>
                  <a:pt x="31760" y="46656"/>
                </a:lnTo>
                <a:lnTo>
                  <a:pt x="32000" y="47208"/>
                </a:lnTo>
                <a:lnTo>
                  <a:pt x="32221" y="47779"/>
                </a:lnTo>
                <a:lnTo>
                  <a:pt x="32386" y="48386"/>
                </a:lnTo>
                <a:lnTo>
                  <a:pt x="32534" y="49012"/>
                </a:lnTo>
                <a:lnTo>
                  <a:pt x="32570" y="49344"/>
                </a:lnTo>
                <a:lnTo>
                  <a:pt x="32626" y="49675"/>
                </a:lnTo>
                <a:lnTo>
                  <a:pt x="32662" y="50080"/>
                </a:lnTo>
                <a:lnTo>
                  <a:pt x="32681" y="50485"/>
                </a:lnTo>
                <a:lnTo>
                  <a:pt x="32699" y="50909"/>
                </a:lnTo>
                <a:lnTo>
                  <a:pt x="32681" y="51332"/>
                </a:lnTo>
                <a:lnTo>
                  <a:pt x="32662" y="51756"/>
                </a:lnTo>
                <a:lnTo>
                  <a:pt x="32644" y="52179"/>
                </a:lnTo>
                <a:lnTo>
                  <a:pt x="32589" y="52603"/>
                </a:lnTo>
                <a:lnTo>
                  <a:pt x="32534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" y="5514847"/>
            <a:ext cx="1447887" cy="1343127"/>
          </a:xfrm>
          <a:custGeom>
            <a:avLst/>
            <a:gdLst/>
            <a:ahLst/>
            <a:cxnLst/>
            <a:rect l="l" t="t" r="r" b="b"/>
            <a:pathLst>
              <a:path w="11195" h="10385" extrusionOk="0">
                <a:moveTo>
                  <a:pt x="3811" y="1"/>
                </a:moveTo>
                <a:lnTo>
                  <a:pt x="3517" y="19"/>
                </a:lnTo>
                <a:lnTo>
                  <a:pt x="2964" y="93"/>
                </a:lnTo>
                <a:lnTo>
                  <a:pt x="2430" y="203"/>
                </a:lnTo>
                <a:lnTo>
                  <a:pt x="1915" y="351"/>
                </a:lnTo>
                <a:lnTo>
                  <a:pt x="1399" y="535"/>
                </a:lnTo>
                <a:lnTo>
                  <a:pt x="921" y="756"/>
                </a:lnTo>
                <a:lnTo>
                  <a:pt x="442" y="995"/>
                </a:lnTo>
                <a:lnTo>
                  <a:pt x="0" y="1290"/>
                </a:lnTo>
                <a:lnTo>
                  <a:pt x="0" y="10385"/>
                </a:lnTo>
                <a:lnTo>
                  <a:pt x="10403" y="10385"/>
                </a:lnTo>
                <a:lnTo>
                  <a:pt x="10568" y="10017"/>
                </a:lnTo>
                <a:lnTo>
                  <a:pt x="10734" y="9630"/>
                </a:lnTo>
                <a:lnTo>
                  <a:pt x="10881" y="9225"/>
                </a:lnTo>
                <a:lnTo>
                  <a:pt x="10992" y="8820"/>
                </a:lnTo>
                <a:lnTo>
                  <a:pt x="11084" y="8397"/>
                </a:lnTo>
                <a:lnTo>
                  <a:pt x="11139" y="7973"/>
                </a:lnTo>
                <a:lnTo>
                  <a:pt x="11176" y="7550"/>
                </a:lnTo>
                <a:lnTo>
                  <a:pt x="11194" y="7108"/>
                </a:lnTo>
                <a:lnTo>
                  <a:pt x="11176" y="6740"/>
                </a:lnTo>
                <a:lnTo>
                  <a:pt x="11158" y="6390"/>
                </a:lnTo>
                <a:lnTo>
                  <a:pt x="11121" y="6021"/>
                </a:lnTo>
                <a:lnTo>
                  <a:pt x="11047" y="5672"/>
                </a:lnTo>
                <a:lnTo>
                  <a:pt x="10973" y="5340"/>
                </a:lnTo>
                <a:lnTo>
                  <a:pt x="10881" y="4990"/>
                </a:lnTo>
                <a:lnTo>
                  <a:pt x="10771" y="4659"/>
                </a:lnTo>
                <a:lnTo>
                  <a:pt x="10642" y="4346"/>
                </a:lnTo>
                <a:lnTo>
                  <a:pt x="10495" y="4033"/>
                </a:lnTo>
                <a:lnTo>
                  <a:pt x="10329" y="3720"/>
                </a:lnTo>
                <a:lnTo>
                  <a:pt x="10163" y="3425"/>
                </a:lnTo>
                <a:lnTo>
                  <a:pt x="9979" y="3131"/>
                </a:lnTo>
                <a:lnTo>
                  <a:pt x="9777" y="2855"/>
                </a:lnTo>
                <a:lnTo>
                  <a:pt x="9574" y="2578"/>
                </a:lnTo>
                <a:lnTo>
                  <a:pt x="9353" y="2321"/>
                </a:lnTo>
                <a:lnTo>
                  <a:pt x="9114" y="2081"/>
                </a:lnTo>
                <a:lnTo>
                  <a:pt x="8874" y="1842"/>
                </a:lnTo>
                <a:lnTo>
                  <a:pt x="8617" y="1621"/>
                </a:lnTo>
                <a:lnTo>
                  <a:pt x="8341" y="1419"/>
                </a:lnTo>
                <a:lnTo>
                  <a:pt x="8064" y="1216"/>
                </a:lnTo>
                <a:lnTo>
                  <a:pt x="7770" y="1032"/>
                </a:lnTo>
                <a:lnTo>
                  <a:pt x="7475" y="866"/>
                </a:lnTo>
                <a:lnTo>
                  <a:pt x="7162" y="700"/>
                </a:lnTo>
                <a:lnTo>
                  <a:pt x="6849" y="553"/>
                </a:lnTo>
                <a:lnTo>
                  <a:pt x="6536" y="424"/>
                </a:lnTo>
                <a:lnTo>
                  <a:pt x="6205" y="314"/>
                </a:lnTo>
                <a:lnTo>
                  <a:pt x="5855" y="222"/>
                </a:lnTo>
                <a:lnTo>
                  <a:pt x="5524" y="148"/>
                </a:lnTo>
                <a:lnTo>
                  <a:pt x="5174" y="74"/>
                </a:lnTo>
                <a:lnTo>
                  <a:pt x="4805" y="38"/>
                </a:lnTo>
                <a:lnTo>
                  <a:pt x="4456" y="19"/>
                </a:lnTo>
                <a:lnTo>
                  <a:pt x="4087" y="1"/>
                </a:lnTo>
                <a:close/>
              </a:path>
            </a:pathLst>
          </a:custGeom>
          <a:solidFill>
            <a:srgbClr val="B8F5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" y="1"/>
            <a:ext cx="2581364" cy="3333825"/>
          </a:xfrm>
          <a:custGeom>
            <a:avLst/>
            <a:gdLst/>
            <a:ahLst/>
            <a:cxnLst/>
            <a:rect l="l" t="t" r="r" b="b"/>
            <a:pathLst>
              <a:path w="19959" h="25777" extrusionOk="0">
                <a:moveTo>
                  <a:pt x="0" y="0"/>
                </a:moveTo>
                <a:lnTo>
                  <a:pt x="0" y="24727"/>
                </a:lnTo>
                <a:lnTo>
                  <a:pt x="626" y="24967"/>
                </a:lnTo>
                <a:lnTo>
                  <a:pt x="1289" y="25188"/>
                </a:lnTo>
                <a:lnTo>
                  <a:pt x="1952" y="25353"/>
                </a:lnTo>
                <a:lnTo>
                  <a:pt x="2614" y="25501"/>
                </a:lnTo>
                <a:lnTo>
                  <a:pt x="3296" y="25629"/>
                </a:lnTo>
                <a:lnTo>
                  <a:pt x="3995" y="25703"/>
                </a:lnTo>
                <a:lnTo>
                  <a:pt x="4695" y="25758"/>
                </a:lnTo>
                <a:lnTo>
                  <a:pt x="5413" y="25777"/>
                </a:lnTo>
                <a:lnTo>
                  <a:pt x="6168" y="25758"/>
                </a:lnTo>
                <a:lnTo>
                  <a:pt x="6904" y="25703"/>
                </a:lnTo>
                <a:lnTo>
                  <a:pt x="7622" y="25611"/>
                </a:lnTo>
                <a:lnTo>
                  <a:pt x="8341" y="25482"/>
                </a:lnTo>
                <a:lnTo>
                  <a:pt x="9040" y="25316"/>
                </a:lnTo>
                <a:lnTo>
                  <a:pt x="9740" y="25114"/>
                </a:lnTo>
                <a:lnTo>
                  <a:pt x="10421" y="24893"/>
                </a:lnTo>
                <a:lnTo>
                  <a:pt x="11084" y="24635"/>
                </a:lnTo>
                <a:lnTo>
                  <a:pt x="11710" y="24341"/>
                </a:lnTo>
                <a:lnTo>
                  <a:pt x="12354" y="24028"/>
                </a:lnTo>
                <a:lnTo>
                  <a:pt x="12962" y="23678"/>
                </a:lnTo>
                <a:lnTo>
                  <a:pt x="13551" y="23291"/>
                </a:lnTo>
                <a:lnTo>
                  <a:pt x="14122" y="22886"/>
                </a:lnTo>
                <a:lnTo>
                  <a:pt x="14674" y="22463"/>
                </a:lnTo>
                <a:lnTo>
                  <a:pt x="15190" y="22002"/>
                </a:lnTo>
                <a:lnTo>
                  <a:pt x="15705" y="21524"/>
                </a:lnTo>
                <a:lnTo>
                  <a:pt x="16184" y="21008"/>
                </a:lnTo>
                <a:lnTo>
                  <a:pt x="16644" y="20493"/>
                </a:lnTo>
                <a:lnTo>
                  <a:pt x="17068" y="19940"/>
                </a:lnTo>
                <a:lnTo>
                  <a:pt x="17473" y="19370"/>
                </a:lnTo>
                <a:lnTo>
                  <a:pt x="17859" y="18780"/>
                </a:lnTo>
                <a:lnTo>
                  <a:pt x="18209" y="18173"/>
                </a:lnTo>
                <a:lnTo>
                  <a:pt x="18522" y="17528"/>
                </a:lnTo>
                <a:lnTo>
                  <a:pt x="18817" y="16902"/>
                </a:lnTo>
                <a:lnTo>
                  <a:pt x="19075" y="16240"/>
                </a:lnTo>
                <a:lnTo>
                  <a:pt x="19295" y="15558"/>
                </a:lnTo>
                <a:lnTo>
                  <a:pt x="19498" y="14859"/>
                </a:lnTo>
                <a:lnTo>
                  <a:pt x="19664" y="14159"/>
                </a:lnTo>
                <a:lnTo>
                  <a:pt x="19793" y="13441"/>
                </a:lnTo>
                <a:lnTo>
                  <a:pt x="19885" y="12723"/>
                </a:lnTo>
                <a:lnTo>
                  <a:pt x="19940" y="11986"/>
                </a:lnTo>
                <a:lnTo>
                  <a:pt x="19958" y="11232"/>
                </a:lnTo>
                <a:lnTo>
                  <a:pt x="19958" y="10808"/>
                </a:lnTo>
                <a:lnTo>
                  <a:pt x="19940" y="10385"/>
                </a:lnTo>
                <a:lnTo>
                  <a:pt x="19903" y="9980"/>
                </a:lnTo>
                <a:lnTo>
                  <a:pt x="19866" y="9556"/>
                </a:lnTo>
                <a:lnTo>
                  <a:pt x="19811" y="9151"/>
                </a:lnTo>
                <a:lnTo>
                  <a:pt x="19737" y="8746"/>
                </a:lnTo>
                <a:lnTo>
                  <a:pt x="19664" y="8341"/>
                </a:lnTo>
                <a:lnTo>
                  <a:pt x="19590" y="7936"/>
                </a:lnTo>
                <a:lnTo>
                  <a:pt x="19480" y="7549"/>
                </a:lnTo>
                <a:lnTo>
                  <a:pt x="19388" y="7163"/>
                </a:lnTo>
                <a:lnTo>
                  <a:pt x="19259" y="6776"/>
                </a:lnTo>
                <a:lnTo>
                  <a:pt x="19130" y="6389"/>
                </a:lnTo>
                <a:lnTo>
                  <a:pt x="19001" y="6021"/>
                </a:lnTo>
                <a:lnTo>
                  <a:pt x="18854" y="5653"/>
                </a:lnTo>
                <a:lnTo>
                  <a:pt x="18522" y="4916"/>
                </a:lnTo>
                <a:lnTo>
                  <a:pt x="18154" y="4217"/>
                </a:lnTo>
                <a:lnTo>
                  <a:pt x="17749" y="3536"/>
                </a:lnTo>
                <a:lnTo>
                  <a:pt x="17325" y="2873"/>
                </a:lnTo>
                <a:lnTo>
                  <a:pt x="16847" y="2247"/>
                </a:lnTo>
                <a:lnTo>
                  <a:pt x="16350" y="1639"/>
                </a:lnTo>
                <a:lnTo>
                  <a:pt x="15816" y="1068"/>
                </a:lnTo>
                <a:lnTo>
                  <a:pt x="15245" y="516"/>
                </a:lnTo>
                <a:lnTo>
                  <a:pt x="14656" y="0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962221" y="1"/>
            <a:ext cx="1295532" cy="1124036"/>
          </a:xfrm>
          <a:custGeom>
            <a:avLst/>
            <a:gdLst/>
            <a:ahLst/>
            <a:cxnLst/>
            <a:rect l="l" t="t" r="r" b="b"/>
            <a:pathLst>
              <a:path w="10017" h="8691" extrusionOk="0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rgbClr val="51B1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557433" y="2655800"/>
            <a:ext cx="52772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9215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/>
          <p:nvPr/>
        </p:nvSpPr>
        <p:spPr>
          <a:xfrm>
            <a:off x="1" y="0"/>
            <a:ext cx="12192124" cy="6858029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40138" y="14729"/>
                </a:moveTo>
                <a:lnTo>
                  <a:pt x="40211" y="15411"/>
                </a:lnTo>
                <a:lnTo>
                  <a:pt x="40303" y="16239"/>
                </a:lnTo>
                <a:lnTo>
                  <a:pt x="40395" y="17325"/>
                </a:lnTo>
                <a:lnTo>
                  <a:pt x="40469" y="18633"/>
                </a:lnTo>
                <a:lnTo>
                  <a:pt x="40543" y="20161"/>
                </a:lnTo>
                <a:lnTo>
                  <a:pt x="40561" y="20989"/>
                </a:lnTo>
                <a:lnTo>
                  <a:pt x="40579" y="21855"/>
                </a:lnTo>
                <a:lnTo>
                  <a:pt x="40561" y="22738"/>
                </a:lnTo>
                <a:lnTo>
                  <a:pt x="40561" y="23659"/>
                </a:lnTo>
                <a:lnTo>
                  <a:pt x="40524" y="24616"/>
                </a:lnTo>
                <a:lnTo>
                  <a:pt x="40469" y="25574"/>
                </a:lnTo>
                <a:lnTo>
                  <a:pt x="40395" y="26568"/>
                </a:lnTo>
                <a:lnTo>
                  <a:pt x="40303" y="27562"/>
                </a:lnTo>
                <a:lnTo>
                  <a:pt x="40193" y="28556"/>
                </a:lnTo>
                <a:lnTo>
                  <a:pt x="40064" y="29569"/>
                </a:lnTo>
                <a:lnTo>
                  <a:pt x="39880" y="30563"/>
                </a:lnTo>
                <a:lnTo>
                  <a:pt x="39696" y="31558"/>
                </a:lnTo>
                <a:lnTo>
                  <a:pt x="39475" y="32552"/>
                </a:lnTo>
                <a:lnTo>
                  <a:pt x="39217" y="33528"/>
                </a:lnTo>
                <a:lnTo>
                  <a:pt x="38922" y="34485"/>
                </a:lnTo>
                <a:lnTo>
                  <a:pt x="38591" y="35424"/>
                </a:lnTo>
                <a:lnTo>
                  <a:pt x="38407" y="35884"/>
                </a:lnTo>
                <a:lnTo>
                  <a:pt x="38223" y="36326"/>
                </a:lnTo>
                <a:lnTo>
                  <a:pt x="38039" y="36768"/>
                </a:lnTo>
                <a:lnTo>
                  <a:pt x="37818" y="37210"/>
                </a:lnTo>
                <a:lnTo>
                  <a:pt x="37597" y="37633"/>
                </a:lnTo>
                <a:lnTo>
                  <a:pt x="37376" y="38038"/>
                </a:lnTo>
                <a:lnTo>
                  <a:pt x="37136" y="38444"/>
                </a:lnTo>
                <a:lnTo>
                  <a:pt x="36897" y="38849"/>
                </a:lnTo>
                <a:lnTo>
                  <a:pt x="36621" y="39235"/>
                </a:lnTo>
                <a:lnTo>
                  <a:pt x="36363" y="39585"/>
                </a:lnTo>
                <a:lnTo>
                  <a:pt x="36087" y="39953"/>
                </a:lnTo>
                <a:lnTo>
                  <a:pt x="35811" y="40285"/>
                </a:lnTo>
                <a:lnTo>
                  <a:pt x="35516" y="40598"/>
                </a:lnTo>
                <a:lnTo>
                  <a:pt x="35222" y="40911"/>
                </a:lnTo>
                <a:lnTo>
                  <a:pt x="34927" y="41205"/>
                </a:lnTo>
                <a:lnTo>
                  <a:pt x="34614" y="41500"/>
                </a:lnTo>
                <a:lnTo>
                  <a:pt x="34301" y="41758"/>
                </a:lnTo>
                <a:lnTo>
                  <a:pt x="33988" y="42015"/>
                </a:lnTo>
                <a:lnTo>
                  <a:pt x="33675" y="42255"/>
                </a:lnTo>
                <a:lnTo>
                  <a:pt x="33344" y="42494"/>
                </a:lnTo>
                <a:lnTo>
                  <a:pt x="33012" y="42715"/>
                </a:lnTo>
                <a:lnTo>
                  <a:pt x="32681" y="42918"/>
                </a:lnTo>
                <a:lnTo>
                  <a:pt x="32349" y="43102"/>
                </a:lnTo>
                <a:lnTo>
                  <a:pt x="32018" y="43286"/>
                </a:lnTo>
                <a:lnTo>
                  <a:pt x="31337" y="43636"/>
                </a:lnTo>
                <a:lnTo>
                  <a:pt x="30656" y="43930"/>
                </a:lnTo>
                <a:lnTo>
                  <a:pt x="29956" y="44188"/>
                </a:lnTo>
                <a:lnTo>
                  <a:pt x="29275" y="44409"/>
                </a:lnTo>
                <a:lnTo>
                  <a:pt x="28593" y="44593"/>
                </a:lnTo>
                <a:lnTo>
                  <a:pt x="27912" y="44740"/>
                </a:lnTo>
                <a:lnTo>
                  <a:pt x="27249" y="44869"/>
                </a:lnTo>
                <a:lnTo>
                  <a:pt x="26605" y="44961"/>
                </a:lnTo>
                <a:lnTo>
                  <a:pt x="25961" y="45035"/>
                </a:lnTo>
                <a:lnTo>
                  <a:pt x="25335" y="45090"/>
                </a:lnTo>
                <a:lnTo>
                  <a:pt x="24745" y="45127"/>
                </a:lnTo>
                <a:lnTo>
                  <a:pt x="24175" y="45145"/>
                </a:lnTo>
                <a:lnTo>
                  <a:pt x="23622" y="45145"/>
                </a:lnTo>
                <a:lnTo>
                  <a:pt x="23125" y="45127"/>
                </a:lnTo>
                <a:lnTo>
                  <a:pt x="22205" y="45072"/>
                </a:lnTo>
                <a:lnTo>
                  <a:pt x="21450" y="44998"/>
                </a:lnTo>
                <a:lnTo>
                  <a:pt x="20879" y="44924"/>
                </a:lnTo>
                <a:lnTo>
                  <a:pt x="20400" y="44851"/>
                </a:lnTo>
                <a:lnTo>
                  <a:pt x="20124" y="44427"/>
                </a:lnTo>
                <a:lnTo>
                  <a:pt x="19829" y="43949"/>
                </a:lnTo>
                <a:lnTo>
                  <a:pt x="19461" y="43286"/>
                </a:lnTo>
                <a:lnTo>
                  <a:pt x="19038" y="42457"/>
                </a:lnTo>
                <a:lnTo>
                  <a:pt x="18835" y="41997"/>
                </a:lnTo>
                <a:lnTo>
                  <a:pt x="18614" y="41500"/>
                </a:lnTo>
                <a:lnTo>
                  <a:pt x="18393" y="40966"/>
                </a:lnTo>
                <a:lnTo>
                  <a:pt x="18191" y="40414"/>
                </a:lnTo>
                <a:lnTo>
                  <a:pt x="17988" y="39824"/>
                </a:lnTo>
                <a:lnTo>
                  <a:pt x="17804" y="39198"/>
                </a:lnTo>
                <a:lnTo>
                  <a:pt x="17638" y="38572"/>
                </a:lnTo>
                <a:lnTo>
                  <a:pt x="17491" y="37910"/>
                </a:lnTo>
                <a:lnTo>
                  <a:pt x="17362" y="37228"/>
                </a:lnTo>
                <a:lnTo>
                  <a:pt x="17252" y="36529"/>
                </a:lnTo>
                <a:lnTo>
                  <a:pt x="17178" y="35811"/>
                </a:lnTo>
                <a:lnTo>
                  <a:pt x="17141" y="35074"/>
                </a:lnTo>
                <a:lnTo>
                  <a:pt x="17141" y="34338"/>
                </a:lnTo>
                <a:lnTo>
                  <a:pt x="17178" y="33564"/>
                </a:lnTo>
                <a:lnTo>
                  <a:pt x="17215" y="33196"/>
                </a:lnTo>
                <a:lnTo>
                  <a:pt x="17252" y="32810"/>
                </a:lnTo>
                <a:lnTo>
                  <a:pt x="17307" y="32423"/>
                </a:lnTo>
                <a:lnTo>
                  <a:pt x="17381" y="32036"/>
                </a:lnTo>
                <a:lnTo>
                  <a:pt x="17473" y="31650"/>
                </a:lnTo>
                <a:lnTo>
                  <a:pt x="17565" y="31245"/>
                </a:lnTo>
                <a:lnTo>
                  <a:pt x="17675" y="30858"/>
                </a:lnTo>
                <a:lnTo>
                  <a:pt x="17786" y="30471"/>
                </a:lnTo>
                <a:lnTo>
                  <a:pt x="17933" y="30066"/>
                </a:lnTo>
                <a:lnTo>
                  <a:pt x="18080" y="29680"/>
                </a:lnTo>
                <a:lnTo>
                  <a:pt x="18246" y="29293"/>
                </a:lnTo>
                <a:lnTo>
                  <a:pt x="18430" y="28888"/>
                </a:lnTo>
                <a:lnTo>
                  <a:pt x="18614" y="28501"/>
                </a:lnTo>
                <a:lnTo>
                  <a:pt x="18835" y="28115"/>
                </a:lnTo>
                <a:lnTo>
                  <a:pt x="19056" y="27710"/>
                </a:lnTo>
                <a:lnTo>
                  <a:pt x="19314" y="27323"/>
                </a:lnTo>
                <a:lnTo>
                  <a:pt x="19572" y="26936"/>
                </a:lnTo>
                <a:lnTo>
                  <a:pt x="19848" y="26550"/>
                </a:lnTo>
                <a:lnTo>
                  <a:pt x="20142" y="26181"/>
                </a:lnTo>
                <a:lnTo>
                  <a:pt x="20437" y="25813"/>
                </a:lnTo>
                <a:lnTo>
                  <a:pt x="20750" y="25445"/>
                </a:lnTo>
                <a:lnTo>
                  <a:pt x="21081" y="25095"/>
                </a:lnTo>
                <a:lnTo>
                  <a:pt x="21413" y="24745"/>
                </a:lnTo>
                <a:lnTo>
                  <a:pt x="21763" y="24395"/>
                </a:lnTo>
                <a:lnTo>
                  <a:pt x="22499" y="23714"/>
                </a:lnTo>
                <a:lnTo>
                  <a:pt x="23254" y="23070"/>
                </a:lnTo>
                <a:lnTo>
                  <a:pt x="24046" y="22444"/>
                </a:lnTo>
                <a:lnTo>
                  <a:pt x="24856" y="21855"/>
                </a:lnTo>
                <a:lnTo>
                  <a:pt x="25703" y="21265"/>
                </a:lnTo>
                <a:lnTo>
                  <a:pt x="26550" y="20713"/>
                </a:lnTo>
                <a:lnTo>
                  <a:pt x="27415" y="20179"/>
                </a:lnTo>
                <a:lnTo>
                  <a:pt x="28299" y="19682"/>
                </a:lnTo>
                <a:lnTo>
                  <a:pt x="29164" y="19203"/>
                </a:lnTo>
                <a:lnTo>
                  <a:pt x="30048" y="18743"/>
                </a:lnTo>
                <a:lnTo>
                  <a:pt x="30913" y="18320"/>
                </a:lnTo>
                <a:lnTo>
                  <a:pt x="31760" y="17896"/>
                </a:lnTo>
                <a:lnTo>
                  <a:pt x="32607" y="17528"/>
                </a:lnTo>
                <a:lnTo>
                  <a:pt x="33417" y="17160"/>
                </a:lnTo>
                <a:lnTo>
                  <a:pt x="34209" y="16828"/>
                </a:lnTo>
                <a:lnTo>
                  <a:pt x="34982" y="16515"/>
                </a:lnTo>
                <a:lnTo>
                  <a:pt x="36400" y="15963"/>
                </a:lnTo>
                <a:lnTo>
                  <a:pt x="37652" y="15521"/>
                </a:lnTo>
                <a:lnTo>
                  <a:pt x="38683" y="15171"/>
                </a:lnTo>
                <a:lnTo>
                  <a:pt x="39456" y="14913"/>
                </a:lnTo>
                <a:lnTo>
                  <a:pt x="40138" y="14729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5"/>
          <p:cNvSpPr/>
          <p:nvPr/>
        </p:nvSpPr>
        <p:spPr>
          <a:xfrm>
            <a:off x="704731" y="1428602"/>
            <a:ext cx="1552776" cy="2443365"/>
          </a:xfrm>
          <a:custGeom>
            <a:avLst/>
            <a:gdLst/>
            <a:ahLst/>
            <a:cxnLst/>
            <a:rect l="l" t="t" r="r" b="b"/>
            <a:pathLst>
              <a:path w="12006" h="18892" extrusionOk="0">
                <a:moveTo>
                  <a:pt x="2063" y="1"/>
                </a:moveTo>
                <a:lnTo>
                  <a:pt x="1934" y="369"/>
                </a:lnTo>
                <a:lnTo>
                  <a:pt x="1768" y="793"/>
                </a:lnTo>
                <a:lnTo>
                  <a:pt x="1584" y="1363"/>
                </a:lnTo>
                <a:lnTo>
                  <a:pt x="1345" y="2063"/>
                </a:lnTo>
                <a:lnTo>
                  <a:pt x="1106" y="2873"/>
                </a:lnTo>
                <a:lnTo>
                  <a:pt x="866" y="3794"/>
                </a:lnTo>
                <a:lnTo>
                  <a:pt x="627" y="4770"/>
                </a:lnTo>
                <a:lnTo>
                  <a:pt x="406" y="5819"/>
                </a:lnTo>
                <a:lnTo>
                  <a:pt x="314" y="6353"/>
                </a:lnTo>
                <a:lnTo>
                  <a:pt x="222" y="6905"/>
                </a:lnTo>
                <a:lnTo>
                  <a:pt x="148" y="7458"/>
                </a:lnTo>
                <a:lnTo>
                  <a:pt x="93" y="8028"/>
                </a:lnTo>
                <a:lnTo>
                  <a:pt x="38" y="8599"/>
                </a:lnTo>
                <a:lnTo>
                  <a:pt x="19" y="9152"/>
                </a:lnTo>
                <a:lnTo>
                  <a:pt x="1" y="9722"/>
                </a:lnTo>
                <a:lnTo>
                  <a:pt x="1" y="10275"/>
                </a:lnTo>
                <a:lnTo>
                  <a:pt x="38" y="10845"/>
                </a:lnTo>
                <a:lnTo>
                  <a:pt x="93" y="11379"/>
                </a:lnTo>
                <a:lnTo>
                  <a:pt x="167" y="11932"/>
                </a:lnTo>
                <a:lnTo>
                  <a:pt x="259" y="12447"/>
                </a:lnTo>
                <a:lnTo>
                  <a:pt x="388" y="12963"/>
                </a:lnTo>
                <a:lnTo>
                  <a:pt x="535" y="13478"/>
                </a:lnTo>
                <a:lnTo>
                  <a:pt x="682" y="13865"/>
                </a:lnTo>
                <a:lnTo>
                  <a:pt x="848" y="14233"/>
                </a:lnTo>
                <a:lnTo>
                  <a:pt x="1032" y="14583"/>
                </a:lnTo>
                <a:lnTo>
                  <a:pt x="1216" y="14914"/>
                </a:lnTo>
                <a:lnTo>
                  <a:pt x="1419" y="15227"/>
                </a:lnTo>
                <a:lnTo>
                  <a:pt x="1640" y="15522"/>
                </a:lnTo>
                <a:lnTo>
                  <a:pt x="1860" y="15798"/>
                </a:lnTo>
                <a:lnTo>
                  <a:pt x="2100" y="16074"/>
                </a:lnTo>
                <a:lnTo>
                  <a:pt x="2339" y="16314"/>
                </a:lnTo>
                <a:lnTo>
                  <a:pt x="2597" y="16553"/>
                </a:lnTo>
                <a:lnTo>
                  <a:pt x="2855" y="16774"/>
                </a:lnTo>
                <a:lnTo>
                  <a:pt x="3112" y="16995"/>
                </a:lnTo>
                <a:lnTo>
                  <a:pt x="3389" y="17179"/>
                </a:lnTo>
                <a:lnTo>
                  <a:pt x="3665" y="17363"/>
                </a:lnTo>
                <a:lnTo>
                  <a:pt x="3941" y="17529"/>
                </a:lnTo>
                <a:lnTo>
                  <a:pt x="4217" y="17695"/>
                </a:lnTo>
                <a:lnTo>
                  <a:pt x="4770" y="17971"/>
                </a:lnTo>
                <a:lnTo>
                  <a:pt x="5322" y="18192"/>
                </a:lnTo>
                <a:lnTo>
                  <a:pt x="5856" y="18394"/>
                </a:lnTo>
                <a:lnTo>
                  <a:pt x="6371" y="18542"/>
                </a:lnTo>
                <a:lnTo>
                  <a:pt x="6850" y="18670"/>
                </a:lnTo>
                <a:lnTo>
                  <a:pt x="7292" y="18781"/>
                </a:lnTo>
                <a:lnTo>
                  <a:pt x="7679" y="18836"/>
                </a:lnTo>
                <a:lnTo>
                  <a:pt x="8010" y="18891"/>
                </a:lnTo>
                <a:lnTo>
                  <a:pt x="4015" y="5727"/>
                </a:lnTo>
                <a:lnTo>
                  <a:pt x="9041" y="18560"/>
                </a:lnTo>
                <a:lnTo>
                  <a:pt x="9262" y="18321"/>
                </a:lnTo>
                <a:lnTo>
                  <a:pt x="9538" y="18026"/>
                </a:lnTo>
                <a:lnTo>
                  <a:pt x="9814" y="17695"/>
                </a:lnTo>
                <a:lnTo>
                  <a:pt x="10109" y="17290"/>
                </a:lnTo>
                <a:lnTo>
                  <a:pt x="10422" y="16866"/>
                </a:lnTo>
                <a:lnTo>
                  <a:pt x="10735" y="16369"/>
                </a:lnTo>
                <a:lnTo>
                  <a:pt x="11029" y="15853"/>
                </a:lnTo>
                <a:lnTo>
                  <a:pt x="11287" y="15283"/>
                </a:lnTo>
                <a:lnTo>
                  <a:pt x="11416" y="14988"/>
                </a:lnTo>
                <a:lnTo>
                  <a:pt x="11527" y="14693"/>
                </a:lnTo>
                <a:lnTo>
                  <a:pt x="11637" y="14362"/>
                </a:lnTo>
                <a:lnTo>
                  <a:pt x="11729" y="14049"/>
                </a:lnTo>
                <a:lnTo>
                  <a:pt x="11821" y="13718"/>
                </a:lnTo>
                <a:lnTo>
                  <a:pt x="11895" y="13386"/>
                </a:lnTo>
                <a:lnTo>
                  <a:pt x="11950" y="13036"/>
                </a:lnTo>
                <a:lnTo>
                  <a:pt x="11987" y="12687"/>
                </a:lnTo>
                <a:lnTo>
                  <a:pt x="12005" y="12318"/>
                </a:lnTo>
                <a:lnTo>
                  <a:pt x="12005" y="11950"/>
                </a:lnTo>
                <a:lnTo>
                  <a:pt x="12005" y="11582"/>
                </a:lnTo>
                <a:lnTo>
                  <a:pt x="11968" y="11214"/>
                </a:lnTo>
                <a:lnTo>
                  <a:pt x="11913" y="10827"/>
                </a:lnTo>
                <a:lnTo>
                  <a:pt x="11821" y="10440"/>
                </a:lnTo>
                <a:lnTo>
                  <a:pt x="11729" y="10035"/>
                </a:lnTo>
                <a:lnTo>
                  <a:pt x="11600" y="9649"/>
                </a:lnTo>
                <a:lnTo>
                  <a:pt x="11416" y="9152"/>
                </a:lnTo>
                <a:lnTo>
                  <a:pt x="11195" y="8673"/>
                </a:lnTo>
                <a:lnTo>
                  <a:pt x="10956" y="8194"/>
                </a:lnTo>
                <a:lnTo>
                  <a:pt x="10680" y="7715"/>
                </a:lnTo>
                <a:lnTo>
                  <a:pt x="10367" y="7255"/>
                </a:lnTo>
                <a:lnTo>
                  <a:pt x="10054" y="6813"/>
                </a:lnTo>
                <a:lnTo>
                  <a:pt x="9704" y="6353"/>
                </a:lnTo>
                <a:lnTo>
                  <a:pt x="9354" y="5930"/>
                </a:lnTo>
                <a:lnTo>
                  <a:pt x="8967" y="5506"/>
                </a:lnTo>
                <a:lnTo>
                  <a:pt x="8581" y="5083"/>
                </a:lnTo>
                <a:lnTo>
                  <a:pt x="8194" y="4678"/>
                </a:lnTo>
                <a:lnTo>
                  <a:pt x="7789" y="4291"/>
                </a:lnTo>
                <a:lnTo>
                  <a:pt x="7384" y="3904"/>
                </a:lnTo>
                <a:lnTo>
                  <a:pt x="6979" y="3536"/>
                </a:lnTo>
                <a:lnTo>
                  <a:pt x="6150" y="2855"/>
                </a:lnTo>
                <a:lnTo>
                  <a:pt x="5359" y="2229"/>
                </a:lnTo>
                <a:lnTo>
                  <a:pt x="4604" y="1676"/>
                </a:lnTo>
                <a:lnTo>
                  <a:pt x="3923" y="1179"/>
                </a:lnTo>
                <a:lnTo>
                  <a:pt x="3297" y="774"/>
                </a:lnTo>
                <a:lnTo>
                  <a:pt x="2799" y="443"/>
                </a:lnTo>
                <a:lnTo>
                  <a:pt x="2413" y="204"/>
                </a:lnTo>
                <a:lnTo>
                  <a:pt x="20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5"/>
          <p:cNvSpPr/>
          <p:nvPr/>
        </p:nvSpPr>
        <p:spPr>
          <a:xfrm>
            <a:off x="1590656" y="1"/>
            <a:ext cx="3124305" cy="1809761"/>
          </a:xfrm>
          <a:custGeom>
            <a:avLst/>
            <a:gdLst/>
            <a:ahLst/>
            <a:cxnLst/>
            <a:rect l="l" t="t" r="r" b="b"/>
            <a:pathLst>
              <a:path w="24157" h="13993" extrusionOk="0">
                <a:moveTo>
                  <a:pt x="147" y="0"/>
                </a:moveTo>
                <a:lnTo>
                  <a:pt x="92" y="479"/>
                </a:lnTo>
                <a:lnTo>
                  <a:pt x="37" y="939"/>
                </a:lnTo>
                <a:lnTo>
                  <a:pt x="18" y="1436"/>
                </a:lnTo>
                <a:lnTo>
                  <a:pt x="0" y="1915"/>
                </a:lnTo>
                <a:lnTo>
                  <a:pt x="18" y="2541"/>
                </a:lnTo>
                <a:lnTo>
                  <a:pt x="55" y="3148"/>
                </a:lnTo>
                <a:lnTo>
                  <a:pt x="147" y="3756"/>
                </a:lnTo>
                <a:lnTo>
                  <a:pt x="239" y="4345"/>
                </a:lnTo>
                <a:lnTo>
                  <a:pt x="387" y="4934"/>
                </a:lnTo>
                <a:lnTo>
                  <a:pt x="534" y="5505"/>
                </a:lnTo>
                <a:lnTo>
                  <a:pt x="737" y="6076"/>
                </a:lnTo>
                <a:lnTo>
                  <a:pt x="957" y="6610"/>
                </a:lnTo>
                <a:lnTo>
                  <a:pt x="1197" y="7144"/>
                </a:lnTo>
                <a:lnTo>
                  <a:pt x="1455" y="7678"/>
                </a:lnTo>
                <a:lnTo>
                  <a:pt x="1749" y="8175"/>
                </a:lnTo>
                <a:lnTo>
                  <a:pt x="2062" y="8672"/>
                </a:lnTo>
                <a:lnTo>
                  <a:pt x="2394" y="9132"/>
                </a:lnTo>
                <a:lnTo>
                  <a:pt x="2762" y="9592"/>
                </a:lnTo>
                <a:lnTo>
                  <a:pt x="3130" y="10034"/>
                </a:lnTo>
                <a:lnTo>
                  <a:pt x="3535" y="10458"/>
                </a:lnTo>
                <a:lnTo>
                  <a:pt x="3959" y="10863"/>
                </a:lnTo>
                <a:lnTo>
                  <a:pt x="4400" y="11231"/>
                </a:lnTo>
                <a:lnTo>
                  <a:pt x="4861" y="11599"/>
                </a:lnTo>
                <a:lnTo>
                  <a:pt x="5321" y="11931"/>
                </a:lnTo>
                <a:lnTo>
                  <a:pt x="5818" y="12244"/>
                </a:lnTo>
                <a:lnTo>
                  <a:pt x="6315" y="12538"/>
                </a:lnTo>
                <a:lnTo>
                  <a:pt x="6849" y="12796"/>
                </a:lnTo>
                <a:lnTo>
                  <a:pt x="7383" y="13035"/>
                </a:lnTo>
                <a:lnTo>
                  <a:pt x="7917" y="13256"/>
                </a:lnTo>
                <a:lnTo>
                  <a:pt x="8488" y="13459"/>
                </a:lnTo>
                <a:lnTo>
                  <a:pt x="9059" y="13606"/>
                </a:lnTo>
                <a:lnTo>
                  <a:pt x="9648" y="13754"/>
                </a:lnTo>
                <a:lnTo>
                  <a:pt x="10237" y="13846"/>
                </a:lnTo>
                <a:lnTo>
                  <a:pt x="10845" y="13938"/>
                </a:lnTo>
                <a:lnTo>
                  <a:pt x="11452" y="13974"/>
                </a:lnTo>
                <a:lnTo>
                  <a:pt x="12078" y="13993"/>
                </a:lnTo>
                <a:lnTo>
                  <a:pt x="12704" y="13974"/>
                </a:lnTo>
                <a:lnTo>
                  <a:pt x="13312" y="13938"/>
                </a:lnTo>
                <a:lnTo>
                  <a:pt x="13919" y="13846"/>
                </a:lnTo>
                <a:lnTo>
                  <a:pt x="14508" y="13754"/>
                </a:lnTo>
                <a:lnTo>
                  <a:pt x="15098" y="13606"/>
                </a:lnTo>
                <a:lnTo>
                  <a:pt x="15668" y="13459"/>
                </a:lnTo>
                <a:lnTo>
                  <a:pt x="16239" y="13256"/>
                </a:lnTo>
                <a:lnTo>
                  <a:pt x="16773" y="13035"/>
                </a:lnTo>
                <a:lnTo>
                  <a:pt x="17307" y="12796"/>
                </a:lnTo>
                <a:lnTo>
                  <a:pt x="17841" y="12538"/>
                </a:lnTo>
                <a:lnTo>
                  <a:pt x="18338" y="12244"/>
                </a:lnTo>
                <a:lnTo>
                  <a:pt x="18835" y="11931"/>
                </a:lnTo>
                <a:lnTo>
                  <a:pt x="19296" y="11599"/>
                </a:lnTo>
                <a:lnTo>
                  <a:pt x="19756" y="11231"/>
                </a:lnTo>
                <a:lnTo>
                  <a:pt x="20198" y="10863"/>
                </a:lnTo>
                <a:lnTo>
                  <a:pt x="20621" y="10458"/>
                </a:lnTo>
                <a:lnTo>
                  <a:pt x="21026" y="10034"/>
                </a:lnTo>
                <a:lnTo>
                  <a:pt x="21394" y="9592"/>
                </a:lnTo>
                <a:lnTo>
                  <a:pt x="21763" y="9132"/>
                </a:lnTo>
                <a:lnTo>
                  <a:pt x="22094" y="8672"/>
                </a:lnTo>
                <a:lnTo>
                  <a:pt x="22407" y="8175"/>
                </a:lnTo>
                <a:lnTo>
                  <a:pt x="22702" y="7678"/>
                </a:lnTo>
                <a:lnTo>
                  <a:pt x="22959" y="7144"/>
                </a:lnTo>
                <a:lnTo>
                  <a:pt x="23199" y="6610"/>
                </a:lnTo>
                <a:lnTo>
                  <a:pt x="23420" y="6076"/>
                </a:lnTo>
                <a:lnTo>
                  <a:pt x="23622" y="5505"/>
                </a:lnTo>
                <a:lnTo>
                  <a:pt x="23770" y="4934"/>
                </a:lnTo>
                <a:lnTo>
                  <a:pt x="23917" y="4345"/>
                </a:lnTo>
                <a:lnTo>
                  <a:pt x="24009" y="3756"/>
                </a:lnTo>
                <a:lnTo>
                  <a:pt x="24101" y="3148"/>
                </a:lnTo>
                <a:lnTo>
                  <a:pt x="24138" y="2541"/>
                </a:lnTo>
                <a:lnTo>
                  <a:pt x="24156" y="1915"/>
                </a:lnTo>
                <a:lnTo>
                  <a:pt x="24138" y="1436"/>
                </a:lnTo>
                <a:lnTo>
                  <a:pt x="24119" y="939"/>
                </a:lnTo>
                <a:lnTo>
                  <a:pt x="24064" y="479"/>
                </a:lnTo>
                <a:lnTo>
                  <a:pt x="2400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5"/>
          <p:cNvSpPr/>
          <p:nvPr/>
        </p:nvSpPr>
        <p:spPr>
          <a:xfrm>
            <a:off x="0" y="4467128"/>
            <a:ext cx="1676419" cy="2390856"/>
          </a:xfrm>
          <a:custGeom>
            <a:avLst/>
            <a:gdLst/>
            <a:ahLst/>
            <a:cxnLst/>
            <a:rect l="l" t="t" r="r" b="b"/>
            <a:pathLst>
              <a:path w="12962" h="18486" extrusionOk="0">
                <a:moveTo>
                  <a:pt x="2633" y="0"/>
                </a:moveTo>
                <a:lnTo>
                  <a:pt x="2246" y="37"/>
                </a:lnTo>
                <a:lnTo>
                  <a:pt x="1860" y="74"/>
                </a:lnTo>
                <a:lnTo>
                  <a:pt x="1473" y="129"/>
                </a:lnTo>
                <a:lnTo>
                  <a:pt x="1105" y="184"/>
                </a:lnTo>
                <a:lnTo>
                  <a:pt x="718" y="258"/>
                </a:lnTo>
                <a:lnTo>
                  <a:pt x="368" y="368"/>
                </a:lnTo>
                <a:lnTo>
                  <a:pt x="0" y="461"/>
                </a:lnTo>
                <a:lnTo>
                  <a:pt x="0" y="18486"/>
                </a:lnTo>
                <a:lnTo>
                  <a:pt x="8101" y="18486"/>
                </a:lnTo>
                <a:lnTo>
                  <a:pt x="8635" y="18136"/>
                </a:lnTo>
                <a:lnTo>
                  <a:pt x="9151" y="17767"/>
                </a:lnTo>
                <a:lnTo>
                  <a:pt x="9629" y="17362"/>
                </a:lnTo>
                <a:lnTo>
                  <a:pt x="10090" y="16921"/>
                </a:lnTo>
                <a:lnTo>
                  <a:pt x="10513" y="16460"/>
                </a:lnTo>
                <a:lnTo>
                  <a:pt x="10918" y="15982"/>
                </a:lnTo>
                <a:lnTo>
                  <a:pt x="11286" y="15466"/>
                </a:lnTo>
                <a:lnTo>
                  <a:pt x="11618" y="14932"/>
                </a:lnTo>
                <a:lnTo>
                  <a:pt x="11931" y="14361"/>
                </a:lnTo>
                <a:lnTo>
                  <a:pt x="12189" y="13791"/>
                </a:lnTo>
                <a:lnTo>
                  <a:pt x="12428" y="13183"/>
                </a:lnTo>
                <a:lnTo>
                  <a:pt x="12612" y="12557"/>
                </a:lnTo>
                <a:lnTo>
                  <a:pt x="12759" y="11931"/>
                </a:lnTo>
                <a:lnTo>
                  <a:pt x="12870" y="11287"/>
                </a:lnTo>
                <a:lnTo>
                  <a:pt x="12907" y="10955"/>
                </a:lnTo>
                <a:lnTo>
                  <a:pt x="12943" y="10624"/>
                </a:lnTo>
                <a:lnTo>
                  <a:pt x="12962" y="10274"/>
                </a:lnTo>
                <a:lnTo>
                  <a:pt x="12962" y="9943"/>
                </a:lnTo>
                <a:lnTo>
                  <a:pt x="12943" y="9427"/>
                </a:lnTo>
                <a:lnTo>
                  <a:pt x="12907" y="8930"/>
                </a:lnTo>
                <a:lnTo>
                  <a:pt x="12851" y="8433"/>
                </a:lnTo>
                <a:lnTo>
                  <a:pt x="12759" y="7936"/>
                </a:lnTo>
                <a:lnTo>
                  <a:pt x="12649" y="7457"/>
                </a:lnTo>
                <a:lnTo>
                  <a:pt x="12520" y="6978"/>
                </a:lnTo>
                <a:lnTo>
                  <a:pt x="12354" y="6518"/>
                </a:lnTo>
                <a:lnTo>
                  <a:pt x="12189" y="6076"/>
                </a:lnTo>
                <a:lnTo>
                  <a:pt x="11986" y="5634"/>
                </a:lnTo>
                <a:lnTo>
                  <a:pt x="11765" y="5211"/>
                </a:lnTo>
                <a:lnTo>
                  <a:pt x="11526" y="4787"/>
                </a:lnTo>
                <a:lnTo>
                  <a:pt x="11268" y="4382"/>
                </a:lnTo>
                <a:lnTo>
                  <a:pt x="10992" y="3996"/>
                </a:lnTo>
                <a:lnTo>
                  <a:pt x="10697" y="3627"/>
                </a:lnTo>
                <a:lnTo>
                  <a:pt x="10384" y="3259"/>
                </a:lnTo>
                <a:lnTo>
                  <a:pt x="10053" y="2909"/>
                </a:lnTo>
                <a:lnTo>
                  <a:pt x="9703" y="2578"/>
                </a:lnTo>
                <a:lnTo>
                  <a:pt x="9335" y="2265"/>
                </a:lnTo>
                <a:lnTo>
                  <a:pt x="8967" y="1970"/>
                </a:lnTo>
                <a:lnTo>
                  <a:pt x="8580" y="1694"/>
                </a:lnTo>
                <a:lnTo>
                  <a:pt x="8175" y="1436"/>
                </a:lnTo>
                <a:lnTo>
                  <a:pt x="7751" y="1197"/>
                </a:lnTo>
                <a:lnTo>
                  <a:pt x="7328" y="976"/>
                </a:lnTo>
                <a:lnTo>
                  <a:pt x="6886" y="774"/>
                </a:lnTo>
                <a:lnTo>
                  <a:pt x="6444" y="608"/>
                </a:lnTo>
                <a:lnTo>
                  <a:pt x="5984" y="442"/>
                </a:lnTo>
                <a:lnTo>
                  <a:pt x="5505" y="313"/>
                </a:lnTo>
                <a:lnTo>
                  <a:pt x="5026" y="203"/>
                </a:lnTo>
                <a:lnTo>
                  <a:pt x="4529" y="111"/>
                </a:lnTo>
                <a:lnTo>
                  <a:pt x="4032" y="55"/>
                </a:lnTo>
                <a:lnTo>
                  <a:pt x="3535" y="19"/>
                </a:lnTo>
                <a:lnTo>
                  <a:pt x="30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5760100" y="1190967"/>
            <a:ext cx="5822400" cy="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5760100" y="2258900"/>
            <a:ext cx="5822400" cy="40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⊷"/>
              <a:defRPr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⊶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⊸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60744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/>
          <p:nvPr/>
        </p:nvSpPr>
        <p:spPr>
          <a:xfrm>
            <a:off x="0" y="1"/>
            <a:ext cx="12191939" cy="6857852"/>
          </a:xfrm>
          <a:custGeom>
            <a:avLst/>
            <a:gdLst/>
            <a:ahLst/>
            <a:cxnLst/>
            <a:rect l="l" t="t" r="r" b="b"/>
            <a:pathLst>
              <a:path w="94270" h="53026" extrusionOk="0">
                <a:moveTo>
                  <a:pt x="7992" y="4456"/>
                </a:moveTo>
                <a:lnTo>
                  <a:pt x="8489" y="4732"/>
                </a:lnTo>
                <a:lnTo>
                  <a:pt x="9078" y="5082"/>
                </a:lnTo>
                <a:lnTo>
                  <a:pt x="9833" y="5542"/>
                </a:lnTo>
                <a:lnTo>
                  <a:pt x="10753" y="6113"/>
                </a:lnTo>
                <a:lnTo>
                  <a:pt x="11784" y="6794"/>
                </a:lnTo>
                <a:lnTo>
                  <a:pt x="12908" y="7586"/>
                </a:lnTo>
                <a:lnTo>
                  <a:pt x="13478" y="8027"/>
                </a:lnTo>
                <a:lnTo>
                  <a:pt x="14086" y="8469"/>
                </a:lnTo>
                <a:lnTo>
                  <a:pt x="14694" y="8948"/>
                </a:lnTo>
                <a:lnTo>
                  <a:pt x="15301" y="9445"/>
                </a:lnTo>
                <a:lnTo>
                  <a:pt x="15927" y="9961"/>
                </a:lnTo>
                <a:lnTo>
                  <a:pt x="16535" y="10513"/>
                </a:lnTo>
                <a:lnTo>
                  <a:pt x="17142" y="11065"/>
                </a:lnTo>
                <a:lnTo>
                  <a:pt x="17731" y="11636"/>
                </a:lnTo>
                <a:lnTo>
                  <a:pt x="18302" y="12225"/>
                </a:lnTo>
                <a:lnTo>
                  <a:pt x="18873" y="12833"/>
                </a:lnTo>
                <a:lnTo>
                  <a:pt x="19407" y="13459"/>
                </a:lnTo>
                <a:lnTo>
                  <a:pt x="19941" y="14085"/>
                </a:lnTo>
                <a:lnTo>
                  <a:pt x="20420" y="14748"/>
                </a:lnTo>
                <a:lnTo>
                  <a:pt x="20880" y="15411"/>
                </a:lnTo>
                <a:lnTo>
                  <a:pt x="21303" y="16092"/>
                </a:lnTo>
                <a:lnTo>
                  <a:pt x="21690" y="16773"/>
                </a:lnTo>
                <a:lnTo>
                  <a:pt x="21856" y="17123"/>
                </a:lnTo>
                <a:lnTo>
                  <a:pt x="22021" y="17473"/>
                </a:lnTo>
                <a:lnTo>
                  <a:pt x="22169" y="17822"/>
                </a:lnTo>
                <a:lnTo>
                  <a:pt x="22316" y="18172"/>
                </a:lnTo>
                <a:lnTo>
                  <a:pt x="22445" y="18522"/>
                </a:lnTo>
                <a:lnTo>
                  <a:pt x="22555" y="18872"/>
                </a:lnTo>
                <a:lnTo>
                  <a:pt x="22647" y="19222"/>
                </a:lnTo>
                <a:lnTo>
                  <a:pt x="22739" y="19572"/>
                </a:lnTo>
                <a:lnTo>
                  <a:pt x="22813" y="19921"/>
                </a:lnTo>
                <a:lnTo>
                  <a:pt x="22887" y="20271"/>
                </a:lnTo>
                <a:lnTo>
                  <a:pt x="22924" y="20603"/>
                </a:lnTo>
                <a:lnTo>
                  <a:pt x="22960" y="20934"/>
                </a:lnTo>
                <a:lnTo>
                  <a:pt x="23016" y="21597"/>
                </a:lnTo>
                <a:lnTo>
                  <a:pt x="23016" y="22260"/>
                </a:lnTo>
                <a:lnTo>
                  <a:pt x="22979" y="22886"/>
                </a:lnTo>
                <a:lnTo>
                  <a:pt x="22905" y="23512"/>
                </a:lnTo>
                <a:lnTo>
                  <a:pt x="22795" y="24119"/>
                </a:lnTo>
                <a:lnTo>
                  <a:pt x="22666" y="24708"/>
                </a:lnTo>
                <a:lnTo>
                  <a:pt x="22500" y="25298"/>
                </a:lnTo>
                <a:lnTo>
                  <a:pt x="22316" y="25850"/>
                </a:lnTo>
                <a:lnTo>
                  <a:pt x="22113" y="26384"/>
                </a:lnTo>
                <a:lnTo>
                  <a:pt x="21893" y="26899"/>
                </a:lnTo>
                <a:lnTo>
                  <a:pt x="21653" y="27397"/>
                </a:lnTo>
                <a:lnTo>
                  <a:pt x="21395" y="27875"/>
                </a:lnTo>
                <a:lnTo>
                  <a:pt x="21156" y="28336"/>
                </a:lnTo>
                <a:lnTo>
                  <a:pt x="20880" y="28777"/>
                </a:lnTo>
                <a:lnTo>
                  <a:pt x="20622" y="29182"/>
                </a:lnTo>
                <a:lnTo>
                  <a:pt x="20364" y="29569"/>
                </a:lnTo>
                <a:lnTo>
                  <a:pt x="20107" y="29919"/>
                </a:lnTo>
                <a:lnTo>
                  <a:pt x="19849" y="30250"/>
                </a:lnTo>
                <a:lnTo>
                  <a:pt x="19370" y="30821"/>
                </a:lnTo>
                <a:lnTo>
                  <a:pt x="18965" y="31281"/>
                </a:lnTo>
                <a:lnTo>
                  <a:pt x="18634" y="31631"/>
                </a:lnTo>
                <a:lnTo>
                  <a:pt x="18357" y="31907"/>
                </a:lnTo>
                <a:lnTo>
                  <a:pt x="17952" y="31889"/>
                </a:lnTo>
                <a:lnTo>
                  <a:pt x="17474" y="31852"/>
                </a:lnTo>
                <a:lnTo>
                  <a:pt x="16866" y="31779"/>
                </a:lnTo>
                <a:lnTo>
                  <a:pt x="16130" y="31650"/>
                </a:lnTo>
                <a:lnTo>
                  <a:pt x="15725" y="31576"/>
                </a:lnTo>
                <a:lnTo>
                  <a:pt x="15283" y="31466"/>
                </a:lnTo>
                <a:lnTo>
                  <a:pt x="14841" y="31355"/>
                </a:lnTo>
                <a:lnTo>
                  <a:pt x="14362" y="31226"/>
                </a:lnTo>
                <a:lnTo>
                  <a:pt x="13883" y="31079"/>
                </a:lnTo>
                <a:lnTo>
                  <a:pt x="13405" y="30895"/>
                </a:lnTo>
                <a:lnTo>
                  <a:pt x="12889" y="30711"/>
                </a:lnTo>
                <a:lnTo>
                  <a:pt x="12392" y="30490"/>
                </a:lnTo>
                <a:lnTo>
                  <a:pt x="11877" y="30250"/>
                </a:lnTo>
                <a:lnTo>
                  <a:pt x="11361" y="29974"/>
                </a:lnTo>
                <a:lnTo>
                  <a:pt x="10864" y="29680"/>
                </a:lnTo>
                <a:lnTo>
                  <a:pt x="10367" y="29348"/>
                </a:lnTo>
                <a:lnTo>
                  <a:pt x="9870" y="28998"/>
                </a:lnTo>
                <a:lnTo>
                  <a:pt x="9391" y="28612"/>
                </a:lnTo>
                <a:lnTo>
                  <a:pt x="8931" y="28188"/>
                </a:lnTo>
                <a:lnTo>
                  <a:pt x="8470" y="27728"/>
                </a:lnTo>
                <a:lnTo>
                  <a:pt x="8047" y="27249"/>
                </a:lnTo>
                <a:lnTo>
                  <a:pt x="7642" y="26715"/>
                </a:lnTo>
                <a:lnTo>
                  <a:pt x="7439" y="26439"/>
                </a:lnTo>
                <a:lnTo>
                  <a:pt x="7255" y="26145"/>
                </a:lnTo>
                <a:lnTo>
                  <a:pt x="7071" y="25850"/>
                </a:lnTo>
                <a:lnTo>
                  <a:pt x="6905" y="25555"/>
                </a:lnTo>
                <a:lnTo>
                  <a:pt x="6740" y="25224"/>
                </a:lnTo>
                <a:lnTo>
                  <a:pt x="6592" y="24893"/>
                </a:lnTo>
                <a:lnTo>
                  <a:pt x="6445" y="24561"/>
                </a:lnTo>
                <a:lnTo>
                  <a:pt x="6298" y="24211"/>
                </a:lnTo>
                <a:lnTo>
                  <a:pt x="6169" y="23861"/>
                </a:lnTo>
                <a:lnTo>
                  <a:pt x="6058" y="23493"/>
                </a:lnTo>
                <a:lnTo>
                  <a:pt x="5948" y="23125"/>
                </a:lnTo>
                <a:lnTo>
                  <a:pt x="5856" y="22738"/>
                </a:lnTo>
                <a:lnTo>
                  <a:pt x="5690" y="21965"/>
                </a:lnTo>
                <a:lnTo>
                  <a:pt x="5561" y="21192"/>
                </a:lnTo>
                <a:lnTo>
                  <a:pt x="5451" y="20382"/>
                </a:lnTo>
                <a:lnTo>
                  <a:pt x="5396" y="19572"/>
                </a:lnTo>
                <a:lnTo>
                  <a:pt x="5359" y="18761"/>
                </a:lnTo>
                <a:lnTo>
                  <a:pt x="5359" y="17933"/>
                </a:lnTo>
                <a:lnTo>
                  <a:pt x="5377" y="17104"/>
                </a:lnTo>
                <a:lnTo>
                  <a:pt x="5432" y="16276"/>
                </a:lnTo>
                <a:lnTo>
                  <a:pt x="5488" y="15447"/>
                </a:lnTo>
                <a:lnTo>
                  <a:pt x="5580" y="14637"/>
                </a:lnTo>
                <a:lnTo>
                  <a:pt x="5690" y="13827"/>
                </a:lnTo>
                <a:lnTo>
                  <a:pt x="5801" y="13035"/>
                </a:lnTo>
                <a:lnTo>
                  <a:pt x="5930" y="12262"/>
                </a:lnTo>
                <a:lnTo>
                  <a:pt x="6077" y="11489"/>
                </a:lnTo>
                <a:lnTo>
                  <a:pt x="6224" y="10752"/>
                </a:lnTo>
                <a:lnTo>
                  <a:pt x="6390" y="10053"/>
                </a:lnTo>
                <a:lnTo>
                  <a:pt x="6703" y="8709"/>
                </a:lnTo>
                <a:lnTo>
                  <a:pt x="7034" y="7512"/>
                </a:lnTo>
                <a:lnTo>
                  <a:pt x="7329" y="6481"/>
                </a:lnTo>
                <a:lnTo>
                  <a:pt x="7605" y="5634"/>
                </a:lnTo>
                <a:lnTo>
                  <a:pt x="7808" y="5008"/>
                </a:lnTo>
                <a:lnTo>
                  <a:pt x="7992" y="4456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8"/>
          <p:cNvSpPr/>
          <p:nvPr/>
        </p:nvSpPr>
        <p:spPr>
          <a:xfrm>
            <a:off x="2676498" y="3735976"/>
            <a:ext cx="1993233" cy="1209753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8"/>
          <p:cNvSpPr/>
          <p:nvPr/>
        </p:nvSpPr>
        <p:spPr>
          <a:xfrm rot="758744">
            <a:off x="1597752" y="4527106"/>
            <a:ext cx="776501" cy="1159708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8"/>
          <p:cNvSpPr/>
          <p:nvPr/>
        </p:nvSpPr>
        <p:spPr>
          <a:xfrm>
            <a:off x="2657487" y="0"/>
            <a:ext cx="2438517" cy="1857437"/>
          </a:xfrm>
          <a:custGeom>
            <a:avLst/>
            <a:gdLst/>
            <a:ahLst/>
            <a:cxnLst/>
            <a:rect l="l" t="t" r="r" b="b"/>
            <a:pathLst>
              <a:path w="18855" h="14362" extrusionOk="0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8"/>
          <p:cNvSpPr/>
          <p:nvPr/>
        </p:nvSpPr>
        <p:spPr>
          <a:xfrm>
            <a:off x="2390807" y="5657699"/>
            <a:ext cx="1695516" cy="1200183"/>
          </a:xfrm>
          <a:custGeom>
            <a:avLst/>
            <a:gdLst/>
            <a:ahLst/>
            <a:cxnLst/>
            <a:rect l="l" t="t" r="r" b="b"/>
            <a:pathLst>
              <a:path w="13110" h="9280" extrusionOk="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8"/>
          <p:cNvSpPr/>
          <p:nvPr/>
        </p:nvSpPr>
        <p:spPr>
          <a:xfrm>
            <a:off x="0" y="3876557"/>
            <a:ext cx="1295499" cy="2143128"/>
          </a:xfrm>
          <a:custGeom>
            <a:avLst/>
            <a:gdLst/>
            <a:ahLst/>
            <a:cxnLst/>
            <a:rect l="l" t="t" r="r" b="b"/>
            <a:pathLst>
              <a:path w="10017" h="16571" extrusionOk="0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5096000" y="1190967"/>
            <a:ext cx="6486400" cy="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body" idx="1"/>
          </p:nvPr>
        </p:nvSpPr>
        <p:spPr>
          <a:xfrm>
            <a:off x="5096000" y="2369567"/>
            <a:ext cx="2063200" cy="39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⊷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⊶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⊸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body" idx="2"/>
          </p:nvPr>
        </p:nvSpPr>
        <p:spPr>
          <a:xfrm>
            <a:off x="7264851" y="2369567"/>
            <a:ext cx="2063200" cy="39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⊷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⊶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⊸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72" name="Google Shape;72;p8"/>
          <p:cNvSpPr txBox="1">
            <a:spLocks noGrp="1"/>
          </p:cNvSpPr>
          <p:nvPr>
            <p:ph type="body" idx="3"/>
          </p:nvPr>
        </p:nvSpPr>
        <p:spPr>
          <a:xfrm>
            <a:off x="9433701" y="2369567"/>
            <a:ext cx="2063200" cy="39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⊷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⊶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⊸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73" name="Google Shape;73;p8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35400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 + 1 column + imag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/>
          <p:nvPr/>
        </p:nvSpPr>
        <p:spPr>
          <a:xfrm>
            <a:off x="1" y="0"/>
            <a:ext cx="12192124" cy="6858029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49675" y="4677"/>
                </a:moveTo>
                <a:lnTo>
                  <a:pt x="49730" y="5469"/>
                </a:lnTo>
                <a:lnTo>
                  <a:pt x="49748" y="6408"/>
                </a:lnTo>
                <a:lnTo>
                  <a:pt x="49785" y="7660"/>
                </a:lnTo>
                <a:lnTo>
                  <a:pt x="49785" y="9169"/>
                </a:lnTo>
                <a:lnTo>
                  <a:pt x="49730" y="10900"/>
                </a:lnTo>
                <a:lnTo>
                  <a:pt x="49693" y="11858"/>
                </a:lnTo>
                <a:lnTo>
                  <a:pt x="49638" y="12833"/>
                </a:lnTo>
                <a:lnTo>
                  <a:pt x="49583" y="13846"/>
                </a:lnTo>
                <a:lnTo>
                  <a:pt x="49491" y="14895"/>
                </a:lnTo>
                <a:lnTo>
                  <a:pt x="49380" y="15982"/>
                </a:lnTo>
                <a:lnTo>
                  <a:pt x="49251" y="17086"/>
                </a:lnTo>
                <a:lnTo>
                  <a:pt x="49086" y="18191"/>
                </a:lnTo>
                <a:lnTo>
                  <a:pt x="48920" y="19314"/>
                </a:lnTo>
                <a:lnTo>
                  <a:pt x="48699" y="20456"/>
                </a:lnTo>
                <a:lnTo>
                  <a:pt x="48478" y="21597"/>
                </a:lnTo>
                <a:lnTo>
                  <a:pt x="48202" y="22720"/>
                </a:lnTo>
                <a:lnTo>
                  <a:pt x="47907" y="23844"/>
                </a:lnTo>
                <a:lnTo>
                  <a:pt x="47576" y="24948"/>
                </a:lnTo>
                <a:lnTo>
                  <a:pt x="47208" y="26053"/>
                </a:lnTo>
                <a:lnTo>
                  <a:pt x="47005" y="26587"/>
                </a:lnTo>
                <a:lnTo>
                  <a:pt x="46803" y="27121"/>
                </a:lnTo>
                <a:lnTo>
                  <a:pt x="46582" y="27636"/>
                </a:lnTo>
                <a:lnTo>
                  <a:pt x="46361" y="28152"/>
                </a:lnTo>
                <a:lnTo>
                  <a:pt x="46121" y="28667"/>
                </a:lnTo>
                <a:lnTo>
                  <a:pt x="45882" y="29165"/>
                </a:lnTo>
                <a:lnTo>
                  <a:pt x="45624" y="29643"/>
                </a:lnTo>
                <a:lnTo>
                  <a:pt x="45348" y="30122"/>
                </a:lnTo>
                <a:lnTo>
                  <a:pt x="45072" y="30601"/>
                </a:lnTo>
                <a:lnTo>
                  <a:pt x="44777" y="31061"/>
                </a:lnTo>
                <a:lnTo>
                  <a:pt x="44483" y="31503"/>
                </a:lnTo>
                <a:lnTo>
                  <a:pt x="44170" y="31926"/>
                </a:lnTo>
                <a:lnTo>
                  <a:pt x="43838" y="32350"/>
                </a:lnTo>
                <a:lnTo>
                  <a:pt x="43507" y="32736"/>
                </a:lnTo>
                <a:lnTo>
                  <a:pt x="43157" y="33123"/>
                </a:lnTo>
                <a:lnTo>
                  <a:pt x="42826" y="33491"/>
                </a:lnTo>
                <a:lnTo>
                  <a:pt x="42457" y="33841"/>
                </a:lnTo>
                <a:lnTo>
                  <a:pt x="42108" y="34154"/>
                </a:lnTo>
                <a:lnTo>
                  <a:pt x="41739" y="34467"/>
                </a:lnTo>
                <a:lnTo>
                  <a:pt x="41371" y="34780"/>
                </a:lnTo>
                <a:lnTo>
                  <a:pt x="41003" y="35056"/>
                </a:lnTo>
                <a:lnTo>
                  <a:pt x="40616" y="35314"/>
                </a:lnTo>
                <a:lnTo>
                  <a:pt x="40230" y="35572"/>
                </a:lnTo>
                <a:lnTo>
                  <a:pt x="39843" y="35811"/>
                </a:lnTo>
                <a:lnTo>
                  <a:pt x="39456" y="36032"/>
                </a:lnTo>
                <a:lnTo>
                  <a:pt x="39051" y="36253"/>
                </a:lnTo>
                <a:lnTo>
                  <a:pt x="38665" y="36437"/>
                </a:lnTo>
                <a:lnTo>
                  <a:pt x="38260" y="36621"/>
                </a:lnTo>
                <a:lnTo>
                  <a:pt x="37873" y="36805"/>
                </a:lnTo>
                <a:lnTo>
                  <a:pt x="37468" y="36953"/>
                </a:lnTo>
                <a:lnTo>
                  <a:pt x="36658" y="37247"/>
                </a:lnTo>
                <a:lnTo>
                  <a:pt x="35866" y="37487"/>
                </a:lnTo>
                <a:lnTo>
                  <a:pt x="35056" y="37689"/>
                </a:lnTo>
                <a:lnTo>
                  <a:pt x="34264" y="37836"/>
                </a:lnTo>
                <a:lnTo>
                  <a:pt x="33491" y="37965"/>
                </a:lnTo>
                <a:lnTo>
                  <a:pt x="32718" y="38057"/>
                </a:lnTo>
                <a:lnTo>
                  <a:pt x="31963" y="38131"/>
                </a:lnTo>
                <a:lnTo>
                  <a:pt x="31226" y="38168"/>
                </a:lnTo>
                <a:lnTo>
                  <a:pt x="30527" y="38186"/>
                </a:lnTo>
                <a:lnTo>
                  <a:pt x="29845" y="38168"/>
                </a:lnTo>
                <a:lnTo>
                  <a:pt x="29201" y="38149"/>
                </a:lnTo>
                <a:lnTo>
                  <a:pt x="28575" y="38113"/>
                </a:lnTo>
                <a:lnTo>
                  <a:pt x="27986" y="38057"/>
                </a:lnTo>
                <a:lnTo>
                  <a:pt x="27452" y="37984"/>
                </a:lnTo>
                <a:lnTo>
                  <a:pt x="26955" y="37928"/>
                </a:lnTo>
                <a:lnTo>
                  <a:pt x="26089" y="37781"/>
                </a:lnTo>
                <a:lnTo>
                  <a:pt x="25445" y="37652"/>
                </a:lnTo>
                <a:lnTo>
                  <a:pt x="25040" y="37560"/>
                </a:lnTo>
                <a:lnTo>
                  <a:pt x="24911" y="37523"/>
                </a:lnTo>
                <a:lnTo>
                  <a:pt x="24837" y="37395"/>
                </a:lnTo>
                <a:lnTo>
                  <a:pt x="24635" y="37026"/>
                </a:lnTo>
                <a:lnTo>
                  <a:pt x="24322" y="36456"/>
                </a:lnTo>
                <a:lnTo>
                  <a:pt x="23954" y="35664"/>
                </a:lnTo>
                <a:lnTo>
                  <a:pt x="23751" y="35204"/>
                </a:lnTo>
                <a:lnTo>
                  <a:pt x="23549" y="34706"/>
                </a:lnTo>
                <a:lnTo>
                  <a:pt x="23346" y="34154"/>
                </a:lnTo>
                <a:lnTo>
                  <a:pt x="23125" y="33565"/>
                </a:lnTo>
                <a:lnTo>
                  <a:pt x="22923" y="32957"/>
                </a:lnTo>
                <a:lnTo>
                  <a:pt x="22738" y="32294"/>
                </a:lnTo>
                <a:lnTo>
                  <a:pt x="22554" y="31613"/>
                </a:lnTo>
                <a:lnTo>
                  <a:pt x="22389" y="30895"/>
                </a:lnTo>
                <a:lnTo>
                  <a:pt x="22241" y="30159"/>
                </a:lnTo>
                <a:lnTo>
                  <a:pt x="22112" y="29385"/>
                </a:lnTo>
                <a:lnTo>
                  <a:pt x="22020" y="28612"/>
                </a:lnTo>
                <a:lnTo>
                  <a:pt x="21965" y="27802"/>
                </a:lnTo>
                <a:lnTo>
                  <a:pt x="21928" y="26974"/>
                </a:lnTo>
                <a:lnTo>
                  <a:pt x="21947" y="26145"/>
                </a:lnTo>
                <a:lnTo>
                  <a:pt x="22002" y="25298"/>
                </a:lnTo>
                <a:lnTo>
                  <a:pt x="22039" y="24856"/>
                </a:lnTo>
                <a:lnTo>
                  <a:pt x="22094" y="24433"/>
                </a:lnTo>
                <a:lnTo>
                  <a:pt x="22168" y="23991"/>
                </a:lnTo>
                <a:lnTo>
                  <a:pt x="22241" y="23567"/>
                </a:lnTo>
                <a:lnTo>
                  <a:pt x="22333" y="23125"/>
                </a:lnTo>
                <a:lnTo>
                  <a:pt x="22444" y="22684"/>
                </a:lnTo>
                <a:lnTo>
                  <a:pt x="22573" y="22260"/>
                </a:lnTo>
                <a:lnTo>
                  <a:pt x="22702" y="21818"/>
                </a:lnTo>
                <a:lnTo>
                  <a:pt x="22849" y="21376"/>
                </a:lnTo>
                <a:lnTo>
                  <a:pt x="23033" y="20935"/>
                </a:lnTo>
                <a:lnTo>
                  <a:pt x="23217" y="20493"/>
                </a:lnTo>
                <a:lnTo>
                  <a:pt x="23420" y="20069"/>
                </a:lnTo>
                <a:lnTo>
                  <a:pt x="23622" y="19627"/>
                </a:lnTo>
                <a:lnTo>
                  <a:pt x="23862" y="19185"/>
                </a:lnTo>
                <a:lnTo>
                  <a:pt x="24119" y="18762"/>
                </a:lnTo>
                <a:lnTo>
                  <a:pt x="24396" y="18320"/>
                </a:lnTo>
                <a:lnTo>
                  <a:pt x="24690" y="17897"/>
                </a:lnTo>
                <a:lnTo>
                  <a:pt x="24985" y="17473"/>
                </a:lnTo>
                <a:lnTo>
                  <a:pt x="25316" y="17050"/>
                </a:lnTo>
                <a:lnTo>
                  <a:pt x="25666" y="16645"/>
                </a:lnTo>
                <a:lnTo>
                  <a:pt x="26034" y="16240"/>
                </a:lnTo>
                <a:lnTo>
                  <a:pt x="26402" y="15834"/>
                </a:lnTo>
                <a:lnTo>
                  <a:pt x="26789" y="15448"/>
                </a:lnTo>
                <a:lnTo>
                  <a:pt x="27176" y="15061"/>
                </a:lnTo>
                <a:lnTo>
                  <a:pt x="27599" y="14693"/>
                </a:lnTo>
                <a:lnTo>
                  <a:pt x="28023" y="14325"/>
                </a:lnTo>
                <a:lnTo>
                  <a:pt x="28446" y="13956"/>
                </a:lnTo>
                <a:lnTo>
                  <a:pt x="28888" y="13607"/>
                </a:lnTo>
                <a:lnTo>
                  <a:pt x="29348" y="13257"/>
                </a:lnTo>
                <a:lnTo>
                  <a:pt x="29809" y="12925"/>
                </a:lnTo>
                <a:lnTo>
                  <a:pt x="30766" y="12263"/>
                </a:lnTo>
                <a:lnTo>
                  <a:pt x="31742" y="11637"/>
                </a:lnTo>
                <a:lnTo>
                  <a:pt x="32736" y="11047"/>
                </a:lnTo>
                <a:lnTo>
                  <a:pt x="33749" y="10477"/>
                </a:lnTo>
                <a:lnTo>
                  <a:pt x="34780" y="9943"/>
                </a:lnTo>
                <a:lnTo>
                  <a:pt x="35811" y="9446"/>
                </a:lnTo>
                <a:lnTo>
                  <a:pt x="36842" y="8949"/>
                </a:lnTo>
                <a:lnTo>
                  <a:pt x="37873" y="8507"/>
                </a:lnTo>
                <a:lnTo>
                  <a:pt x="38904" y="8065"/>
                </a:lnTo>
                <a:lnTo>
                  <a:pt x="39898" y="7678"/>
                </a:lnTo>
                <a:lnTo>
                  <a:pt x="40892" y="7291"/>
                </a:lnTo>
                <a:lnTo>
                  <a:pt x="41850" y="6960"/>
                </a:lnTo>
                <a:lnTo>
                  <a:pt x="42770" y="6629"/>
                </a:lnTo>
                <a:lnTo>
                  <a:pt x="43673" y="6334"/>
                </a:lnTo>
                <a:lnTo>
                  <a:pt x="45330" y="5819"/>
                </a:lnTo>
                <a:lnTo>
                  <a:pt x="46784" y="5395"/>
                </a:lnTo>
                <a:lnTo>
                  <a:pt x="47981" y="5082"/>
                </a:lnTo>
                <a:lnTo>
                  <a:pt x="48902" y="4861"/>
                </a:lnTo>
                <a:lnTo>
                  <a:pt x="49675" y="4677"/>
                </a:lnTo>
                <a:close/>
                <a:moveTo>
                  <a:pt x="12299" y="28888"/>
                </a:moveTo>
                <a:lnTo>
                  <a:pt x="12888" y="28925"/>
                </a:lnTo>
                <a:lnTo>
                  <a:pt x="13496" y="28962"/>
                </a:lnTo>
                <a:lnTo>
                  <a:pt x="14085" y="29036"/>
                </a:lnTo>
                <a:lnTo>
                  <a:pt x="14656" y="29128"/>
                </a:lnTo>
                <a:lnTo>
                  <a:pt x="15226" y="29238"/>
                </a:lnTo>
                <a:lnTo>
                  <a:pt x="15779" y="29385"/>
                </a:lnTo>
                <a:lnTo>
                  <a:pt x="16313" y="29551"/>
                </a:lnTo>
                <a:lnTo>
                  <a:pt x="16828" y="29754"/>
                </a:lnTo>
                <a:lnTo>
                  <a:pt x="17233" y="29938"/>
                </a:lnTo>
                <a:lnTo>
                  <a:pt x="17620" y="30140"/>
                </a:lnTo>
                <a:lnTo>
                  <a:pt x="17988" y="30343"/>
                </a:lnTo>
                <a:lnTo>
                  <a:pt x="18320" y="30582"/>
                </a:lnTo>
                <a:lnTo>
                  <a:pt x="18651" y="30822"/>
                </a:lnTo>
                <a:lnTo>
                  <a:pt x="18964" y="31061"/>
                </a:lnTo>
                <a:lnTo>
                  <a:pt x="19240" y="31337"/>
                </a:lnTo>
                <a:lnTo>
                  <a:pt x="19516" y="31613"/>
                </a:lnTo>
                <a:lnTo>
                  <a:pt x="19756" y="31889"/>
                </a:lnTo>
                <a:lnTo>
                  <a:pt x="19995" y="32184"/>
                </a:lnTo>
                <a:lnTo>
                  <a:pt x="20216" y="32479"/>
                </a:lnTo>
                <a:lnTo>
                  <a:pt x="20419" y="32773"/>
                </a:lnTo>
                <a:lnTo>
                  <a:pt x="20603" y="33068"/>
                </a:lnTo>
                <a:lnTo>
                  <a:pt x="20768" y="33381"/>
                </a:lnTo>
                <a:lnTo>
                  <a:pt x="20934" y="33694"/>
                </a:lnTo>
                <a:lnTo>
                  <a:pt x="21081" y="34007"/>
                </a:lnTo>
                <a:lnTo>
                  <a:pt x="21339" y="34614"/>
                </a:lnTo>
                <a:lnTo>
                  <a:pt x="21542" y="35222"/>
                </a:lnTo>
                <a:lnTo>
                  <a:pt x="21707" y="35811"/>
                </a:lnTo>
                <a:lnTo>
                  <a:pt x="21836" y="36363"/>
                </a:lnTo>
                <a:lnTo>
                  <a:pt x="21928" y="36879"/>
                </a:lnTo>
                <a:lnTo>
                  <a:pt x="22002" y="37339"/>
                </a:lnTo>
                <a:lnTo>
                  <a:pt x="22039" y="37763"/>
                </a:lnTo>
                <a:lnTo>
                  <a:pt x="22076" y="38113"/>
                </a:lnTo>
                <a:lnTo>
                  <a:pt x="8359" y="32957"/>
                </a:lnTo>
                <a:lnTo>
                  <a:pt x="21597" y="39162"/>
                </a:lnTo>
                <a:lnTo>
                  <a:pt x="21321" y="39383"/>
                </a:lnTo>
                <a:lnTo>
                  <a:pt x="20989" y="39641"/>
                </a:lnTo>
                <a:lnTo>
                  <a:pt x="20603" y="39917"/>
                </a:lnTo>
                <a:lnTo>
                  <a:pt x="20161" y="40212"/>
                </a:lnTo>
                <a:lnTo>
                  <a:pt x="19682" y="40506"/>
                </a:lnTo>
                <a:lnTo>
                  <a:pt x="19148" y="40801"/>
                </a:lnTo>
                <a:lnTo>
                  <a:pt x="18559" y="41058"/>
                </a:lnTo>
                <a:lnTo>
                  <a:pt x="17951" y="41298"/>
                </a:lnTo>
                <a:lnTo>
                  <a:pt x="17638" y="41408"/>
                </a:lnTo>
                <a:lnTo>
                  <a:pt x="17307" y="41519"/>
                </a:lnTo>
                <a:lnTo>
                  <a:pt x="16957" y="41592"/>
                </a:lnTo>
                <a:lnTo>
                  <a:pt x="16626" y="41666"/>
                </a:lnTo>
                <a:lnTo>
                  <a:pt x="16276" y="41740"/>
                </a:lnTo>
                <a:lnTo>
                  <a:pt x="15908" y="41776"/>
                </a:lnTo>
                <a:lnTo>
                  <a:pt x="15539" y="41813"/>
                </a:lnTo>
                <a:lnTo>
                  <a:pt x="15171" y="41832"/>
                </a:lnTo>
                <a:lnTo>
                  <a:pt x="14785" y="41832"/>
                </a:lnTo>
                <a:lnTo>
                  <a:pt x="14416" y="41813"/>
                </a:lnTo>
                <a:lnTo>
                  <a:pt x="14011" y="41776"/>
                </a:lnTo>
                <a:lnTo>
                  <a:pt x="13625" y="41703"/>
                </a:lnTo>
                <a:lnTo>
                  <a:pt x="13220" y="41611"/>
                </a:lnTo>
                <a:lnTo>
                  <a:pt x="12815" y="41519"/>
                </a:lnTo>
                <a:lnTo>
                  <a:pt x="12410" y="41371"/>
                </a:lnTo>
                <a:lnTo>
                  <a:pt x="12004" y="41224"/>
                </a:lnTo>
                <a:lnTo>
                  <a:pt x="11507" y="40985"/>
                </a:lnTo>
                <a:lnTo>
                  <a:pt x="11010" y="40727"/>
                </a:lnTo>
                <a:lnTo>
                  <a:pt x="10513" y="40432"/>
                </a:lnTo>
                <a:lnTo>
                  <a:pt x="10034" y="40101"/>
                </a:lnTo>
                <a:lnTo>
                  <a:pt x="9574" y="39751"/>
                </a:lnTo>
                <a:lnTo>
                  <a:pt x="9114" y="39383"/>
                </a:lnTo>
                <a:lnTo>
                  <a:pt x="8654" y="38978"/>
                </a:lnTo>
                <a:lnTo>
                  <a:pt x="8230" y="38573"/>
                </a:lnTo>
                <a:lnTo>
                  <a:pt x="7788" y="38149"/>
                </a:lnTo>
                <a:lnTo>
                  <a:pt x="7383" y="37708"/>
                </a:lnTo>
                <a:lnTo>
                  <a:pt x="6978" y="37266"/>
                </a:lnTo>
                <a:lnTo>
                  <a:pt x="6591" y="36805"/>
                </a:lnTo>
                <a:lnTo>
                  <a:pt x="6223" y="36345"/>
                </a:lnTo>
                <a:lnTo>
                  <a:pt x="5855" y="35885"/>
                </a:lnTo>
                <a:lnTo>
                  <a:pt x="5192" y="34983"/>
                </a:lnTo>
                <a:lnTo>
                  <a:pt x="4585" y="34080"/>
                </a:lnTo>
                <a:lnTo>
                  <a:pt x="4032" y="33252"/>
                </a:lnTo>
                <a:lnTo>
                  <a:pt x="3572" y="32479"/>
                </a:lnTo>
                <a:lnTo>
                  <a:pt x="3167" y="31797"/>
                </a:lnTo>
                <a:lnTo>
                  <a:pt x="2854" y="31245"/>
                </a:lnTo>
                <a:lnTo>
                  <a:pt x="2633" y="30803"/>
                </a:lnTo>
                <a:lnTo>
                  <a:pt x="2430" y="30435"/>
                </a:lnTo>
                <a:lnTo>
                  <a:pt x="2835" y="30324"/>
                </a:lnTo>
                <a:lnTo>
                  <a:pt x="3296" y="30177"/>
                </a:lnTo>
                <a:lnTo>
                  <a:pt x="3922" y="30011"/>
                </a:lnTo>
                <a:lnTo>
                  <a:pt x="4677" y="29827"/>
                </a:lnTo>
                <a:lnTo>
                  <a:pt x="5560" y="29625"/>
                </a:lnTo>
                <a:lnTo>
                  <a:pt x="6536" y="29422"/>
                </a:lnTo>
                <a:lnTo>
                  <a:pt x="7604" y="29238"/>
                </a:lnTo>
                <a:lnTo>
                  <a:pt x="8727" y="29091"/>
                </a:lnTo>
                <a:lnTo>
                  <a:pt x="9298" y="29017"/>
                </a:lnTo>
                <a:lnTo>
                  <a:pt x="9887" y="28962"/>
                </a:lnTo>
                <a:lnTo>
                  <a:pt x="10495" y="28925"/>
                </a:lnTo>
                <a:lnTo>
                  <a:pt x="11084" y="28907"/>
                </a:lnTo>
                <a:lnTo>
                  <a:pt x="11691" y="28888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17694" y="53026"/>
                </a:lnTo>
                <a:lnTo>
                  <a:pt x="17583" y="52621"/>
                </a:lnTo>
                <a:lnTo>
                  <a:pt x="17510" y="52216"/>
                </a:lnTo>
                <a:lnTo>
                  <a:pt x="17436" y="51829"/>
                </a:lnTo>
                <a:lnTo>
                  <a:pt x="17381" y="51424"/>
                </a:lnTo>
                <a:lnTo>
                  <a:pt x="17344" y="51093"/>
                </a:lnTo>
                <a:lnTo>
                  <a:pt x="17325" y="50761"/>
                </a:lnTo>
                <a:lnTo>
                  <a:pt x="17325" y="50117"/>
                </a:lnTo>
                <a:lnTo>
                  <a:pt x="17344" y="49491"/>
                </a:lnTo>
                <a:lnTo>
                  <a:pt x="17417" y="48883"/>
                </a:lnTo>
                <a:lnTo>
                  <a:pt x="17528" y="48294"/>
                </a:lnTo>
                <a:lnTo>
                  <a:pt x="17675" y="47723"/>
                </a:lnTo>
                <a:lnTo>
                  <a:pt x="17841" y="47171"/>
                </a:lnTo>
                <a:lnTo>
                  <a:pt x="18043" y="46656"/>
                </a:lnTo>
                <a:lnTo>
                  <a:pt x="18264" y="46140"/>
                </a:lnTo>
                <a:lnTo>
                  <a:pt x="18504" y="45661"/>
                </a:lnTo>
                <a:lnTo>
                  <a:pt x="18780" y="45201"/>
                </a:lnTo>
                <a:lnTo>
                  <a:pt x="19056" y="44759"/>
                </a:lnTo>
                <a:lnTo>
                  <a:pt x="19351" y="44336"/>
                </a:lnTo>
                <a:lnTo>
                  <a:pt x="19664" y="43931"/>
                </a:lnTo>
                <a:lnTo>
                  <a:pt x="19977" y="43544"/>
                </a:lnTo>
                <a:lnTo>
                  <a:pt x="20290" y="43176"/>
                </a:lnTo>
                <a:lnTo>
                  <a:pt x="20621" y="42844"/>
                </a:lnTo>
                <a:lnTo>
                  <a:pt x="20934" y="42531"/>
                </a:lnTo>
                <a:lnTo>
                  <a:pt x="21266" y="42237"/>
                </a:lnTo>
                <a:lnTo>
                  <a:pt x="21579" y="41961"/>
                </a:lnTo>
                <a:lnTo>
                  <a:pt x="22168" y="41463"/>
                </a:lnTo>
                <a:lnTo>
                  <a:pt x="22702" y="41077"/>
                </a:lnTo>
                <a:lnTo>
                  <a:pt x="23162" y="40764"/>
                </a:lnTo>
                <a:lnTo>
                  <a:pt x="23512" y="40525"/>
                </a:lnTo>
                <a:lnTo>
                  <a:pt x="23825" y="40359"/>
                </a:lnTo>
                <a:lnTo>
                  <a:pt x="24175" y="40451"/>
                </a:lnTo>
                <a:lnTo>
                  <a:pt x="24561" y="40598"/>
                </a:lnTo>
                <a:lnTo>
                  <a:pt x="25095" y="40801"/>
                </a:lnTo>
                <a:lnTo>
                  <a:pt x="25703" y="41058"/>
                </a:lnTo>
                <a:lnTo>
                  <a:pt x="26384" y="41408"/>
                </a:lnTo>
                <a:lnTo>
                  <a:pt x="26752" y="41592"/>
                </a:lnTo>
                <a:lnTo>
                  <a:pt x="27139" y="41813"/>
                </a:lnTo>
                <a:lnTo>
                  <a:pt x="27526" y="42053"/>
                </a:lnTo>
                <a:lnTo>
                  <a:pt x="27912" y="42310"/>
                </a:lnTo>
                <a:lnTo>
                  <a:pt x="28317" y="42587"/>
                </a:lnTo>
                <a:lnTo>
                  <a:pt x="28704" y="42881"/>
                </a:lnTo>
                <a:lnTo>
                  <a:pt x="29091" y="43213"/>
                </a:lnTo>
                <a:lnTo>
                  <a:pt x="29477" y="43562"/>
                </a:lnTo>
                <a:lnTo>
                  <a:pt x="29845" y="43931"/>
                </a:lnTo>
                <a:lnTo>
                  <a:pt x="30214" y="44317"/>
                </a:lnTo>
                <a:lnTo>
                  <a:pt x="30563" y="44741"/>
                </a:lnTo>
                <a:lnTo>
                  <a:pt x="30895" y="45183"/>
                </a:lnTo>
                <a:lnTo>
                  <a:pt x="31208" y="45643"/>
                </a:lnTo>
                <a:lnTo>
                  <a:pt x="31502" y="46140"/>
                </a:lnTo>
                <a:lnTo>
                  <a:pt x="31760" y="46656"/>
                </a:lnTo>
                <a:lnTo>
                  <a:pt x="32000" y="47208"/>
                </a:lnTo>
                <a:lnTo>
                  <a:pt x="32221" y="47779"/>
                </a:lnTo>
                <a:lnTo>
                  <a:pt x="32386" y="48386"/>
                </a:lnTo>
                <a:lnTo>
                  <a:pt x="32534" y="49012"/>
                </a:lnTo>
                <a:lnTo>
                  <a:pt x="32570" y="49344"/>
                </a:lnTo>
                <a:lnTo>
                  <a:pt x="32626" y="49675"/>
                </a:lnTo>
                <a:lnTo>
                  <a:pt x="32662" y="50080"/>
                </a:lnTo>
                <a:lnTo>
                  <a:pt x="32681" y="50485"/>
                </a:lnTo>
                <a:lnTo>
                  <a:pt x="32699" y="50909"/>
                </a:lnTo>
                <a:lnTo>
                  <a:pt x="32681" y="51332"/>
                </a:lnTo>
                <a:lnTo>
                  <a:pt x="32662" y="51756"/>
                </a:lnTo>
                <a:lnTo>
                  <a:pt x="32644" y="52179"/>
                </a:lnTo>
                <a:lnTo>
                  <a:pt x="32589" y="52603"/>
                </a:lnTo>
                <a:lnTo>
                  <a:pt x="32534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6"/>
          <p:cNvSpPr/>
          <p:nvPr/>
        </p:nvSpPr>
        <p:spPr>
          <a:xfrm>
            <a:off x="1" y="5514847"/>
            <a:ext cx="1447887" cy="1343127"/>
          </a:xfrm>
          <a:custGeom>
            <a:avLst/>
            <a:gdLst/>
            <a:ahLst/>
            <a:cxnLst/>
            <a:rect l="l" t="t" r="r" b="b"/>
            <a:pathLst>
              <a:path w="11195" h="10385" extrusionOk="0">
                <a:moveTo>
                  <a:pt x="3811" y="1"/>
                </a:moveTo>
                <a:lnTo>
                  <a:pt x="3517" y="19"/>
                </a:lnTo>
                <a:lnTo>
                  <a:pt x="2964" y="93"/>
                </a:lnTo>
                <a:lnTo>
                  <a:pt x="2430" y="203"/>
                </a:lnTo>
                <a:lnTo>
                  <a:pt x="1915" y="351"/>
                </a:lnTo>
                <a:lnTo>
                  <a:pt x="1399" y="535"/>
                </a:lnTo>
                <a:lnTo>
                  <a:pt x="921" y="756"/>
                </a:lnTo>
                <a:lnTo>
                  <a:pt x="442" y="995"/>
                </a:lnTo>
                <a:lnTo>
                  <a:pt x="0" y="1290"/>
                </a:lnTo>
                <a:lnTo>
                  <a:pt x="0" y="10385"/>
                </a:lnTo>
                <a:lnTo>
                  <a:pt x="10403" y="10385"/>
                </a:lnTo>
                <a:lnTo>
                  <a:pt x="10568" y="10017"/>
                </a:lnTo>
                <a:lnTo>
                  <a:pt x="10734" y="9630"/>
                </a:lnTo>
                <a:lnTo>
                  <a:pt x="10881" y="9225"/>
                </a:lnTo>
                <a:lnTo>
                  <a:pt x="10992" y="8820"/>
                </a:lnTo>
                <a:lnTo>
                  <a:pt x="11084" y="8397"/>
                </a:lnTo>
                <a:lnTo>
                  <a:pt x="11139" y="7973"/>
                </a:lnTo>
                <a:lnTo>
                  <a:pt x="11176" y="7550"/>
                </a:lnTo>
                <a:lnTo>
                  <a:pt x="11194" y="7108"/>
                </a:lnTo>
                <a:lnTo>
                  <a:pt x="11176" y="6740"/>
                </a:lnTo>
                <a:lnTo>
                  <a:pt x="11158" y="6390"/>
                </a:lnTo>
                <a:lnTo>
                  <a:pt x="11121" y="6021"/>
                </a:lnTo>
                <a:lnTo>
                  <a:pt x="11047" y="5672"/>
                </a:lnTo>
                <a:lnTo>
                  <a:pt x="10973" y="5340"/>
                </a:lnTo>
                <a:lnTo>
                  <a:pt x="10881" y="4990"/>
                </a:lnTo>
                <a:lnTo>
                  <a:pt x="10771" y="4659"/>
                </a:lnTo>
                <a:lnTo>
                  <a:pt x="10642" y="4346"/>
                </a:lnTo>
                <a:lnTo>
                  <a:pt x="10495" y="4033"/>
                </a:lnTo>
                <a:lnTo>
                  <a:pt x="10329" y="3720"/>
                </a:lnTo>
                <a:lnTo>
                  <a:pt x="10163" y="3425"/>
                </a:lnTo>
                <a:lnTo>
                  <a:pt x="9979" y="3131"/>
                </a:lnTo>
                <a:lnTo>
                  <a:pt x="9777" y="2855"/>
                </a:lnTo>
                <a:lnTo>
                  <a:pt x="9574" y="2578"/>
                </a:lnTo>
                <a:lnTo>
                  <a:pt x="9353" y="2321"/>
                </a:lnTo>
                <a:lnTo>
                  <a:pt x="9114" y="2081"/>
                </a:lnTo>
                <a:lnTo>
                  <a:pt x="8874" y="1842"/>
                </a:lnTo>
                <a:lnTo>
                  <a:pt x="8617" y="1621"/>
                </a:lnTo>
                <a:lnTo>
                  <a:pt x="8341" y="1419"/>
                </a:lnTo>
                <a:lnTo>
                  <a:pt x="8064" y="1216"/>
                </a:lnTo>
                <a:lnTo>
                  <a:pt x="7770" y="1032"/>
                </a:lnTo>
                <a:lnTo>
                  <a:pt x="7475" y="866"/>
                </a:lnTo>
                <a:lnTo>
                  <a:pt x="7162" y="700"/>
                </a:lnTo>
                <a:lnTo>
                  <a:pt x="6849" y="553"/>
                </a:lnTo>
                <a:lnTo>
                  <a:pt x="6536" y="424"/>
                </a:lnTo>
                <a:lnTo>
                  <a:pt x="6205" y="314"/>
                </a:lnTo>
                <a:lnTo>
                  <a:pt x="5855" y="222"/>
                </a:lnTo>
                <a:lnTo>
                  <a:pt x="5524" y="148"/>
                </a:lnTo>
                <a:lnTo>
                  <a:pt x="5174" y="74"/>
                </a:lnTo>
                <a:lnTo>
                  <a:pt x="4805" y="38"/>
                </a:lnTo>
                <a:lnTo>
                  <a:pt x="4456" y="19"/>
                </a:lnTo>
                <a:lnTo>
                  <a:pt x="408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6"/>
          <p:cNvSpPr/>
          <p:nvPr/>
        </p:nvSpPr>
        <p:spPr>
          <a:xfrm>
            <a:off x="1" y="1"/>
            <a:ext cx="2581364" cy="3333825"/>
          </a:xfrm>
          <a:custGeom>
            <a:avLst/>
            <a:gdLst/>
            <a:ahLst/>
            <a:cxnLst/>
            <a:rect l="l" t="t" r="r" b="b"/>
            <a:pathLst>
              <a:path w="19959" h="25777" extrusionOk="0">
                <a:moveTo>
                  <a:pt x="0" y="0"/>
                </a:moveTo>
                <a:lnTo>
                  <a:pt x="0" y="24727"/>
                </a:lnTo>
                <a:lnTo>
                  <a:pt x="626" y="24967"/>
                </a:lnTo>
                <a:lnTo>
                  <a:pt x="1289" y="25188"/>
                </a:lnTo>
                <a:lnTo>
                  <a:pt x="1952" y="25353"/>
                </a:lnTo>
                <a:lnTo>
                  <a:pt x="2614" y="25501"/>
                </a:lnTo>
                <a:lnTo>
                  <a:pt x="3296" y="25629"/>
                </a:lnTo>
                <a:lnTo>
                  <a:pt x="3995" y="25703"/>
                </a:lnTo>
                <a:lnTo>
                  <a:pt x="4695" y="25758"/>
                </a:lnTo>
                <a:lnTo>
                  <a:pt x="5413" y="25777"/>
                </a:lnTo>
                <a:lnTo>
                  <a:pt x="6168" y="25758"/>
                </a:lnTo>
                <a:lnTo>
                  <a:pt x="6904" y="25703"/>
                </a:lnTo>
                <a:lnTo>
                  <a:pt x="7622" y="25611"/>
                </a:lnTo>
                <a:lnTo>
                  <a:pt x="8341" y="25482"/>
                </a:lnTo>
                <a:lnTo>
                  <a:pt x="9040" y="25316"/>
                </a:lnTo>
                <a:lnTo>
                  <a:pt x="9740" y="25114"/>
                </a:lnTo>
                <a:lnTo>
                  <a:pt x="10421" y="24893"/>
                </a:lnTo>
                <a:lnTo>
                  <a:pt x="11084" y="24635"/>
                </a:lnTo>
                <a:lnTo>
                  <a:pt x="11710" y="24341"/>
                </a:lnTo>
                <a:lnTo>
                  <a:pt x="12354" y="24028"/>
                </a:lnTo>
                <a:lnTo>
                  <a:pt x="12962" y="23678"/>
                </a:lnTo>
                <a:lnTo>
                  <a:pt x="13551" y="23291"/>
                </a:lnTo>
                <a:lnTo>
                  <a:pt x="14122" y="22886"/>
                </a:lnTo>
                <a:lnTo>
                  <a:pt x="14674" y="22463"/>
                </a:lnTo>
                <a:lnTo>
                  <a:pt x="15190" y="22002"/>
                </a:lnTo>
                <a:lnTo>
                  <a:pt x="15705" y="21524"/>
                </a:lnTo>
                <a:lnTo>
                  <a:pt x="16184" y="21008"/>
                </a:lnTo>
                <a:lnTo>
                  <a:pt x="16644" y="20493"/>
                </a:lnTo>
                <a:lnTo>
                  <a:pt x="17068" y="19940"/>
                </a:lnTo>
                <a:lnTo>
                  <a:pt x="17473" y="19370"/>
                </a:lnTo>
                <a:lnTo>
                  <a:pt x="17859" y="18780"/>
                </a:lnTo>
                <a:lnTo>
                  <a:pt x="18209" y="18173"/>
                </a:lnTo>
                <a:lnTo>
                  <a:pt x="18522" y="17528"/>
                </a:lnTo>
                <a:lnTo>
                  <a:pt x="18817" y="16902"/>
                </a:lnTo>
                <a:lnTo>
                  <a:pt x="19075" y="16240"/>
                </a:lnTo>
                <a:lnTo>
                  <a:pt x="19295" y="15558"/>
                </a:lnTo>
                <a:lnTo>
                  <a:pt x="19498" y="14859"/>
                </a:lnTo>
                <a:lnTo>
                  <a:pt x="19664" y="14159"/>
                </a:lnTo>
                <a:lnTo>
                  <a:pt x="19793" y="13441"/>
                </a:lnTo>
                <a:lnTo>
                  <a:pt x="19885" y="12723"/>
                </a:lnTo>
                <a:lnTo>
                  <a:pt x="19940" y="11986"/>
                </a:lnTo>
                <a:lnTo>
                  <a:pt x="19958" y="11232"/>
                </a:lnTo>
                <a:lnTo>
                  <a:pt x="19958" y="10808"/>
                </a:lnTo>
                <a:lnTo>
                  <a:pt x="19940" y="10385"/>
                </a:lnTo>
                <a:lnTo>
                  <a:pt x="19903" y="9980"/>
                </a:lnTo>
                <a:lnTo>
                  <a:pt x="19866" y="9556"/>
                </a:lnTo>
                <a:lnTo>
                  <a:pt x="19811" y="9151"/>
                </a:lnTo>
                <a:lnTo>
                  <a:pt x="19737" y="8746"/>
                </a:lnTo>
                <a:lnTo>
                  <a:pt x="19664" y="8341"/>
                </a:lnTo>
                <a:lnTo>
                  <a:pt x="19590" y="7936"/>
                </a:lnTo>
                <a:lnTo>
                  <a:pt x="19480" y="7549"/>
                </a:lnTo>
                <a:lnTo>
                  <a:pt x="19388" y="7163"/>
                </a:lnTo>
                <a:lnTo>
                  <a:pt x="19259" y="6776"/>
                </a:lnTo>
                <a:lnTo>
                  <a:pt x="19130" y="6389"/>
                </a:lnTo>
                <a:lnTo>
                  <a:pt x="19001" y="6021"/>
                </a:lnTo>
                <a:lnTo>
                  <a:pt x="18854" y="5653"/>
                </a:lnTo>
                <a:lnTo>
                  <a:pt x="18522" y="4916"/>
                </a:lnTo>
                <a:lnTo>
                  <a:pt x="18154" y="4217"/>
                </a:lnTo>
                <a:lnTo>
                  <a:pt x="17749" y="3536"/>
                </a:lnTo>
                <a:lnTo>
                  <a:pt x="17325" y="2873"/>
                </a:lnTo>
                <a:lnTo>
                  <a:pt x="16847" y="2247"/>
                </a:lnTo>
                <a:lnTo>
                  <a:pt x="16350" y="1639"/>
                </a:lnTo>
                <a:lnTo>
                  <a:pt x="15816" y="1068"/>
                </a:lnTo>
                <a:lnTo>
                  <a:pt x="15245" y="516"/>
                </a:lnTo>
                <a:lnTo>
                  <a:pt x="1465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6"/>
          <p:cNvSpPr/>
          <p:nvPr/>
        </p:nvSpPr>
        <p:spPr>
          <a:xfrm>
            <a:off x="2962221" y="1"/>
            <a:ext cx="1295532" cy="1124036"/>
          </a:xfrm>
          <a:custGeom>
            <a:avLst/>
            <a:gdLst/>
            <a:ahLst/>
            <a:cxnLst/>
            <a:rect l="l" t="t" r="r" b="b"/>
            <a:pathLst>
              <a:path w="10017" h="8691" extrusionOk="0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6989333" y="1597367"/>
            <a:ext cx="4593200" cy="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1"/>
          </p:nvPr>
        </p:nvSpPr>
        <p:spPr>
          <a:xfrm>
            <a:off x="6989333" y="2665300"/>
            <a:ext cx="4593200" cy="28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rtl="0">
              <a:spcBef>
                <a:spcPts val="800"/>
              </a:spcBef>
              <a:spcAft>
                <a:spcPts val="0"/>
              </a:spcAft>
              <a:buSzPts val="2400"/>
              <a:buChar char="⊷"/>
              <a:defRPr/>
            </a:lvl1pPr>
            <a:lvl2pPr marL="1219170" lvl="1" indent="-507987" rtl="0">
              <a:spcBef>
                <a:spcPts val="0"/>
              </a:spcBef>
              <a:spcAft>
                <a:spcPts val="0"/>
              </a:spcAft>
              <a:buSzPts val="2400"/>
              <a:buChar char="⊶"/>
              <a:defRPr/>
            </a:lvl2pPr>
            <a:lvl3pPr marL="1828754" lvl="2" indent="-507987" rtl="0">
              <a:spcBef>
                <a:spcPts val="0"/>
              </a:spcBef>
              <a:spcAft>
                <a:spcPts val="0"/>
              </a:spcAft>
              <a:buSzPts val="2400"/>
              <a:buChar char="⊸"/>
              <a:defRPr/>
            </a:lvl3pPr>
            <a:lvl4pPr marL="2438339" lvl="3" indent="-507987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37115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/>
          <p:nvPr/>
        </p:nvSpPr>
        <p:spPr>
          <a:xfrm>
            <a:off x="0" y="1"/>
            <a:ext cx="12191939" cy="6857852"/>
          </a:xfrm>
          <a:custGeom>
            <a:avLst/>
            <a:gdLst/>
            <a:ahLst/>
            <a:cxnLst/>
            <a:rect l="l" t="t" r="r" b="b"/>
            <a:pathLst>
              <a:path w="94270" h="53026" extrusionOk="0">
                <a:moveTo>
                  <a:pt x="7992" y="4456"/>
                </a:moveTo>
                <a:lnTo>
                  <a:pt x="8489" y="4732"/>
                </a:lnTo>
                <a:lnTo>
                  <a:pt x="9078" y="5082"/>
                </a:lnTo>
                <a:lnTo>
                  <a:pt x="9833" y="5542"/>
                </a:lnTo>
                <a:lnTo>
                  <a:pt x="10753" y="6113"/>
                </a:lnTo>
                <a:lnTo>
                  <a:pt x="11784" y="6794"/>
                </a:lnTo>
                <a:lnTo>
                  <a:pt x="12908" y="7586"/>
                </a:lnTo>
                <a:lnTo>
                  <a:pt x="13478" y="8027"/>
                </a:lnTo>
                <a:lnTo>
                  <a:pt x="14086" y="8469"/>
                </a:lnTo>
                <a:lnTo>
                  <a:pt x="14694" y="8948"/>
                </a:lnTo>
                <a:lnTo>
                  <a:pt x="15301" y="9445"/>
                </a:lnTo>
                <a:lnTo>
                  <a:pt x="15927" y="9961"/>
                </a:lnTo>
                <a:lnTo>
                  <a:pt x="16535" y="10513"/>
                </a:lnTo>
                <a:lnTo>
                  <a:pt x="17142" y="11065"/>
                </a:lnTo>
                <a:lnTo>
                  <a:pt x="17731" y="11636"/>
                </a:lnTo>
                <a:lnTo>
                  <a:pt x="18302" y="12225"/>
                </a:lnTo>
                <a:lnTo>
                  <a:pt x="18873" y="12833"/>
                </a:lnTo>
                <a:lnTo>
                  <a:pt x="19407" y="13459"/>
                </a:lnTo>
                <a:lnTo>
                  <a:pt x="19941" y="14085"/>
                </a:lnTo>
                <a:lnTo>
                  <a:pt x="20420" y="14748"/>
                </a:lnTo>
                <a:lnTo>
                  <a:pt x="20880" y="15411"/>
                </a:lnTo>
                <a:lnTo>
                  <a:pt x="21303" y="16092"/>
                </a:lnTo>
                <a:lnTo>
                  <a:pt x="21690" y="16773"/>
                </a:lnTo>
                <a:lnTo>
                  <a:pt x="21856" y="17123"/>
                </a:lnTo>
                <a:lnTo>
                  <a:pt x="22021" y="17473"/>
                </a:lnTo>
                <a:lnTo>
                  <a:pt x="22169" y="17822"/>
                </a:lnTo>
                <a:lnTo>
                  <a:pt x="22316" y="18172"/>
                </a:lnTo>
                <a:lnTo>
                  <a:pt x="22445" y="18522"/>
                </a:lnTo>
                <a:lnTo>
                  <a:pt x="22555" y="18872"/>
                </a:lnTo>
                <a:lnTo>
                  <a:pt x="22647" y="19222"/>
                </a:lnTo>
                <a:lnTo>
                  <a:pt x="22739" y="19572"/>
                </a:lnTo>
                <a:lnTo>
                  <a:pt x="22813" y="19921"/>
                </a:lnTo>
                <a:lnTo>
                  <a:pt x="22887" y="20271"/>
                </a:lnTo>
                <a:lnTo>
                  <a:pt x="22924" y="20603"/>
                </a:lnTo>
                <a:lnTo>
                  <a:pt x="22960" y="20934"/>
                </a:lnTo>
                <a:lnTo>
                  <a:pt x="23016" y="21597"/>
                </a:lnTo>
                <a:lnTo>
                  <a:pt x="23016" y="22260"/>
                </a:lnTo>
                <a:lnTo>
                  <a:pt x="22979" y="22886"/>
                </a:lnTo>
                <a:lnTo>
                  <a:pt x="22905" y="23512"/>
                </a:lnTo>
                <a:lnTo>
                  <a:pt x="22795" y="24119"/>
                </a:lnTo>
                <a:lnTo>
                  <a:pt x="22666" y="24708"/>
                </a:lnTo>
                <a:lnTo>
                  <a:pt x="22500" y="25298"/>
                </a:lnTo>
                <a:lnTo>
                  <a:pt x="22316" y="25850"/>
                </a:lnTo>
                <a:lnTo>
                  <a:pt x="22113" y="26384"/>
                </a:lnTo>
                <a:lnTo>
                  <a:pt x="21893" y="26899"/>
                </a:lnTo>
                <a:lnTo>
                  <a:pt x="21653" y="27397"/>
                </a:lnTo>
                <a:lnTo>
                  <a:pt x="21395" y="27875"/>
                </a:lnTo>
                <a:lnTo>
                  <a:pt x="21156" y="28336"/>
                </a:lnTo>
                <a:lnTo>
                  <a:pt x="20880" y="28777"/>
                </a:lnTo>
                <a:lnTo>
                  <a:pt x="20622" y="29182"/>
                </a:lnTo>
                <a:lnTo>
                  <a:pt x="20364" y="29569"/>
                </a:lnTo>
                <a:lnTo>
                  <a:pt x="20107" y="29919"/>
                </a:lnTo>
                <a:lnTo>
                  <a:pt x="19849" y="30250"/>
                </a:lnTo>
                <a:lnTo>
                  <a:pt x="19370" y="30821"/>
                </a:lnTo>
                <a:lnTo>
                  <a:pt x="18965" y="31281"/>
                </a:lnTo>
                <a:lnTo>
                  <a:pt x="18634" y="31631"/>
                </a:lnTo>
                <a:lnTo>
                  <a:pt x="18357" y="31907"/>
                </a:lnTo>
                <a:lnTo>
                  <a:pt x="17952" y="31889"/>
                </a:lnTo>
                <a:lnTo>
                  <a:pt x="17474" y="31852"/>
                </a:lnTo>
                <a:lnTo>
                  <a:pt x="16866" y="31779"/>
                </a:lnTo>
                <a:lnTo>
                  <a:pt x="16130" y="31650"/>
                </a:lnTo>
                <a:lnTo>
                  <a:pt x="15725" y="31576"/>
                </a:lnTo>
                <a:lnTo>
                  <a:pt x="15283" y="31466"/>
                </a:lnTo>
                <a:lnTo>
                  <a:pt x="14841" y="31355"/>
                </a:lnTo>
                <a:lnTo>
                  <a:pt x="14362" y="31226"/>
                </a:lnTo>
                <a:lnTo>
                  <a:pt x="13883" y="31079"/>
                </a:lnTo>
                <a:lnTo>
                  <a:pt x="13405" y="30895"/>
                </a:lnTo>
                <a:lnTo>
                  <a:pt x="12889" y="30711"/>
                </a:lnTo>
                <a:lnTo>
                  <a:pt x="12392" y="30490"/>
                </a:lnTo>
                <a:lnTo>
                  <a:pt x="11877" y="30250"/>
                </a:lnTo>
                <a:lnTo>
                  <a:pt x="11361" y="29974"/>
                </a:lnTo>
                <a:lnTo>
                  <a:pt x="10864" y="29680"/>
                </a:lnTo>
                <a:lnTo>
                  <a:pt x="10367" y="29348"/>
                </a:lnTo>
                <a:lnTo>
                  <a:pt x="9870" y="28998"/>
                </a:lnTo>
                <a:lnTo>
                  <a:pt x="9391" y="28612"/>
                </a:lnTo>
                <a:lnTo>
                  <a:pt x="8931" y="28188"/>
                </a:lnTo>
                <a:lnTo>
                  <a:pt x="8470" y="27728"/>
                </a:lnTo>
                <a:lnTo>
                  <a:pt x="8047" y="27249"/>
                </a:lnTo>
                <a:lnTo>
                  <a:pt x="7642" y="26715"/>
                </a:lnTo>
                <a:lnTo>
                  <a:pt x="7439" y="26439"/>
                </a:lnTo>
                <a:lnTo>
                  <a:pt x="7255" y="26145"/>
                </a:lnTo>
                <a:lnTo>
                  <a:pt x="7071" y="25850"/>
                </a:lnTo>
                <a:lnTo>
                  <a:pt x="6905" y="25555"/>
                </a:lnTo>
                <a:lnTo>
                  <a:pt x="6740" y="25224"/>
                </a:lnTo>
                <a:lnTo>
                  <a:pt x="6592" y="24893"/>
                </a:lnTo>
                <a:lnTo>
                  <a:pt x="6445" y="24561"/>
                </a:lnTo>
                <a:lnTo>
                  <a:pt x="6298" y="24211"/>
                </a:lnTo>
                <a:lnTo>
                  <a:pt x="6169" y="23861"/>
                </a:lnTo>
                <a:lnTo>
                  <a:pt x="6058" y="23493"/>
                </a:lnTo>
                <a:lnTo>
                  <a:pt x="5948" y="23125"/>
                </a:lnTo>
                <a:lnTo>
                  <a:pt x="5856" y="22738"/>
                </a:lnTo>
                <a:lnTo>
                  <a:pt x="5690" y="21965"/>
                </a:lnTo>
                <a:lnTo>
                  <a:pt x="5561" y="21192"/>
                </a:lnTo>
                <a:lnTo>
                  <a:pt x="5451" y="20382"/>
                </a:lnTo>
                <a:lnTo>
                  <a:pt x="5396" y="19572"/>
                </a:lnTo>
                <a:lnTo>
                  <a:pt x="5359" y="18761"/>
                </a:lnTo>
                <a:lnTo>
                  <a:pt x="5359" y="17933"/>
                </a:lnTo>
                <a:lnTo>
                  <a:pt x="5377" y="17104"/>
                </a:lnTo>
                <a:lnTo>
                  <a:pt x="5432" y="16276"/>
                </a:lnTo>
                <a:lnTo>
                  <a:pt x="5488" y="15447"/>
                </a:lnTo>
                <a:lnTo>
                  <a:pt x="5580" y="14637"/>
                </a:lnTo>
                <a:lnTo>
                  <a:pt x="5690" y="13827"/>
                </a:lnTo>
                <a:lnTo>
                  <a:pt x="5801" y="13035"/>
                </a:lnTo>
                <a:lnTo>
                  <a:pt x="5930" y="12262"/>
                </a:lnTo>
                <a:lnTo>
                  <a:pt x="6077" y="11489"/>
                </a:lnTo>
                <a:lnTo>
                  <a:pt x="6224" y="10752"/>
                </a:lnTo>
                <a:lnTo>
                  <a:pt x="6390" y="10053"/>
                </a:lnTo>
                <a:lnTo>
                  <a:pt x="6703" y="8709"/>
                </a:lnTo>
                <a:lnTo>
                  <a:pt x="7034" y="7512"/>
                </a:lnTo>
                <a:lnTo>
                  <a:pt x="7329" y="6481"/>
                </a:lnTo>
                <a:lnTo>
                  <a:pt x="7605" y="5634"/>
                </a:lnTo>
                <a:lnTo>
                  <a:pt x="7808" y="5008"/>
                </a:lnTo>
                <a:lnTo>
                  <a:pt x="7992" y="4456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7"/>
          <p:cNvSpPr/>
          <p:nvPr/>
        </p:nvSpPr>
        <p:spPr>
          <a:xfrm>
            <a:off x="2676498" y="3735976"/>
            <a:ext cx="1993233" cy="1209753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7"/>
          <p:cNvSpPr/>
          <p:nvPr/>
        </p:nvSpPr>
        <p:spPr>
          <a:xfrm rot="758744">
            <a:off x="1597752" y="4527106"/>
            <a:ext cx="776501" cy="1159708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7"/>
          <p:cNvSpPr/>
          <p:nvPr/>
        </p:nvSpPr>
        <p:spPr>
          <a:xfrm>
            <a:off x="2657487" y="0"/>
            <a:ext cx="2438517" cy="1857437"/>
          </a:xfrm>
          <a:custGeom>
            <a:avLst/>
            <a:gdLst/>
            <a:ahLst/>
            <a:cxnLst/>
            <a:rect l="l" t="t" r="r" b="b"/>
            <a:pathLst>
              <a:path w="18855" h="14362" extrusionOk="0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7"/>
          <p:cNvSpPr/>
          <p:nvPr/>
        </p:nvSpPr>
        <p:spPr>
          <a:xfrm>
            <a:off x="2390807" y="5657699"/>
            <a:ext cx="1695516" cy="1200183"/>
          </a:xfrm>
          <a:custGeom>
            <a:avLst/>
            <a:gdLst/>
            <a:ahLst/>
            <a:cxnLst/>
            <a:rect l="l" t="t" r="r" b="b"/>
            <a:pathLst>
              <a:path w="13110" h="9280" extrusionOk="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7"/>
          <p:cNvSpPr/>
          <p:nvPr/>
        </p:nvSpPr>
        <p:spPr>
          <a:xfrm>
            <a:off x="0" y="3876557"/>
            <a:ext cx="1295499" cy="2143128"/>
          </a:xfrm>
          <a:custGeom>
            <a:avLst/>
            <a:gdLst/>
            <a:ahLst/>
            <a:cxnLst/>
            <a:rect l="l" t="t" r="r" b="b"/>
            <a:pathLst>
              <a:path w="10017" h="16571" extrusionOk="0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7"/>
          <p:cNvSpPr txBox="1">
            <a:spLocks noGrp="1"/>
          </p:cNvSpPr>
          <p:nvPr>
            <p:ph type="title"/>
          </p:nvPr>
        </p:nvSpPr>
        <p:spPr>
          <a:xfrm>
            <a:off x="5096000" y="1190967"/>
            <a:ext cx="6486400" cy="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body" idx="1"/>
          </p:nvPr>
        </p:nvSpPr>
        <p:spPr>
          <a:xfrm>
            <a:off x="5096000" y="2301200"/>
            <a:ext cx="3148400" cy="40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⊷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⊶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⊸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2"/>
          </p:nvPr>
        </p:nvSpPr>
        <p:spPr>
          <a:xfrm>
            <a:off x="8433997" y="2301200"/>
            <a:ext cx="3148400" cy="40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⊷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⊶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⊸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7107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bg>
      <p:bgPr>
        <a:solidFill>
          <a:schemeClr val="accent2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sp>
        <p:nvSpPr>
          <p:cNvPr id="100" name="Google Shape;100;p13"/>
          <p:cNvSpPr/>
          <p:nvPr/>
        </p:nvSpPr>
        <p:spPr>
          <a:xfrm rot="3560713">
            <a:off x="10559973" y="5519878"/>
            <a:ext cx="1506345" cy="914245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13"/>
          <p:cNvSpPr/>
          <p:nvPr/>
        </p:nvSpPr>
        <p:spPr>
          <a:xfrm rot="1619439">
            <a:off x="10025215" y="5284451"/>
            <a:ext cx="586803" cy="876392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3"/>
          <p:cNvSpPr/>
          <p:nvPr/>
        </p:nvSpPr>
        <p:spPr>
          <a:xfrm rot="-5564790">
            <a:off x="1542405" y="282001"/>
            <a:ext cx="896047" cy="715769"/>
          </a:xfrm>
          <a:custGeom>
            <a:avLst/>
            <a:gdLst/>
            <a:ahLst/>
            <a:cxnLst/>
            <a:rect l="l" t="t" r="r" b="b"/>
            <a:pathLst>
              <a:path w="13184" h="10532" extrusionOk="0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3"/>
          <p:cNvSpPr/>
          <p:nvPr/>
        </p:nvSpPr>
        <p:spPr>
          <a:xfrm rot="8585060">
            <a:off x="321473" y="352438"/>
            <a:ext cx="1300879" cy="2129580"/>
          </a:xfrm>
          <a:custGeom>
            <a:avLst/>
            <a:gdLst/>
            <a:ahLst/>
            <a:cxnLst/>
            <a:rect l="l" t="t" r="r" b="b"/>
            <a:pathLst>
              <a:path w="5838" h="9557" extrusionOk="0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rgbClr val="1D5885">
              <a:alpha val="523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32818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0E34A-8CB5-4D87-91C4-1BDED0FFE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68F1F-1BAA-40B5-B926-1F6FE6397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64ECA-FD28-4677-B04E-87AFF1969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DE31D-34E1-4606-BF49-FCE6AB2A956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47FC6-7D3F-498C-BDD7-D01CD7962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B5989-BEC1-4D98-86D7-EC4727734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69ED-E1AC-48F7-A8B8-25DBE0D25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64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A30C-99CD-4982-B3D3-00C4BC691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7DD62-676C-435E-A2A6-BD6A0610C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FD6D0-C122-4045-8632-6F5860055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DE31D-34E1-4606-BF49-FCE6AB2A956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ED87C-9BFE-4B98-8735-035B7D61C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9BF75-B63A-4B8C-BB8E-1F3C6B2D0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69ED-E1AC-48F7-A8B8-25DBE0D25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14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BCDC6-CA64-4301-9104-C3142B908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34ED8-3402-4E49-9315-CB99401FDF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683161-950A-441B-8AAC-1BE6186B0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3AB82-9889-4D4C-9352-774E592B7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DE31D-34E1-4606-BF49-FCE6AB2A956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2FEA2-1CAE-42FD-8327-CEDBFF4A6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D2A2A-1886-40CF-8566-FDFBA7561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69ED-E1AC-48F7-A8B8-25DBE0D25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97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2E272-A87F-4012-9216-19F33F5E8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B28D20-0BD9-43DD-87BC-B2369B71B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6A3AC3-DE8D-45E4-AEA8-45756E80D8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FA3B6A-923F-4B10-8538-04B747A0A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F1F75B-0F28-4697-8653-254517BF4D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13677F-B20E-4FC3-B3CA-C81D8BDD0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DE31D-34E1-4606-BF49-FCE6AB2A956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1C6B68-B1EF-4DC4-A021-2134BEBB9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9DEF84-EFB8-4388-8752-F793F0EE9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69ED-E1AC-48F7-A8B8-25DBE0D25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18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DCDBE-1B7A-46B7-AB7C-25D8E5C9A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18D5F-FA4E-45B5-9C13-F711F4C78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DE31D-34E1-4606-BF49-FCE6AB2A956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64CB83-6254-47AA-9351-EB8F1F6D9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9DF300-BCA7-4537-AB4E-AE41FE300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69ED-E1AC-48F7-A8B8-25DBE0D25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34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A570BE-FAA0-4564-A945-C9AD7DB5C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DE31D-34E1-4606-BF49-FCE6AB2A956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A6499A-2773-447B-A6CC-2C2DCE50A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6B675-01F6-4748-86A2-7B705F9B1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69ED-E1AC-48F7-A8B8-25DBE0D25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54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C82E8-74FA-471F-B0D5-7542B41D7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7EFCA-5C26-45C1-973C-3C8CB67FC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3669D-6A1B-4586-81A1-0C647EC127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2202B1-8950-4168-9861-7E3F1725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DE31D-34E1-4606-BF49-FCE6AB2A956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7BD9B-A718-48FC-B300-1EA50D068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BAA1B-1D04-482E-9079-B4BC0D2AA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69ED-E1AC-48F7-A8B8-25DBE0D25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655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9D9D0-69B6-4E3B-8551-9CB26AB0D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7AEA8E-2FAC-4C2B-B005-E57119136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7643F-CAAA-4219-AEC1-F59115574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5D872-E405-4173-ACA2-C442C5B19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DE31D-34E1-4606-BF49-FCE6AB2A956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3F9836-A1DC-46A0-8967-EC12D926A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F249A-888A-4D0C-A5AA-704135E24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69ED-E1AC-48F7-A8B8-25DBE0D25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01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E786A6-B292-4445-8982-128CCF6DC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A5561-145E-4287-8B11-298DE5BD6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952E2-0CDA-4B30-BB1F-CE3BB0D71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DE31D-34E1-4606-BF49-FCE6AB2A956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E4267-D824-4A61-91B1-A9ABF3C2DB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9490D-F73D-4E39-AB2D-83DBDE670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469ED-E1AC-48F7-A8B8-25DBE0D25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4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 txBox="1">
            <a:spLocks noGrp="1"/>
          </p:cNvSpPr>
          <p:nvPr>
            <p:ph type="ctrTitle"/>
          </p:nvPr>
        </p:nvSpPr>
        <p:spPr>
          <a:xfrm>
            <a:off x="6557433" y="864454"/>
            <a:ext cx="5277200" cy="333774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COLD 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INJURY 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IN FRUIT</a:t>
            </a:r>
            <a:endParaRPr b="1" dirty="0">
              <a:solidFill>
                <a:schemeClr val="accent2"/>
              </a:solidFill>
            </a:endParaRPr>
          </a:p>
        </p:txBody>
      </p:sp>
      <p:sp>
        <p:nvSpPr>
          <p:cNvPr id="4" name="Google Shape;108;p14">
            <a:extLst>
              <a:ext uri="{FF2B5EF4-FFF2-40B4-BE49-F238E27FC236}">
                <a16:creationId xmlns:a16="http://schemas.microsoft.com/office/drawing/2014/main" id="{5160E574-4E82-4B41-9030-141913150108}"/>
              </a:ext>
            </a:extLst>
          </p:cNvPr>
          <p:cNvSpPr txBox="1">
            <a:spLocks/>
          </p:cNvSpPr>
          <p:nvPr/>
        </p:nvSpPr>
        <p:spPr>
          <a:xfrm>
            <a:off x="6557433" y="4202200"/>
            <a:ext cx="5277200" cy="1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Dosis ExtraLight"/>
              <a:buNone/>
              <a:defRPr sz="48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Dosis ExtraLight"/>
              <a:buNone/>
              <a:defRPr sz="48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Dosis ExtraLight"/>
              <a:buNone/>
              <a:defRPr sz="48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Dosis ExtraLight"/>
              <a:buNone/>
              <a:defRPr sz="48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Dosis ExtraLight"/>
              <a:buNone/>
              <a:defRPr sz="48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Dosis ExtraLight"/>
              <a:buNone/>
              <a:defRPr sz="48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Dosis ExtraLight"/>
              <a:buNone/>
              <a:defRPr sz="48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Dosis ExtraLight"/>
              <a:buNone/>
              <a:defRPr sz="48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Dosis ExtraLight"/>
              <a:buNone/>
              <a:defRPr sz="48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r>
              <a:rPr lang="en-US" sz="2000" dirty="0"/>
              <a:t>SHERIDEN HANSEN, M.S.</a:t>
            </a:r>
          </a:p>
          <a:p>
            <a:r>
              <a:rPr lang="en-US" sz="2000" dirty="0"/>
              <a:t>USU EXTENSION | DAVIS COUNTY</a:t>
            </a:r>
          </a:p>
          <a:p>
            <a:r>
              <a:rPr lang="en-US" sz="2000" dirty="0"/>
              <a:t>HORTICULTURE, HOME ORCHARDS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4EEBEC-3C0A-465F-AF72-AA2B4F24D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5" b="12605"/>
          <a:stretch/>
        </p:blipFill>
        <p:spPr>
          <a:xfrm>
            <a:off x="966908" y="864454"/>
            <a:ext cx="5129092" cy="51290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3"/>
          <p:cNvSpPr txBox="1">
            <a:spLocks noGrp="1"/>
          </p:cNvSpPr>
          <p:nvPr>
            <p:ph type="title"/>
          </p:nvPr>
        </p:nvSpPr>
        <p:spPr>
          <a:xfrm>
            <a:off x="6989333" y="887449"/>
            <a:ext cx="4593200" cy="9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dirty="0"/>
              <a:t>FALL DAMAGE</a:t>
            </a:r>
            <a:endParaRPr dirty="0"/>
          </a:p>
        </p:txBody>
      </p:sp>
      <p:sp>
        <p:nvSpPr>
          <p:cNvPr id="193" name="Google Shape;193;p23"/>
          <p:cNvSpPr txBox="1">
            <a:spLocks noGrp="1"/>
          </p:cNvSpPr>
          <p:nvPr>
            <p:ph type="body" idx="1"/>
          </p:nvPr>
        </p:nvSpPr>
        <p:spPr>
          <a:xfrm>
            <a:off x="6989333" y="1697618"/>
            <a:ext cx="4773937" cy="305856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457189" indent="-457189"/>
            <a:r>
              <a:rPr lang="en-US" sz="2400" dirty="0"/>
              <a:t>Damage occurs due to wide temperature fluxuations coupled with mild fall temperatures</a:t>
            </a:r>
          </a:p>
          <a:p>
            <a:pPr marL="457189" indent="-457189"/>
            <a:r>
              <a:rPr lang="en-US" sz="2400" dirty="0"/>
              <a:t>Temperature drops faster than trees can acclimate</a:t>
            </a:r>
          </a:p>
          <a:p>
            <a:pPr marL="1066774" lvl="1" indent="-457189"/>
            <a:r>
              <a:rPr lang="en-US" sz="2000" dirty="0"/>
              <a:t>Damaged/dead buds, “bud drop”</a:t>
            </a:r>
          </a:p>
          <a:p>
            <a:pPr marL="1066774" lvl="1" indent="-457189"/>
            <a:r>
              <a:rPr lang="en-US" sz="2000" dirty="0"/>
              <a:t>Branch end die back or sparse leafing out</a:t>
            </a:r>
          </a:p>
          <a:p>
            <a:pPr marL="1066774" lvl="1" indent="-457189"/>
            <a:r>
              <a:rPr lang="en-US" sz="2000" dirty="0"/>
              <a:t>Whole tree death</a:t>
            </a:r>
          </a:p>
          <a:p>
            <a:pPr marL="457189" indent="-457189"/>
            <a:r>
              <a:rPr lang="en-US" sz="2400" dirty="0"/>
              <a:t>Don’t see symptoms until the following spring/summer</a:t>
            </a:r>
          </a:p>
        </p:txBody>
      </p:sp>
      <p:sp>
        <p:nvSpPr>
          <p:cNvPr id="194" name="Google Shape;194;p23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fld id="{00000000-1234-1234-1234-123412341234}" type="slidenum">
              <a:rPr lang="en"/>
              <a:pPr algn="l"/>
              <a:t>10</a:t>
            </a:fld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F2B1E2-D08B-44A2-BEA9-96996CD298AA}"/>
              </a:ext>
            </a:extLst>
          </p:cNvPr>
          <p:cNvSpPr txBox="1"/>
          <p:nvPr/>
        </p:nvSpPr>
        <p:spPr>
          <a:xfrm>
            <a:off x="9793927" y="1451396"/>
            <a:ext cx="357721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 err="1">
                <a:solidFill>
                  <a:schemeClr val="accent2">
                    <a:lumMod val="75000"/>
                  </a:schemeClr>
                </a:solidFill>
                <a:latin typeface="Kaufmann" pitchFamily="50" charset="0"/>
              </a:rPr>
              <a:t>Ecto</a:t>
            </a:r>
            <a:r>
              <a:rPr lang="en-US" sz="2667" dirty="0">
                <a:solidFill>
                  <a:schemeClr val="accent2">
                    <a:lumMod val="75000"/>
                  </a:schemeClr>
                </a:solidFill>
                <a:latin typeface="Kaufmann" pitchFamily="50" charset="0"/>
              </a:rPr>
              <a:t>-dormancy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787397-8F79-411D-8D95-6F279DFDF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56" y="1216970"/>
            <a:ext cx="6710422" cy="44240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C55B2B-012D-41C6-B37D-6AA912FE18B0}"/>
              </a:ext>
            </a:extLst>
          </p:cNvPr>
          <p:cNvSpPr txBox="1"/>
          <p:nvPr/>
        </p:nvSpPr>
        <p:spPr>
          <a:xfrm>
            <a:off x="86856" y="5288999"/>
            <a:ext cx="5091165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ontano Sans" panose="020B0604020202020204" charset="0"/>
              </a:rPr>
              <a:t>Photos: W. Shane,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166373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3"/>
          <p:cNvSpPr txBox="1">
            <a:spLocks noGrp="1"/>
          </p:cNvSpPr>
          <p:nvPr>
            <p:ph type="title"/>
          </p:nvPr>
        </p:nvSpPr>
        <p:spPr>
          <a:xfrm>
            <a:off x="6989333" y="887449"/>
            <a:ext cx="4593200" cy="9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dirty="0"/>
              <a:t>FALL DAMAGE</a:t>
            </a:r>
            <a:endParaRPr dirty="0"/>
          </a:p>
        </p:txBody>
      </p:sp>
      <p:sp>
        <p:nvSpPr>
          <p:cNvPr id="193" name="Google Shape;193;p23"/>
          <p:cNvSpPr txBox="1">
            <a:spLocks noGrp="1"/>
          </p:cNvSpPr>
          <p:nvPr>
            <p:ph type="body" idx="1"/>
          </p:nvPr>
        </p:nvSpPr>
        <p:spPr>
          <a:xfrm>
            <a:off x="6989333" y="1697618"/>
            <a:ext cx="4773937" cy="305856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457189" indent="-457189"/>
            <a:r>
              <a:rPr lang="en-US" sz="2400" dirty="0"/>
              <a:t>Preventing fall damage</a:t>
            </a:r>
          </a:p>
          <a:p>
            <a:pPr marL="457189" indent="-457189"/>
            <a:r>
              <a:rPr lang="en-US" sz="2400" dirty="0"/>
              <a:t>Avoid: </a:t>
            </a:r>
          </a:p>
          <a:p>
            <a:pPr marL="1066774" lvl="1" indent="-457189"/>
            <a:r>
              <a:rPr lang="en-US" sz="2000" dirty="0"/>
              <a:t>Late season fertilization (after July 1</a:t>
            </a:r>
            <a:r>
              <a:rPr lang="en-US" sz="2000" baseline="30000" dirty="0"/>
              <a:t>st</a:t>
            </a:r>
            <a:r>
              <a:rPr lang="en-US" sz="2000" dirty="0"/>
              <a:t>) </a:t>
            </a:r>
          </a:p>
          <a:p>
            <a:pPr marL="1066774" lvl="1" indent="-457189"/>
            <a:r>
              <a:rPr lang="en-US" sz="2000" dirty="0"/>
              <a:t>Late season pruning (after July 1</a:t>
            </a:r>
            <a:r>
              <a:rPr lang="en-US" sz="2000" baseline="30000" dirty="0"/>
              <a:t>st</a:t>
            </a:r>
            <a:r>
              <a:rPr lang="en-US" sz="2000" dirty="0"/>
              <a:t>) </a:t>
            </a:r>
          </a:p>
          <a:p>
            <a:pPr marL="1066774" lvl="1" indent="-457189"/>
            <a:r>
              <a:rPr lang="en-US" sz="2000" dirty="0"/>
              <a:t>Drought stress</a:t>
            </a:r>
          </a:p>
          <a:p>
            <a:pPr marL="1066774" lvl="1" indent="-457189"/>
            <a:r>
              <a:rPr lang="en-US" sz="2000" dirty="0" err="1"/>
              <a:t>Overcropping</a:t>
            </a:r>
            <a:r>
              <a:rPr lang="en-US" sz="2000" dirty="0"/>
              <a:t> trees </a:t>
            </a:r>
          </a:p>
          <a:p>
            <a:pPr marL="1066774" lvl="1" indent="-457189"/>
            <a:r>
              <a:rPr lang="en-US" sz="2000" dirty="0"/>
              <a:t>Planting marginally hardy cultivars/varieties/rootstocks</a:t>
            </a:r>
          </a:p>
          <a:p>
            <a:pPr marL="457189" indent="-457189"/>
            <a:r>
              <a:rPr lang="en-US" sz="2400" dirty="0"/>
              <a:t>Do: </a:t>
            </a:r>
          </a:p>
          <a:p>
            <a:pPr marL="1066774" lvl="1" indent="-457189"/>
            <a:r>
              <a:rPr lang="en-US" sz="2000" dirty="0"/>
              <a:t>Manage trees to promote health and vigor</a:t>
            </a:r>
          </a:p>
          <a:p>
            <a:pPr marL="1066774" lvl="1" indent="-457189"/>
            <a:r>
              <a:rPr lang="en-US" sz="2000" dirty="0"/>
              <a:t>Control insects and diseases</a:t>
            </a:r>
          </a:p>
          <a:p>
            <a:pPr marL="1066774" lvl="1" indent="-457189"/>
            <a:endParaRPr lang="en-US" sz="2000" dirty="0"/>
          </a:p>
        </p:txBody>
      </p:sp>
      <p:sp>
        <p:nvSpPr>
          <p:cNvPr id="194" name="Google Shape;194;p23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fld id="{00000000-1234-1234-1234-123412341234}" type="slidenum">
              <a:rPr lang="en"/>
              <a:pPr algn="l"/>
              <a:t>11</a:t>
            </a:fld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F2B1E2-D08B-44A2-BEA9-96996CD298AA}"/>
              </a:ext>
            </a:extLst>
          </p:cNvPr>
          <p:cNvSpPr txBox="1"/>
          <p:nvPr/>
        </p:nvSpPr>
        <p:spPr>
          <a:xfrm>
            <a:off x="9793927" y="1451396"/>
            <a:ext cx="357721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 err="1">
                <a:solidFill>
                  <a:schemeClr val="accent2">
                    <a:lumMod val="75000"/>
                  </a:schemeClr>
                </a:solidFill>
                <a:latin typeface="Kaufmann" pitchFamily="50" charset="0"/>
              </a:rPr>
              <a:t>Ecto</a:t>
            </a:r>
            <a:r>
              <a:rPr lang="en-US" sz="2667" dirty="0">
                <a:solidFill>
                  <a:schemeClr val="accent2">
                    <a:lumMod val="75000"/>
                  </a:schemeClr>
                </a:solidFill>
                <a:latin typeface="Kaufmann" pitchFamily="50" charset="0"/>
              </a:rPr>
              <a:t>-dormancy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787397-8F79-411D-8D95-6F279DFDF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56" y="1216970"/>
            <a:ext cx="6710422" cy="44240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C55B2B-012D-41C6-B37D-6AA912FE18B0}"/>
              </a:ext>
            </a:extLst>
          </p:cNvPr>
          <p:cNvSpPr txBox="1"/>
          <p:nvPr/>
        </p:nvSpPr>
        <p:spPr>
          <a:xfrm>
            <a:off x="86856" y="5288999"/>
            <a:ext cx="5091165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ontano Sans" panose="020B0604020202020204" charset="0"/>
              </a:rPr>
              <a:t>Photos: W. Shane,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942700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4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fld id="{00000000-1234-1234-1234-123412341234}" type="slidenum">
              <a:rPr lang="en">
                <a:solidFill>
                  <a:srgbClr val="FFFFFF"/>
                </a:solidFill>
              </a:rPr>
              <a:pPr algn="l"/>
              <a:t>12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E03B02-0A24-4DCF-944C-0AE32503DE4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64289" y="1848418"/>
            <a:ext cx="11663423" cy="4664271"/>
          </a:xfrm>
          <a:prstGeom prst="rect">
            <a:avLst/>
          </a:prstGeom>
        </p:spPr>
      </p:pic>
      <p:sp>
        <p:nvSpPr>
          <p:cNvPr id="5" name="Google Shape;156;p20">
            <a:extLst>
              <a:ext uri="{FF2B5EF4-FFF2-40B4-BE49-F238E27FC236}">
                <a16:creationId xmlns:a16="http://schemas.microsoft.com/office/drawing/2014/main" id="{C30B17DA-F923-4EAA-AEF3-144A74705ADE}"/>
              </a:ext>
            </a:extLst>
          </p:cNvPr>
          <p:cNvSpPr txBox="1">
            <a:spLocks/>
          </p:cNvSpPr>
          <p:nvPr/>
        </p:nvSpPr>
        <p:spPr>
          <a:xfrm>
            <a:off x="3939988" y="345312"/>
            <a:ext cx="7987723" cy="1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r>
              <a:rPr lang="en-US" sz="9600" dirty="0">
                <a:solidFill>
                  <a:srgbClr val="B8F567"/>
                </a:solidFill>
              </a:rPr>
              <a:t>OCTOBER 2019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C242C0C-2FEE-4E43-A720-A5F9D71119D8}"/>
              </a:ext>
            </a:extLst>
          </p:cNvPr>
          <p:cNvCxnSpPr>
            <a:cxnSpLocks/>
          </p:cNvCxnSpPr>
          <p:nvPr/>
        </p:nvCxnSpPr>
        <p:spPr>
          <a:xfrm>
            <a:off x="8781327" y="3719333"/>
            <a:ext cx="524720" cy="66466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48E18DB-DF17-47B8-A9BB-98E3E068F154}"/>
              </a:ext>
            </a:extLst>
          </p:cNvPr>
          <p:cNvCxnSpPr>
            <a:cxnSpLocks/>
          </p:cNvCxnSpPr>
          <p:nvPr/>
        </p:nvCxnSpPr>
        <p:spPr>
          <a:xfrm flipH="1">
            <a:off x="9682480" y="4473485"/>
            <a:ext cx="456944" cy="78939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1551487-86B7-4132-94AD-99ACEBC5D380}"/>
              </a:ext>
            </a:extLst>
          </p:cNvPr>
          <p:cNvCxnSpPr>
            <a:cxnSpLocks/>
          </p:cNvCxnSpPr>
          <p:nvPr/>
        </p:nvCxnSpPr>
        <p:spPr>
          <a:xfrm>
            <a:off x="10420875" y="4619628"/>
            <a:ext cx="243776" cy="98849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0AF114C-9267-4ECA-82D5-B9FE3D3DD468}"/>
              </a:ext>
            </a:extLst>
          </p:cNvPr>
          <p:cNvSpPr txBox="1"/>
          <p:nvPr/>
        </p:nvSpPr>
        <p:spPr>
          <a:xfrm>
            <a:off x="8369381" y="3387970"/>
            <a:ext cx="661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61°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4296A7-8CF7-49B1-AB78-FC70AA8C0A37}"/>
              </a:ext>
            </a:extLst>
          </p:cNvPr>
          <p:cNvSpPr txBox="1"/>
          <p:nvPr/>
        </p:nvSpPr>
        <p:spPr>
          <a:xfrm>
            <a:off x="9873165" y="4128238"/>
            <a:ext cx="654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25°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6C1924-8FD2-4DA1-AB69-215303561D67}"/>
              </a:ext>
            </a:extLst>
          </p:cNvPr>
          <p:cNvSpPr txBox="1"/>
          <p:nvPr/>
        </p:nvSpPr>
        <p:spPr>
          <a:xfrm>
            <a:off x="10217444" y="4310124"/>
            <a:ext cx="654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9°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080FDB-F8C8-425C-9FB6-4834171AF8BB}"/>
              </a:ext>
            </a:extLst>
          </p:cNvPr>
          <p:cNvSpPr txBox="1"/>
          <p:nvPr/>
        </p:nvSpPr>
        <p:spPr>
          <a:xfrm>
            <a:off x="3249811" y="6102319"/>
            <a:ext cx="8942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43° difference overnight, 52° difference from 10/26 to 10/30</a:t>
            </a:r>
          </a:p>
        </p:txBody>
      </p:sp>
    </p:spTree>
    <p:extLst>
      <p:ext uri="{BB962C8B-B14F-4D97-AF65-F5344CB8AC3E}">
        <p14:creationId xmlns:p14="http://schemas.microsoft.com/office/powerpoint/2010/main" val="1531902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4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fld id="{00000000-1234-1234-1234-123412341234}" type="slidenum">
              <a:rPr lang="en">
                <a:solidFill>
                  <a:srgbClr val="FFFFFF"/>
                </a:solidFill>
              </a:rPr>
              <a:pPr algn="l"/>
              <a:t>13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56CED2-AA75-41E3-9F4E-7F7C7F95D6F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29799" y="1848418"/>
            <a:ext cx="11697912" cy="4664271"/>
          </a:xfrm>
          <a:prstGeom prst="rect">
            <a:avLst/>
          </a:prstGeom>
        </p:spPr>
      </p:pic>
      <p:sp>
        <p:nvSpPr>
          <p:cNvPr id="5" name="Google Shape;156;p20">
            <a:extLst>
              <a:ext uri="{FF2B5EF4-FFF2-40B4-BE49-F238E27FC236}">
                <a16:creationId xmlns:a16="http://schemas.microsoft.com/office/drawing/2014/main" id="{C30B17DA-F923-4EAA-AEF3-144A74705ADE}"/>
              </a:ext>
            </a:extLst>
          </p:cNvPr>
          <p:cNvSpPr txBox="1">
            <a:spLocks/>
          </p:cNvSpPr>
          <p:nvPr/>
        </p:nvSpPr>
        <p:spPr>
          <a:xfrm>
            <a:off x="3751729" y="345312"/>
            <a:ext cx="8175983" cy="1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r>
              <a:rPr lang="en-US" sz="9600" dirty="0">
                <a:solidFill>
                  <a:srgbClr val="B8F567"/>
                </a:solidFill>
              </a:rPr>
              <a:t>OCTOBER 2022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48E18DB-DF17-47B8-A9BB-98E3E068F154}"/>
              </a:ext>
            </a:extLst>
          </p:cNvPr>
          <p:cNvCxnSpPr>
            <a:cxnSpLocks/>
          </p:cNvCxnSpPr>
          <p:nvPr/>
        </p:nvCxnSpPr>
        <p:spPr>
          <a:xfrm flipH="1">
            <a:off x="8310373" y="4275365"/>
            <a:ext cx="61016" cy="73896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1551487-86B7-4132-94AD-99ACEBC5D380}"/>
              </a:ext>
            </a:extLst>
          </p:cNvPr>
          <p:cNvCxnSpPr>
            <a:cxnSpLocks/>
          </p:cNvCxnSpPr>
          <p:nvPr/>
        </p:nvCxnSpPr>
        <p:spPr>
          <a:xfrm flipH="1">
            <a:off x="7953359" y="3647681"/>
            <a:ext cx="253567" cy="62768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24296A7-8CF7-49B1-AB78-FC70AA8C0A37}"/>
              </a:ext>
            </a:extLst>
          </p:cNvPr>
          <p:cNvSpPr txBox="1"/>
          <p:nvPr/>
        </p:nvSpPr>
        <p:spPr>
          <a:xfrm>
            <a:off x="8206925" y="3899754"/>
            <a:ext cx="654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32°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6C1924-8FD2-4DA1-AB69-215303561D67}"/>
              </a:ext>
            </a:extLst>
          </p:cNvPr>
          <p:cNvSpPr txBox="1"/>
          <p:nvPr/>
        </p:nvSpPr>
        <p:spPr>
          <a:xfrm>
            <a:off x="8049211" y="3278889"/>
            <a:ext cx="654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65°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DE0713-640D-4644-99B2-37892481C529}"/>
              </a:ext>
            </a:extLst>
          </p:cNvPr>
          <p:cNvSpPr txBox="1"/>
          <p:nvPr/>
        </p:nvSpPr>
        <p:spPr>
          <a:xfrm>
            <a:off x="2853732" y="5481482"/>
            <a:ext cx="8942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More mild temperature swing, 43° difference over 2 days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597032E-10AC-40EE-8D30-3DA315F81DE4}"/>
              </a:ext>
            </a:extLst>
          </p:cNvPr>
          <p:cNvCxnSpPr>
            <a:cxnSpLocks/>
          </p:cNvCxnSpPr>
          <p:nvPr/>
        </p:nvCxnSpPr>
        <p:spPr>
          <a:xfrm flipH="1">
            <a:off x="7668861" y="3394817"/>
            <a:ext cx="253567" cy="62768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88D7FEF-8866-4D5A-9CF8-77FE59EF2772}"/>
              </a:ext>
            </a:extLst>
          </p:cNvPr>
          <p:cNvSpPr txBox="1"/>
          <p:nvPr/>
        </p:nvSpPr>
        <p:spPr>
          <a:xfrm>
            <a:off x="7753117" y="3038953"/>
            <a:ext cx="654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75°</a:t>
            </a:r>
          </a:p>
        </p:txBody>
      </p:sp>
    </p:spTree>
    <p:extLst>
      <p:ext uri="{BB962C8B-B14F-4D97-AF65-F5344CB8AC3E}">
        <p14:creationId xmlns:p14="http://schemas.microsoft.com/office/powerpoint/2010/main" val="4136072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4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fld id="{00000000-1234-1234-1234-123412341234}" type="slidenum">
              <a:rPr lang="en">
                <a:solidFill>
                  <a:srgbClr val="FFFFFF"/>
                </a:solidFill>
              </a:rPr>
              <a:pPr algn="l"/>
              <a:t>14</a:t>
            </a:fld>
            <a:endParaRPr>
              <a:solidFill>
                <a:srgbClr val="FFFFFF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229A3A7-3310-4AC9-8887-C5C4A28A8147}"/>
              </a:ext>
            </a:extLst>
          </p:cNvPr>
          <p:cNvGrpSpPr/>
          <p:nvPr/>
        </p:nvGrpSpPr>
        <p:grpSpPr>
          <a:xfrm>
            <a:off x="0" y="680965"/>
            <a:ext cx="12192000" cy="4402295"/>
            <a:chOff x="0" y="259515"/>
            <a:chExt cx="9144000" cy="330172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C3E5C98-FB52-4558-A4CA-805BDBC7D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343"/>
            <a:stretch/>
          </p:blipFill>
          <p:spPr>
            <a:xfrm>
              <a:off x="0" y="259515"/>
              <a:ext cx="4211112" cy="330172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FC655CC-56C1-4255-AAF2-138415E9D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3799729" y="670900"/>
              <a:ext cx="3291068" cy="24683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3CEFF6F-CE5A-4E7D-870D-3ABEB472A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6264316" y="681552"/>
              <a:ext cx="3291067" cy="2468301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DFA0539-E19A-4748-AF9E-E6A132723E88}"/>
              </a:ext>
            </a:extLst>
          </p:cNvPr>
          <p:cNvSpPr txBox="1"/>
          <p:nvPr/>
        </p:nvSpPr>
        <p:spPr>
          <a:xfrm>
            <a:off x="0" y="4494542"/>
            <a:ext cx="4240768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Photo: Luke </a:t>
            </a:r>
            <a:r>
              <a:rPr lang="en-US" sz="1400" dirty="0" err="1">
                <a:solidFill>
                  <a:schemeClr val="bg1"/>
                </a:solidFill>
              </a:rPr>
              <a:t>Milliron</a:t>
            </a:r>
            <a:r>
              <a:rPr lang="en-US" sz="1400" dirty="0">
                <a:solidFill>
                  <a:schemeClr val="bg1"/>
                </a:solidFill>
              </a:rPr>
              <a:t>, UC Dept. of Agriculture  and Natural Resources</a:t>
            </a:r>
          </a:p>
        </p:txBody>
      </p:sp>
      <p:sp>
        <p:nvSpPr>
          <p:cNvPr id="13" name="Google Shape;156;p20">
            <a:extLst>
              <a:ext uri="{FF2B5EF4-FFF2-40B4-BE49-F238E27FC236}">
                <a16:creationId xmlns:a16="http://schemas.microsoft.com/office/drawing/2014/main" id="{B7AC264B-4EEB-4D29-B7CA-6AF09E1C5DAC}"/>
              </a:ext>
            </a:extLst>
          </p:cNvPr>
          <p:cNvSpPr txBox="1">
            <a:spLocks/>
          </p:cNvSpPr>
          <p:nvPr/>
        </p:nvSpPr>
        <p:spPr>
          <a:xfrm>
            <a:off x="833213" y="5311600"/>
            <a:ext cx="7315071" cy="1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r>
              <a:rPr lang="en-US" sz="9600" dirty="0">
                <a:solidFill>
                  <a:srgbClr val="B8F567"/>
                </a:solidFill>
              </a:rPr>
              <a:t>WALNUT</a:t>
            </a:r>
          </a:p>
        </p:txBody>
      </p:sp>
    </p:spTree>
    <p:extLst>
      <p:ext uri="{BB962C8B-B14F-4D97-AF65-F5344CB8AC3E}">
        <p14:creationId xmlns:p14="http://schemas.microsoft.com/office/powerpoint/2010/main" val="2519383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4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fld id="{00000000-1234-1234-1234-123412341234}" type="slidenum">
              <a:rPr lang="en">
                <a:solidFill>
                  <a:srgbClr val="FFFFFF"/>
                </a:solidFill>
              </a:rPr>
              <a:pPr algn="l"/>
              <a:t>15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5091C7-AABE-4F84-8C87-0FDDC6BAF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764" y="428600"/>
            <a:ext cx="3532229" cy="4709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F90073-6B8C-43AB-B6C6-97F991657061}"/>
              </a:ext>
            </a:extLst>
          </p:cNvPr>
          <p:cNvSpPr txBox="1"/>
          <p:nvPr/>
        </p:nvSpPr>
        <p:spPr>
          <a:xfrm>
            <a:off x="8154143" y="4789557"/>
            <a:ext cx="4063616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ontano Sans" panose="020B0604020202020204" charset="0"/>
              </a:rPr>
              <a:t>Photo: Brian Smith, University of Wisconsin</a:t>
            </a:r>
          </a:p>
        </p:txBody>
      </p:sp>
      <p:sp>
        <p:nvSpPr>
          <p:cNvPr id="14" name="Google Shape;156;p20">
            <a:extLst>
              <a:ext uri="{FF2B5EF4-FFF2-40B4-BE49-F238E27FC236}">
                <a16:creationId xmlns:a16="http://schemas.microsoft.com/office/drawing/2014/main" id="{64E53096-66F7-4ECE-A7B3-CB7D66443079}"/>
              </a:ext>
            </a:extLst>
          </p:cNvPr>
          <p:cNvSpPr txBox="1">
            <a:spLocks/>
          </p:cNvSpPr>
          <p:nvPr/>
        </p:nvSpPr>
        <p:spPr>
          <a:xfrm>
            <a:off x="307874" y="5311535"/>
            <a:ext cx="10768762" cy="1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r>
              <a:rPr lang="en-US" sz="9600" dirty="0">
                <a:solidFill>
                  <a:srgbClr val="B8F567"/>
                </a:solidFill>
              </a:rPr>
              <a:t>PEACH &amp; APPLE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303FA6-5DCA-4C04-A7BC-CC76B98D0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74" y="428600"/>
            <a:ext cx="7143591" cy="47096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62CA45-AE72-4707-A0A3-10D56A0EE389}"/>
              </a:ext>
            </a:extLst>
          </p:cNvPr>
          <p:cNvSpPr txBox="1"/>
          <p:nvPr/>
        </p:nvSpPr>
        <p:spPr>
          <a:xfrm>
            <a:off x="307874" y="4789557"/>
            <a:ext cx="5091165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ontano Sans" panose="020B0604020202020204" charset="0"/>
              </a:rPr>
              <a:t>Photos: W. Shane,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717800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3"/>
          <p:cNvSpPr txBox="1">
            <a:spLocks noGrp="1"/>
          </p:cNvSpPr>
          <p:nvPr>
            <p:ph type="title"/>
          </p:nvPr>
        </p:nvSpPr>
        <p:spPr>
          <a:xfrm>
            <a:off x="6989333" y="887449"/>
            <a:ext cx="4593200" cy="9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dirty="0"/>
              <a:t>WINTER DAMAGE</a:t>
            </a:r>
            <a:endParaRPr dirty="0"/>
          </a:p>
        </p:txBody>
      </p:sp>
      <p:sp>
        <p:nvSpPr>
          <p:cNvPr id="193" name="Google Shape;193;p23"/>
          <p:cNvSpPr txBox="1">
            <a:spLocks noGrp="1"/>
          </p:cNvSpPr>
          <p:nvPr>
            <p:ph type="body" idx="1"/>
          </p:nvPr>
        </p:nvSpPr>
        <p:spPr>
          <a:xfrm>
            <a:off x="6989333" y="1697618"/>
            <a:ext cx="4773937" cy="305856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457189" indent="-457189"/>
            <a:r>
              <a:rPr lang="en-US" sz="2400" dirty="0"/>
              <a:t>Damage occurs due to extreme low temperatures</a:t>
            </a:r>
          </a:p>
          <a:p>
            <a:pPr marL="457189" indent="-457189"/>
            <a:r>
              <a:rPr lang="en-US" sz="2400" dirty="0"/>
              <a:t>Temperature drops so low that ice is formed in cells where it typically isn’t formed</a:t>
            </a:r>
          </a:p>
          <a:p>
            <a:pPr marL="457189" indent="-457189"/>
            <a:r>
              <a:rPr lang="en-US" sz="2400" dirty="0"/>
              <a:t>Younger wood more susceptible</a:t>
            </a:r>
          </a:p>
          <a:p>
            <a:pPr marL="457189" indent="-457189"/>
            <a:r>
              <a:rPr lang="en-US" sz="2400" dirty="0"/>
              <a:t>Results in damage to branches and trunk</a:t>
            </a:r>
          </a:p>
          <a:p>
            <a:pPr marL="457189" indent="-457189"/>
            <a:r>
              <a:rPr lang="en-US" sz="2400" dirty="0"/>
              <a:t>Whole tree death </a:t>
            </a:r>
          </a:p>
        </p:txBody>
      </p:sp>
      <p:sp>
        <p:nvSpPr>
          <p:cNvPr id="194" name="Google Shape;194;p23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fld id="{00000000-1234-1234-1234-123412341234}" type="slidenum">
              <a:rPr lang="en"/>
              <a:pPr algn="l"/>
              <a:t>16</a:t>
            </a:fld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C46F0A-C86A-4177-ADA3-E99E29BBC2EE}"/>
              </a:ext>
            </a:extLst>
          </p:cNvPr>
          <p:cNvSpPr txBox="1"/>
          <p:nvPr/>
        </p:nvSpPr>
        <p:spPr>
          <a:xfrm>
            <a:off x="9793927" y="1451396"/>
            <a:ext cx="357721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chemeClr val="accent2">
                    <a:lumMod val="75000"/>
                  </a:schemeClr>
                </a:solidFill>
                <a:latin typeface="Kaufmann" pitchFamily="50" charset="0"/>
              </a:rPr>
              <a:t>Endo-dormancy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Kaufmann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C95466-F7DB-40F6-B5B1-732ACF99D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24389" cy="3453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D55198-22B8-440C-B0F7-57116BE77B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30"/>
          <a:stretch/>
        </p:blipFill>
        <p:spPr>
          <a:xfrm>
            <a:off x="3524389" y="1"/>
            <a:ext cx="2796271" cy="3453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CF3F17-6B75-4E73-9868-9E1AA2CDBC2C}"/>
              </a:ext>
            </a:extLst>
          </p:cNvPr>
          <p:cNvSpPr txBox="1"/>
          <p:nvPr/>
        </p:nvSpPr>
        <p:spPr>
          <a:xfrm>
            <a:off x="101612" y="3135802"/>
            <a:ext cx="5926667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ontano Sans" panose="020B0604020202020204" charset="0"/>
              </a:rPr>
              <a:t>Photos: G. </a:t>
            </a:r>
            <a:r>
              <a:rPr lang="en-US" sz="1400" dirty="0" err="1">
                <a:solidFill>
                  <a:schemeClr val="bg1"/>
                </a:solidFill>
                <a:latin typeface="Pontano Sans" panose="020B0604020202020204" charset="0"/>
              </a:rPr>
              <a:t>Sundin</a:t>
            </a:r>
            <a:r>
              <a:rPr lang="en-US" sz="1400" dirty="0">
                <a:solidFill>
                  <a:schemeClr val="bg1"/>
                </a:solidFill>
                <a:latin typeface="Pontano Sans" panose="020B0604020202020204" charset="0"/>
              </a:rPr>
              <a:t> and N. Rothwell, Michigan State University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1C0E66-0095-483F-B2FD-8CE75D5669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332"/>
          <a:stretch/>
        </p:blipFill>
        <p:spPr>
          <a:xfrm>
            <a:off x="0" y="3436132"/>
            <a:ext cx="6320660" cy="34218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C4312B-25B4-4DF7-8511-24376FE2112A}"/>
              </a:ext>
            </a:extLst>
          </p:cNvPr>
          <p:cNvSpPr txBox="1"/>
          <p:nvPr/>
        </p:nvSpPr>
        <p:spPr>
          <a:xfrm>
            <a:off x="0" y="6119271"/>
            <a:ext cx="6320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ontano Sans" panose="020B0604020202020204" charset="0"/>
              </a:rPr>
              <a:t>One-year-old peach limbs in cross section showing low to moderate browning (left) and significant browning (right) in the xylem tissues due to mid-winter low temperature. </a:t>
            </a:r>
          </a:p>
        </p:txBody>
      </p:sp>
    </p:spTree>
    <p:extLst>
      <p:ext uri="{BB962C8B-B14F-4D97-AF65-F5344CB8AC3E}">
        <p14:creationId xmlns:p14="http://schemas.microsoft.com/office/powerpoint/2010/main" val="4009689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3"/>
          <p:cNvSpPr txBox="1">
            <a:spLocks noGrp="1"/>
          </p:cNvSpPr>
          <p:nvPr>
            <p:ph type="title"/>
          </p:nvPr>
        </p:nvSpPr>
        <p:spPr>
          <a:xfrm>
            <a:off x="6989333" y="887449"/>
            <a:ext cx="4593200" cy="9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dirty="0"/>
              <a:t>SUNSCALD</a:t>
            </a:r>
            <a:endParaRPr dirty="0"/>
          </a:p>
        </p:txBody>
      </p:sp>
      <p:sp>
        <p:nvSpPr>
          <p:cNvPr id="193" name="Google Shape;193;p23"/>
          <p:cNvSpPr txBox="1">
            <a:spLocks noGrp="1"/>
          </p:cNvSpPr>
          <p:nvPr>
            <p:ph type="body" idx="1"/>
          </p:nvPr>
        </p:nvSpPr>
        <p:spPr>
          <a:xfrm>
            <a:off x="6989333" y="1697618"/>
            <a:ext cx="4773937" cy="305856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457189" indent="-457189"/>
            <a:r>
              <a:rPr lang="en-US" sz="2400" dirty="0"/>
              <a:t>Occurs when light is reflected off of the snow</a:t>
            </a:r>
          </a:p>
          <a:p>
            <a:pPr marL="457189" indent="-457189"/>
            <a:r>
              <a:rPr lang="en-US" sz="2400" dirty="0"/>
              <a:t>Warms the trunk of the tree during the day</a:t>
            </a:r>
          </a:p>
          <a:p>
            <a:pPr marL="457189" indent="-457189"/>
            <a:r>
              <a:rPr lang="en-US" sz="2400" dirty="0"/>
              <a:t>Protective mechanisms reverse in the xylem and phloem</a:t>
            </a:r>
          </a:p>
          <a:p>
            <a:pPr marL="457189" indent="-457189"/>
            <a:r>
              <a:rPr lang="en-US" sz="2400" dirty="0"/>
              <a:t>Freezes at night causing trunk splitting/cracking</a:t>
            </a:r>
          </a:p>
          <a:p>
            <a:pPr marL="457189" indent="-457189"/>
            <a:r>
              <a:rPr lang="en-US" sz="2400" dirty="0"/>
              <a:t>Trunk wraps, whitewashing 1:1 latex </a:t>
            </a:r>
            <a:r>
              <a:rPr lang="en-US" sz="2400" dirty="0" err="1"/>
              <a:t>paint:water</a:t>
            </a:r>
            <a:endParaRPr lang="en-US" sz="2400" dirty="0"/>
          </a:p>
        </p:txBody>
      </p:sp>
      <p:sp>
        <p:nvSpPr>
          <p:cNvPr id="194" name="Google Shape;194;p23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fld id="{00000000-1234-1234-1234-123412341234}" type="slidenum">
              <a:rPr lang="en"/>
              <a:pPr algn="l"/>
              <a:t>17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99AD5-23A1-4D16-86DE-DB4944E17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93" y="138970"/>
            <a:ext cx="3224210" cy="2418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54C71D-5990-407C-98E3-BF57AE670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968" y="427161"/>
            <a:ext cx="2634341" cy="35124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5D6756-E10E-47A5-AF55-DD35D3A0EE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1" y="2675964"/>
            <a:ext cx="3224211" cy="24181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244B24-5EC8-4DD8-B42A-00F6224835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77"/>
          <a:stretch/>
        </p:blipFill>
        <p:spPr>
          <a:xfrm>
            <a:off x="3500968" y="4005353"/>
            <a:ext cx="3488365" cy="269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9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4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fld id="{00000000-1234-1234-1234-123412341234}" type="slidenum">
              <a:rPr lang="en">
                <a:solidFill>
                  <a:srgbClr val="FFFFFF"/>
                </a:solidFill>
              </a:rPr>
              <a:pPr algn="l"/>
              <a:t>18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5" name="Google Shape;156;p20">
            <a:extLst>
              <a:ext uri="{FF2B5EF4-FFF2-40B4-BE49-F238E27FC236}">
                <a16:creationId xmlns:a16="http://schemas.microsoft.com/office/drawing/2014/main" id="{C30B17DA-F923-4EAA-AEF3-144A74705ADE}"/>
              </a:ext>
            </a:extLst>
          </p:cNvPr>
          <p:cNvSpPr txBox="1">
            <a:spLocks/>
          </p:cNvSpPr>
          <p:nvPr/>
        </p:nvSpPr>
        <p:spPr>
          <a:xfrm>
            <a:off x="2788356" y="345312"/>
            <a:ext cx="9139355" cy="1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r>
              <a:rPr lang="en-US" sz="9600" dirty="0">
                <a:solidFill>
                  <a:srgbClr val="B8F567"/>
                </a:solidFill>
              </a:rPr>
              <a:t>JANUARY 2023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C242C0C-2FEE-4E43-A720-A5F9D71119D8}"/>
              </a:ext>
            </a:extLst>
          </p:cNvPr>
          <p:cNvCxnSpPr>
            <a:cxnSpLocks/>
          </p:cNvCxnSpPr>
          <p:nvPr/>
        </p:nvCxnSpPr>
        <p:spPr>
          <a:xfrm>
            <a:off x="8781327" y="3719333"/>
            <a:ext cx="524720" cy="66466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48E18DB-DF17-47B8-A9BB-98E3E068F154}"/>
              </a:ext>
            </a:extLst>
          </p:cNvPr>
          <p:cNvCxnSpPr>
            <a:cxnSpLocks/>
          </p:cNvCxnSpPr>
          <p:nvPr/>
        </p:nvCxnSpPr>
        <p:spPr>
          <a:xfrm flipH="1">
            <a:off x="9682480" y="4473485"/>
            <a:ext cx="456944" cy="78939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1551487-86B7-4132-94AD-99ACEBC5D380}"/>
              </a:ext>
            </a:extLst>
          </p:cNvPr>
          <p:cNvCxnSpPr>
            <a:cxnSpLocks/>
          </p:cNvCxnSpPr>
          <p:nvPr/>
        </p:nvCxnSpPr>
        <p:spPr>
          <a:xfrm flipH="1">
            <a:off x="10014014" y="4619628"/>
            <a:ext cx="406861" cy="77799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0AF114C-9267-4ECA-82D5-B9FE3D3DD468}"/>
              </a:ext>
            </a:extLst>
          </p:cNvPr>
          <p:cNvSpPr txBox="1"/>
          <p:nvPr/>
        </p:nvSpPr>
        <p:spPr>
          <a:xfrm>
            <a:off x="8120110" y="3429001"/>
            <a:ext cx="661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61°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4296A7-8CF7-49B1-AB78-FC70AA8C0A37}"/>
              </a:ext>
            </a:extLst>
          </p:cNvPr>
          <p:cNvSpPr txBox="1"/>
          <p:nvPr/>
        </p:nvSpPr>
        <p:spPr>
          <a:xfrm>
            <a:off x="9873165" y="4128238"/>
            <a:ext cx="654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25°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6C1924-8FD2-4DA1-AB69-215303561D67}"/>
              </a:ext>
            </a:extLst>
          </p:cNvPr>
          <p:cNvSpPr txBox="1"/>
          <p:nvPr/>
        </p:nvSpPr>
        <p:spPr>
          <a:xfrm>
            <a:off x="10217444" y="4310123"/>
            <a:ext cx="654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18°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6DC301-AB65-4929-9564-5BF57A7FA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90" y="1986281"/>
            <a:ext cx="11576177" cy="450132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42A501F-0434-44E5-92D8-7BC2B237DCBB}"/>
              </a:ext>
            </a:extLst>
          </p:cNvPr>
          <p:cNvCxnSpPr>
            <a:cxnSpLocks/>
          </p:cNvCxnSpPr>
          <p:nvPr/>
        </p:nvCxnSpPr>
        <p:spPr>
          <a:xfrm flipH="1" flipV="1">
            <a:off x="10302101" y="5167844"/>
            <a:ext cx="626443" cy="62160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AE2152A-1A05-4814-B4FB-0CF59D6DD40E}"/>
              </a:ext>
            </a:extLst>
          </p:cNvPr>
          <p:cNvSpPr txBox="1"/>
          <p:nvPr/>
        </p:nvSpPr>
        <p:spPr>
          <a:xfrm>
            <a:off x="10871493" y="5728155"/>
            <a:ext cx="968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-14.4°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BBF226-92B9-4E72-BEEE-7A9F79E6D60F}"/>
              </a:ext>
            </a:extLst>
          </p:cNvPr>
          <p:cNvSpPr txBox="1"/>
          <p:nvPr/>
        </p:nvSpPr>
        <p:spPr>
          <a:xfrm>
            <a:off x="6640025" y="2956262"/>
            <a:ext cx="149244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/>
              <a:t>(Hyrum, Ut)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5AD45B7-5FF7-4568-BFF4-C314EAB3B469}"/>
              </a:ext>
            </a:extLst>
          </p:cNvPr>
          <p:cNvCxnSpPr>
            <a:cxnSpLocks/>
          </p:cNvCxnSpPr>
          <p:nvPr/>
        </p:nvCxnSpPr>
        <p:spPr>
          <a:xfrm flipH="1">
            <a:off x="9918026" y="3298734"/>
            <a:ext cx="221399" cy="37126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13F4C0C-0D07-47BF-86E9-783DA0CC7103}"/>
              </a:ext>
            </a:extLst>
          </p:cNvPr>
          <p:cNvSpPr txBox="1"/>
          <p:nvPr/>
        </p:nvSpPr>
        <p:spPr>
          <a:xfrm>
            <a:off x="10139425" y="3024698"/>
            <a:ext cx="843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35°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3A18AC-58CD-4A34-BE6E-07B092EC7C5D}"/>
              </a:ext>
            </a:extLst>
          </p:cNvPr>
          <p:cNvSpPr txBox="1"/>
          <p:nvPr/>
        </p:nvSpPr>
        <p:spPr>
          <a:xfrm>
            <a:off x="1581283" y="4889727"/>
            <a:ext cx="8942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49° temperature swing. Peach buds see significant damage at -13° F</a:t>
            </a:r>
          </a:p>
        </p:txBody>
      </p:sp>
    </p:spTree>
    <p:extLst>
      <p:ext uri="{BB962C8B-B14F-4D97-AF65-F5344CB8AC3E}">
        <p14:creationId xmlns:p14="http://schemas.microsoft.com/office/powerpoint/2010/main" val="991190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3"/>
          <p:cNvSpPr txBox="1">
            <a:spLocks noGrp="1"/>
          </p:cNvSpPr>
          <p:nvPr>
            <p:ph type="title"/>
          </p:nvPr>
        </p:nvSpPr>
        <p:spPr>
          <a:xfrm>
            <a:off x="6989333" y="887449"/>
            <a:ext cx="4593200" cy="9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dirty="0"/>
              <a:t>SPRING DAMAGE</a:t>
            </a:r>
            <a:endParaRPr dirty="0"/>
          </a:p>
        </p:txBody>
      </p:sp>
      <p:sp>
        <p:nvSpPr>
          <p:cNvPr id="193" name="Google Shape;193;p23"/>
          <p:cNvSpPr txBox="1">
            <a:spLocks noGrp="1"/>
          </p:cNvSpPr>
          <p:nvPr>
            <p:ph type="body" idx="1"/>
          </p:nvPr>
        </p:nvSpPr>
        <p:spPr>
          <a:xfrm>
            <a:off x="6989333" y="1697618"/>
            <a:ext cx="4773937" cy="305856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457189" indent="-457189"/>
            <a:r>
              <a:rPr lang="en-US" sz="2400" dirty="0"/>
              <a:t>Damage occurs due to fluctuations in temperature</a:t>
            </a:r>
          </a:p>
          <a:p>
            <a:pPr marL="457189" indent="-457189"/>
            <a:r>
              <a:rPr lang="en-US" sz="2400" dirty="0"/>
              <a:t>Growth has begun and plant tissues are not as hardy</a:t>
            </a:r>
          </a:p>
          <a:p>
            <a:pPr marL="457189" indent="-457189"/>
            <a:r>
              <a:rPr lang="en-US" sz="2400" dirty="0"/>
              <a:t>Critical temperatures are for plant exposure for 30 minutes</a:t>
            </a:r>
          </a:p>
          <a:p>
            <a:pPr marL="457189" indent="-457189"/>
            <a:r>
              <a:rPr lang="en-US" sz="2400" dirty="0"/>
              <a:t>Type of freeze can play into this</a:t>
            </a:r>
          </a:p>
        </p:txBody>
      </p:sp>
      <p:sp>
        <p:nvSpPr>
          <p:cNvPr id="194" name="Google Shape;194;p23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fld id="{00000000-1234-1234-1234-123412341234}" type="slidenum">
              <a:rPr lang="en"/>
              <a:pPr algn="l"/>
              <a:t>19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FAD327-307E-441A-8E65-BEC12D82173B}"/>
              </a:ext>
            </a:extLst>
          </p:cNvPr>
          <p:cNvSpPr txBox="1"/>
          <p:nvPr/>
        </p:nvSpPr>
        <p:spPr>
          <a:xfrm>
            <a:off x="9793927" y="1451396"/>
            <a:ext cx="357721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chemeClr val="accent2">
                    <a:lumMod val="75000"/>
                  </a:schemeClr>
                </a:solidFill>
                <a:latin typeface="Kaufmann" pitchFamily="50" charset="0"/>
              </a:rPr>
              <a:t>Eco-dormancy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Kaufmann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C82D5C-5467-4649-B851-EC311DE329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486539" y="379476"/>
            <a:ext cx="6099048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9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>
            <a:spLocks noGrp="1"/>
          </p:cNvSpPr>
          <p:nvPr>
            <p:ph type="title"/>
          </p:nvPr>
        </p:nvSpPr>
        <p:spPr>
          <a:xfrm>
            <a:off x="5760100" y="886167"/>
            <a:ext cx="5822400" cy="9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dirty="0"/>
              <a:t>What is Dormancy?</a:t>
            </a:r>
            <a:endParaRPr dirty="0"/>
          </a:p>
        </p:txBody>
      </p:sp>
      <p:sp>
        <p:nvSpPr>
          <p:cNvPr id="149" name="Google Shape;149;p19"/>
          <p:cNvSpPr txBox="1">
            <a:spLocks noGrp="1"/>
          </p:cNvSpPr>
          <p:nvPr>
            <p:ph type="body" idx="1"/>
          </p:nvPr>
        </p:nvSpPr>
        <p:spPr>
          <a:xfrm>
            <a:off x="5760100" y="1954109"/>
            <a:ext cx="5822400" cy="400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/>
              <a:t>To understand the damage and timing we need to understand dormancy</a:t>
            </a:r>
          </a:p>
          <a:p>
            <a:r>
              <a:rPr lang="en-US" dirty="0"/>
              <a:t>Sometimes called REST</a:t>
            </a:r>
          </a:p>
          <a:p>
            <a:r>
              <a:rPr lang="en-US" dirty="0"/>
              <a:t>We correlate it with leaf drop and cessation of growth </a:t>
            </a:r>
          </a:p>
          <a:p>
            <a:r>
              <a:rPr lang="en-US" dirty="0"/>
              <a:t>Woody plants </a:t>
            </a:r>
            <a:r>
              <a:rPr lang="en-US" b="1" u="sng" dirty="0">
                <a:solidFill>
                  <a:schemeClr val="accent2"/>
                </a:solidFill>
              </a:rPr>
              <a:t>gradually</a:t>
            </a:r>
            <a:r>
              <a:rPr lang="en-US" dirty="0"/>
              <a:t> acclimate to low temperatures</a:t>
            </a:r>
          </a:p>
          <a:p>
            <a:r>
              <a:rPr lang="en-US" dirty="0"/>
              <a:t>Dormancy consists of three stages</a:t>
            </a:r>
          </a:p>
        </p:txBody>
      </p:sp>
      <p:sp>
        <p:nvSpPr>
          <p:cNvPr id="150" name="Google Shape;150;p19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fld id="{00000000-1234-1234-1234-123412341234}" type="slidenum">
              <a:rPr lang="en"/>
              <a:pPr algn="l"/>
              <a:t>2</a:t>
            </a:fld>
            <a:endParaRPr/>
          </a:p>
        </p:txBody>
      </p:sp>
      <p:pic>
        <p:nvPicPr>
          <p:cNvPr id="151" name="Google Shape;151;p19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226003">
            <a:off x="2290187" y="2000944"/>
            <a:ext cx="2903426" cy="3871235"/>
          </a:xfrm>
          <a:custGeom>
            <a:avLst/>
            <a:gdLst/>
            <a:ahLst/>
            <a:cxnLst/>
            <a:rect l="l" t="t" r="r" b="b"/>
            <a:pathLst>
              <a:path w="18313" h="19923" extrusionOk="0">
                <a:moveTo>
                  <a:pt x="18244" y="0"/>
                </a:moveTo>
                <a:cubicBezTo>
                  <a:pt x="18244" y="0"/>
                  <a:pt x="6512" y="2215"/>
                  <a:pt x="2014" y="7612"/>
                </a:cubicBezTo>
                <a:cubicBezTo>
                  <a:pt x="-2484" y="13005"/>
                  <a:pt x="1955" y="19534"/>
                  <a:pt x="1955" y="19534"/>
                </a:cubicBezTo>
                <a:cubicBezTo>
                  <a:pt x="1955" y="19534"/>
                  <a:pt x="10120" y="21600"/>
                  <a:pt x="14618" y="16208"/>
                </a:cubicBezTo>
                <a:cubicBezTo>
                  <a:pt x="19116" y="10816"/>
                  <a:pt x="18244" y="0"/>
                  <a:pt x="18244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 txBox="1">
            <a:spLocks noGrp="1"/>
          </p:cNvSpPr>
          <p:nvPr>
            <p:ph type="body" idx="1"/>
          </p:nvPr>
        </p:nvSpPr>
        <p:spPr>
          <a:xfrm>
            <a:off x="5096000" y="2033253"/>
            <a:ext cx="3148400" cy="403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 b="1" dirty="0"/>
              <a:t>Advective</a:t>
            </a:r>
            <a:endParaRPr b="1" dirty="0"/>
          </a:p>
          <a:p>
            <a:pPr marL="0" indent="0">
              <a:buNone/>
            </a:pPr>
            <a:r>
              <a:rPr lang="en-US" dirty="0"/>
              <a:t>Occur when cold (and often) dry air blow into a region. </a:t>
            </a:r>
          </a:p>
          <a:p>
            <a:pPr marL="0" indent="0">
              <a:buNone/>
            </a:pPr>
            <a:r>
              <a:rPr lang="en-US" dirty="0"/>
              <a:t>Usually windy. </a:t>
            </a:r>
          </a:p>
          <a:p>
            <a:pPr marL="0" indent="0">
              <a:buNone/>
            </a:pPr>
            <a:r>
              <a:rPr lang="en-US" dirty="0"/>
              <a:t>Difficult to manage. </a:t>
            </a:r>
            <a:endParaRPr dirty="0"/>
          </a:p>
        </p:txBody>
      </p:sp>
      <p:sp>
        <p:nvSpPr>
          <p:cNvPr id="174" name="Google Shape;174;p21"/>
          <p:cNvSpPr txBox="1">
            <a:spLocks noGrp="1"/>
          </p:cNvSpPr>
          <p:nvPr>
            <p:ph type="title"/>
          </p:nvPr>
        </p:nvSpPr>
        <p:spPr>
          <a:xfrm>
            <a:off x="5095997" y="1548243"/>
            <a:ext cx="6486400" cy="9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dirty="0"/>
              <a:t>TWO TYPES OF FREEZES: </a:t>
            </a:r>
            <a:br>
              <a:rPr lang="en-US" dirty="0"/>
            </a:br>
            <a:endParaRPr dirty="0"/>
          </a:p>
        </p:txBody>
      </p:sp>
      <p:sp>
        <p:nvSpPr>
          <p:cNvPr id="175" name="Google Shape;175;p21"/>
          <p:cNvSpPr txBox="1">
            <a:spLocks noGrp="1"/>
          </p:cNvSpPr>
          <p:nvPr>
            <p:ph type="body" idx="2"/>
          </p:nvPr>
        </p:nvSpPr>
        <p:spPr>
          <a:xfrm>
            <a:off x="8433997" y="2033253"/>
            <a:ext cx="3148400" cy="403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 b="1" dirty="0"/>
              <a:t>Radiative</a:t>
            </a:r>
            <a:endParaRPr b="1" dirty="0"/>
          </a:p>
          <a:p>
            <a:pPr marL="0" indent="0">
              <a:buNone/>
            </a:pPr>
            <a:r>
              <a:rPr lang="en-US" dirty="0"/>
              <a:t>Occur when clear, calm conditions occur which allow heat to escape out into space. </a:t>
            </a:r>
          </a:p>
          <a:p>
            <a:pPr marL="0" indent="0">
              <a:buNone/>
            </a:pPr>
            <a:r>
              <a:rPr lang="en-US" dirty="0"/>
              <a:t>Frequently coupled with inversion.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Manage with wind machines, orchard heaters, tree covers, etc. 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176" name="Google Shape;176;p21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fld id="{00000000-1234-1234-1234-123412341234}" type="slidenum">
              <a:rPr lang="en"/>
              <a:pPr algn="l"/>
              <a:t>20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858DB6-D65E-4DFB-BBEC-CCE8C6BADE33}"/>
              </a:ext>
            </a:extLst>
          </p:cNvPr>
          <p:cNvSpPr/>
          <p:nvPr/>
        </p:nvSpPr>
        <p:spPr>
          <a:xfrm>
            <a:off x="8244400" y="2033254"/>
            <a:ext cx="3338000" cy="4299881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9D5E48-1E8E-4400-99BE-2A6D8ED77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44" y="4349686"/>
            <a:ext cx="4248975" cy="2508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673A39-3716-4361-8379-7C07BE54F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4" y="589266"/>
            <a:ext cx="4899137" cy="376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8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3"/>
          <p:cNvSpPr txBox="1">
            <a:spLocks noGrp="1"/>
          </p:cNvSpPr>
          <p:nvPr>
            <p:ph type="title"/>
          </p:nvPr>
        </p:nvSpPr>
        <p:spPr>
          <a:xfrm>
            <a:off x="6989333" y="887449"/>
            <a:ext cx="4593200" cy="9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dirty="0"/>
              <a:t>SPRING DAMAGE</a:t>
            </a:r>
            <a:endParaRPr dirty="0"/>
          </a:p>
        </p:txBody>
      </p:sp>
      <p:sp>
        <p:nvSpPr>
          <p:cNvPr id="193" name="Google Shape;193;p23"/>
          <p:cNvSpPr txBox="1">
            <a:spLocks noGrp="1"/>
          </p:cNvSpPr>
          <p:nvPr>
            <p:ph type="body" idx="1"/>
          </p:nvPr>
        </p:nvSpPr>
        <p:spPr>
          <a:xfrm>
            <a:off x="6989333" y="1697618"/>
            <a:ext cx="4999467" cy="305856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457189" indent="-457189"/>
            <a:r>
              <a:rPr lang="en-US" sz="2400" dirty="0"/>
              <a:t>Damage occurs on buds, leaves, and fruit</a:t>
            </a:r>
          </a:p>
          <a:p>
            <a:pPr marL="1066773" lvl="1" indent="-457189"/>
            <a:r>
              <a:rPr lang="en-US" sz="2000" dirty="0"/>
              <a:t>Fruit loss</a:t>
            </a:r>
          </a:p>
          <a:p>
            <a:pPr marL="1066773" lvl="1" indent="-457189"/>
            <a:r>
              <a:rPr lang="en-US" sz="2000" dirty="0"/>
              <a:t>Russeting </a:t>
            </a:r>
          </a:p>
          <a:p>
            <a:pPr marL="1066773" lvl="1" indent="-457189"/>
            <a:r>
              <a:rPr lang="en-US" sz="2000" dirty="0"/>
              <a:t>Frost rings</a:t>
            </a:r>
          </a:p>
          <a:p>
            <a:pPr marL="1066773" lvl="1" indent="-457189"/>
            <a:r>
              <a:rPr lang="en-US" sz="2000" dirty="0"/>
              <a:t>Buttoning (can be genotype specific – ‘Loring’ relatives more prone)</a:t>
            </a:r>
          </a:p>
          <a:p>
            <a:pPr marL="1066773" lvl="1" indent="-457189"/>
            <a:r>
              <a:rPr lang="en-US" sz="2000" dirty="0"/>
              <a:t>Malformed or marred leaves and fruit</a:t>
            </a:r>
          </a:p>
          <a:p>
            <a:pPr marL="457189" indent="-457189"/>
            <a:r>
              <a:rPr lang="en-US" sz="2400" dirty="0"/>
              <a:t>The more open the buds are the more susceptible they are to cold injury</a:t>
            </a:r>
          </a:p>
          <a:p>
            <a:pPr marL="457189" indent="-457189"/>
            <a:r>
              <a:rPr lang="en-US" sz="2400" dirty="0"/>
              <a:t>Critical temperatures vary for fruit types and bloom stage (30 min.)</a:t>
            </a:r>
          </a:p>
        </p:txBody>
      </p:sp>
      <p:sp>
        <p:nvSpPr>
          <p:cNvPr id="194" name="Google Shape;194;p23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fld id="{00000000-1234-1234-1234-123412341234}" type="slidenum">
              <a:rPr lang="en"/>
              <a:pPr algn="l"/>
              <a:t>21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FAD327-307E-441A-8E65-BEC12D82173B}"/>
              </a:ext>
            </a:extLst>
          </p:cNvPr>
          <p:cNvSpPr txBox="1"/>
          <p:nvPr/>
        </p:nvSpPr>
        <p:spPr>
          <a:xfrm>
            <a:off x="9793927" y="1451396"/>
            <a:ext cx="357721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chemeClr val="accent2">
                    <a:lumMod val="75000"/>
                  </a:schemeClr>
                </a:solidFill>
                <a:latin typeface="Kaufmann" pitchFamily="50" charset="0"/>
              </a:rPr>
              <a:t>Eco-dormancy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Kaufmann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E5246A-D12C-4574-8060-C3400DEBB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14" y="114484"/>
            <a:ext cx="2443993" cy="18329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D477E0-7A33-4BAB-94BE-E3491A7A8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58568" y="473114"/>
            <a:ext cx="2869035" cy="21517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752CC4-B0C3-438A-9736-7AFF29A48B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02" y="2042757"/>
            <a:ext cx="3271705" cy="24537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800772-810F-49C3-A03C-6FFD3A0A2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7" y="3085463"/>
            <a:ext cx="2905946" cy="21794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9D8BEC-3D3C-48E3-BD6E-AAACC75CF5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72" y="4591814"/>
            <a:ext cx="2542535" cy="19069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2FA288-A121-40C7-A092-CCFF92FE999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25" t="7041" r="3840" b="6154"/>
          <a:stretch/>
        </p:blipFill>
        <p:spPr>
          <a:xfrm>
            <a:off x="3717197" y="5366867"/>
            <a:ext cx="2134605" cy="138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14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7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fld id="{00000000-1234-1234-1234-123412341234}" type="slidenum">
              <a:rPr lang="en"/>
              <a:pPr algn="l"/>
              <a:t>22</a:t>
            </a:fld>
            <a:endParaRPr/>
          </a:p>
        </p:txBody>
      </p:sp>
      <p:sp>
        <p:nvSpPr>
          <p:cNvPr id="134" name="Google Shape;134;p17"/>
          <p:cNvSpPr/>
          <p:nvPr/>
        </p:nvSpPr>
        <p:spPr>
          <a:xfrm rot="1553879">
            <a:off x="8450378" y="5209039"/>
            <a:ext cx="2202335" cy="1336663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55D421-9FB8-48AA-8B76-40A988AF5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707" y="0"/>
            <a:ext cx="10562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65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7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fld id="{00000000-1234-1234-1234-123412341234}" type="slidenum">
              <a:rPr lang="en"/>
              <a:pPr algn="l"/>
              <a:t>23</a:t>
            </a:fld>
            <a:endParaRPr/>
          </a:p>
        </p:txBody>
      </p:sp>
      <p:sp>
        <p:nvSpPr>
          <p:cNvPr id="134" name="Google Shape;134;p17"/>
          <p:cNvSpPr/>
          <p:nvPr/>
        </p:nvSpPr>
        <p:spPr>
          <a:xfrm rot="1553879">
            <a:off x="8450378" y="5209039"/>
            <a:ext cx="2202335" cy="1336663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28A835-3B18-4931-B645-D0785E4B4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157" y="0"/>
            <a:ext cx="9283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29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3"/>
          <p:cNvSpPr txBox="1">
            <a:spLocks noGrp="1"/>
          </p:cNvSpPr>
          <p:nvPr>
            <p:ph type="title"/>
          </p:nvPr>
        </p:nvSpPr>
        <p:spPr>
          <a:xfrm>
            <a:off x="6989333" y="887449"/>
            <a:ext cx="4593200" cy="9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dirty="0"/>
              <a:t>COLD PROTECTION IN SPRING</a:t>
            </a:r>
            <a:endParaRPr dirty="0"/>
          </a:p>
        </p:txBody>
      </p:sp>
      <p:sp>
        <p:nvSpPr>
          <p:cNvPr id="193" name="Google Shape;193;p23"/>
          <p:cNvSpPr txBox="1">
            <a:spLocks noGrp="1"/>
          </p:cNvSpPr>
          <p:nvPr>
            <p:ph type="body" idx="1"/>
          </p:nvPr>
        </p:nvSpPr>
        <p:spPr>
          <a:xfrm>
            <a:off x="6989333" y="1697618"/>
            <a:ext cx="4773937" cy="305856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457189" indent="-457189"/>
            <a:r>
              <a:rPr lang="en-US" sz="2400" dirty="0"/>
              <a:t>Wind machines/helicopters</a:t>
            </a:r>
          </a:p>
          <a:p>
            <a:pPr marL="457189" indent="-457189"/>
            <a:r>
              <a:rPr lang="en-US" sz="2400" dirty="0"/>
              <a:t>Orchard heaters</a:t>
            </a:r>
          </a:p>
          <a:p>
            <a:pPr marL="457189" indent="-457189"/>
            <a:r>
              <a:rPr lang="en-US" sz="2400" dirty="0"/>
              <a:t>Covering individual trees</a:t>
            </a:r>
          </a:p>
          <a:p>
            <a:pPr marL="457189" indent="-457189"/>
            <a:r>
              <a:rPr lang="en-US" sz="2400" dirty="0"/>
              <a:t>Freezing water</a:t>
            </a:r>
          </a:p>
          <a:p>
            <a:pPr marL="457189" indent="-457189"/>
            <a:r>
              <a:rPr lang="en-US" sz="2400" dirty="0"/>
              <a:t>Plastic mulches</a:t>
            </a:r>
          </a:p>
          <a:p>
            <a:pPr marL="1066774" lvl="1" indent="-457189"/>
            <a:r>
              <a:rPr lang="en-US" sz="2000" dirty="0"/>
              <a:t>May raise temperature by a few degrees </a:t>
            </a:r>
            <a:r>
              <a:rPr lang="en-US" sz="2000" b="1" u="sng" dirty="0"/>
              <a:t>if</a:t>
            </a:r>
            <a:r>
              <a:rPr lang="en-US" sz="2000" dirty="0"/>
              <a:t> not covered with snow</a:t>
            </a:r>
          </a:p>
        </p:txBody>
      </p:sp>
      <p:sp>
        <p:nvSpPr>
          <p:cNvPr id="194" name="Google Shape;194;p23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fld id="{00000000-1234-1234-1234-123412341234}" type="slidenum">
              <a:rPr lang="en"/>
              <a:pPr algn="l"/>
              <a:t>24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A2AA7C-C754-4A53-8B09-B437B818E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01" y="380236"/>
            <a:ext cx="2163787" cy="2885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697073-38A2-4E70-8288-BA0231ABB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978" y="3159633"/>
            <a:ext cx="2013359" cy="3241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01A0DF-C2C2-4E04-95D6-7060DDB6EE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5" b="17037"/>
          <a:stretch/>
        </p:blipFill>
        <p:spPr>
          <a:xfrm>
            <a:off x="3393225" y="896412"/>
            <a:ext cx="3210866" cy="21225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602B2B-FFC1-4E9F-858E-07179D3762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30" y="3405977"/>
            <a:ext cx="3346810" cy="25101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32E88C-CED9-49A8-AA98-9404C72DE473}"/>
              </a:ext>
            </a:extLst>
          </p:cNvPr>
          <p:cNvSpPr txBox="1"/>
          <p:nvPr/>
        </p:nvSpPr>
        <p:spPr>
          <a:xfrm>
            <a:off x="428730" y="5515309"/>
            <a:ext cx="3928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Photo: R. </a:t>
            </a:r>
            <a:r>
              <a:rPr lang="en-US" sz="1400" dirty="0" err="1">
                <a:solidFill>
                  <a:schemeClr val="bg1"/>
                </a:solidFill>
              </a:rPr>
              <a:t>Crassweller</a:t>
            </a:r>
            <a:r>
              <a:rPr lang="en-US" sz="1400" dirty="0">
                <a:solidFill>
                  <a:schemeClr val="bg1"/>
                </a:solidFill>
              </a:rPr>
              <a:t>, Rutgers University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E150E2-ED1D-4C2D-B5B8-F83C188EA0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8106" y="4560652"/>
            <a:ext cx="3755654" cy="221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526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 txBox="1">
            <a:spLocks noGrp="1"/>
          </p:cNvSpPr>
          <p:nvPr>
            <p:ph type="ctrTitle" idx="4294967295"/>
          </p:nvPr>
        </p:nvSpPr>
        <p:spPr>
          <a:xfrm>
            <a:off x="914400" y="1907933"/>
            <a:ext cx="5854000" cy="115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9600" dirty="0">
                <a:solidFill>
                  <a:srgbClr val="51B148"/>
                </a:solidFill>
              </a:rPr>
              <a:t>Questions?</a:t>
            </a:r>
            <a:endParaRPr sz="9600" dirty="0">
              <a:solidFill>
                <a:srgbClr val="51B148"/>
              </a:solidFill>
            </a:endParaRPr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4294967295"/>
          </p:nvPr>
        </p:nvSpPr>
        <p:spPr>
          <a:xfrm>
            <a:off x="914400" y="2691043"/>
            <a:ext cx="5854000" cy="312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800"/>
              </a:spcBef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en-US" dirty="0">
                <a:solidFill>
                  <a:schemeClr val="accent2"/>
                </a:solidFill>
              </a:rPr>
              <a:t>Sheriden.Hansen@usu.edu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US" dirty="0">
                <a:solidFill>
                  <a:schemeClr val="accent2"/>
                </a:solidFill>
              </a:rPr>
              <a:t>435-919-1335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133" name="Google Shape;133;p17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fld id="{00000000-1234-1234-1234-123412341234}" type="slidenum">
              <a:rPr lang="en"/>
              <a:pPr algn="l"/>
              <a:t>25</a:t>
            </a:fld>
            <a:endParaRPr/>
          </a:p>
        </p:txBody>
      </p:sp>
      <p:sp>
        <p:nvSpPr>
          <p:cNvPr id="134" name="Google Shape;134;p17"/>
          <p:cNvSpPr/>
          <p:nvPr/>
        </p:nvSpPr>
        <p:spPr>
          <a:xfrm rot="1553879">
            <a:off x="8450378" y="5209039"/>
            <a:ext cx="2202335" cy="1336663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5" name="Google Shape;135;p17"/>
          <p:cNvSpPr/>
          <p:nvPr/>
        </p:nvSpPr>
        <p:spPr>
          <a:xfrm rot="-7428817">
            <a:off x="10142465" y="4039691"/>
            <a:ext cx="854632" cy="1331111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51B1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36" name="Google Shape;136;p17"/>
          <p:cNvPicPr preferRelativeResize="0"/>
          <p:nvPr/>
        </p:nvPicPr>
        <p:blipFill rotWithShape="1">
          <a:blip r:embed="rId3">
            <a:alphaModFix/>
          </a:blip>
          <a:srcRect l="41662" r="2957"/>
          <a:stretch/>
        </p:blipFill>
        <p:spPr>
          <a:xfrm>
            <a:off x="7691332" y="671034"/>
            <a:ext cx="3428072" cy="4124193"/>
          </a:xfrm>
          <a:custGeom>
            <a:avLst/>
            <a:gdLst/>
            <a:ahLst/>
            <a:cxnLst/>
            <a:rect l="l" t="t" r="r" b="b"/>
            <a:pathLst>
              <a:path w="18313" h="19923" extrusionOk="0">
                <a:moveTo>
                  <a:pt x="18244" y="0"/>
                </a:moveTo>
                <a:cubicBezTo>
                  <a:pt x="18244" y="0"/>
                  <a:pt x="6512" y="2215"/>
                  <a:pt x="2014" y="7612"/>
                </a:cubicBezTo>
                <a:cubicBezTo>
                  <a:pt x="-2484" y="13005"/>
                  <a:pt x="1955" y="19534"/>
                  <a:pt x="1955" y="19534"/>
                </a:cubicBezTo>
                <a:cubicBezTo>
                  <a:pt x="1955" y="19534"/>
                  <a:pt x="10120" y="21600"/>
                  <a:pt x="14618" y="16208"/>
                </a:cubicBezTo>
                <a:cubicBezTo>
                  <a:pt x="19116" y="10816"/>
                  <a:pt x="18244" y="0"/>
                  <a:pt x="1824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0A4C10-22CB-4C02-BE3E-5D3AA902B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-65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EC5D923-078A-4E39-BAB1-078D58F76CF8}"/>
              </a:ext>
            </a:extLst>
          </p:cNvPr>
          <p:cNvCxnSpPr>
            <a:cxnSpLocks/>
          </p:cNvCxnSpPr>
          <p:nvPr/>
        </p:nvCxnSpPr>
        <p:spPr>
          <a:xfrm>
            <a:off x="4460037" y="2230700"/>
            <a:ext cx="679216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087EFA4-C01A-49B5-8F80-FF2A17F2DBBF}"/>
              </a:ext>
            </a:extLst>
          </p:cNvPr>
          <p:cNvSpPr txBox="1"/>
          <p:nvPr/>
        </p:nvSpPr>
        <p:spPr>
          <a:xfrm>
            <a:off x="6754786" y="2055990"/>
            <a:ext cx="2189459" cy="2974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33" b="1" dirty="0">
                <a:latin typeface="Pontano Sans" panose="020B0604020202020204" charset="0"/>
              </a:rPr>
              <a:t>DORMANT PERIOD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637B897-9919-4A62-9C28-3D24FBC0D5B7}"/>
              </a:ext>
            </a:extLst>
          </p:cNvPr>
          <p:cNvGrpSpPr/>
          <p:nvPr/>
        </p:nvGrpSpPr>
        <p:grpSpPr>
          <a:xfrm>
            <a:off x="4479678" y="2351156"/>
            <a:ext cx="7466131" cy="2630459"/>
            <a:chOff x="4479678" y="2351156"/>
            <a:chExt cx="7466131" cy="2630459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9332A314-1B22-46CB-BE85-6A98271E3FA4}"/>
                </a:ext>
              </a:extLst>
            </p:cNvPr>
            <p:cNvSpPr/>
            <p:nvPr/>
          </p:nvSpPr>
          <p:spPr>
            <a:xfrm flipH="1">
              <a:off x="9019729" y="2351156"/>
              <a:ext cx="2926080" cy="2630459"/>
            </a:xfrm>
            <a:prstGeom prst="parallelogram">
              <a:avLst/>
            </a:prstGeom>
            <a:solidFill>
              <a:schemeClr val="accent2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5E90BE21-37BE-41D2-B0A6-A4C54F8C1C60}"/>
                </a:ext>
              </a:extLst>
            </p:cNvPr>
            <p:cNvSpPr/>
            <p:nvPr/>
          </p:nvSpPr>
          <p:spPr>
            <a:xfrm flipH="1">
              <a:off x="6747633" y="2351156"/>
              <a:ext cx="2926080" cy="2630459"/>
            </a:xfrm>
            <a:prstGeom prst="parallelogram">
              <a:avLst/>
            </a:prstGeom>
            <a:solidFill>
              <a:schemeClr val="accent1"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" name="Parallelogram 1">
              <a:extLst>
                <a:ext uri="{FF2B5EF4-FFF2-40B4-BE49-F238E27FC236}">
                  <a16:creationId xmlns:a16="http://schemas.microsoft.com/office/drawing/2014/main" id="{575EA4A2-980F-403C-9FD4-72BFE9AA297F}"/>
                </a:ext>
              </a:extLst>
            </p:cNvPr>
            <p:cNvSpPr/>
            <p:nvPr/>
          </p:nvSpPr>
          <p:spPr>
            <a:xfrm flipH="1">
              <a:off x="4479678" y="2351156"/>
              <a:ext cx="2926080" cy="2630459"/>
            </a:xfrm>
            <a:prstGeom prst="parallelogram">
              <a:avLst/>
            </a:prstGeom>
            <a:solidFill>
              <a:schemeClr val="accent1">
                <a:lumMod val="60000"/>
                <a:lumOff val="40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82" name="Google Shape;182;p22"/>
          <p:cNvSpPr txBox="1">
            <a:spLocks noGrp="1"/>
          </p:cNvSpPr>
          <p:nvPr>
            <p:ph type="title"/>
          </p:nvPr>
        </p:nvSpPr>
        <p:spPr>
          <a:xfrm>
            <a:off x="5096000" y="1190967"/>
            <a:ext cx="6486400" cy="9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dirty="0"/>
              <a:t>Stages of Dormancy</a:t>
            </a:r>
            <a:endParaRPr dirty="0"/>
          </a:p>
        </p:txBody>
      </p:sp>
      <p:sp>
        <p:nvSpPr>
          <p:cNvPr id="183" name="Google Shape;183;p22"/>
          <p:cNvSpPr txBox="1">
            <a:spLocks noGrp="1"/>
          </p:cNvSpPr>
          <p:nvPr>
            <p:ph type="body" idx="1"/>
          </p:nvPr>
        </p:nvSpPr>
        <p:spPr>
          <a:xfrm>
            <a:off x="4860199" y="2369567"/>
            <a:ext cx="2382713" cy="399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 b="1" dirty="0" err="1"/>
              <a:t>Ecto</a:t>
            </a:r>
            <a:r>
              <a:rPr lang="en-US" b="1" dirty="0"/>
              <a:t>-Dormancy</a:t>
            </a:r>
            <a:endParaRPr b="1" dirty="0"/>
          </a:p>
          <a:p>
            <a:pPr marL="0" indent="0">
              <a:buNone/>
            </a:pPr>
            <a:r>
              <a:rPr lang="en-US" dirty="0"/>
              <a:t>Regulated by physiological factors outside the affected structure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       Fall Development</a:t>
            </a:r>
            <a:endParaRPr b="1" dirty="0"/>
          </a:p>
        </p:txBody>
      </p:sp>
      <p:sp>
        <p:nvSpPr>
          <p:cNvPr id="184" name="Google Shape;184;p22"/>
          <p:cNvSpPr txBox="1">
            <a:spLocks noGrp="1"/>
          </p:cNvSpPr>
          <p:nvPr>
            <p:ph type="body" idx="2"/>
          </p:nvPr>
        </p:nvSpPr>
        <p:spPr>
          <a:xfrm>
            <a:off x="7122230" y="2369567"/>
            <a:ext cx="2189459" cy="399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 b="1" dirty="0"/>
              <a:t>Endo-Dormancy</a:t>
            </a:r>
            <a:endParaRPr b="1" dirty="0"/>
          </a:p>
          <a:p>
            <a:pPr marL="0" indent="0">
              <a:buNone/>
            </a:pPr>
            <a:r>
              <a:rPr lang="en-US" dirty="0"/>
              <a:t>Regulated by physiological factors inside the affected structure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“</a:t>
            </a:r>
            <a:r>
              <a:rPr lang="en-US" b="1" dirty="0"/>
              <a:t>Rest</a:t>
            </a:r>
            <a:r>
              <a:rPr lang="en-US" dirty="0"/>
              <a:t>”</a:t>
            </a:r>
          </a:p>
        </p:txBody>
      </p:sp>
      <p:sp>
        <p:nvSpPr>
          <p:cNvPr id="185" name="Google Shape;185;p22"/>
          <p:cNvSpPr txBox="1">
            <a:spLocks noGrp="1"/>
          </p:cNvSpPr>
          <p:nvPr>
            <p:ph type="body" idx="3"/>
          </p:nvPr>
        </p:nvSpPr>
        <p:spPr>
          <a:xfrm>
            <a:off x="9539715" y="2369567"/>
            <a:ext cx="2189459" cy="399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 b="1" dirty="0"/>
              <a:t>Eco-Dormancy</a:t>
            </a:r>
            <a:endParaRPr b="1" dirty="0"/>
          </a:p>
          <a:p>
            <a:pPr marL="0" indent="0">
              <a:buNone/>
            </a:pPr>
            <a:r>
              <a:rPr lang="en-US" dirty="0"/>
              <a:t>Regulated by environmental factors</a:t>
            </a:r>
          </a:p>
          <a:p>
            <a:pPr marL="0" indent="0">
              <a:buNone/>
            </a:pPr>
            <a:endParaRPr lang="en-US" b="1" dirty="0"/>
          </a:p>
          <a:p>
            <a:pPr marL="0" indent="0" algn="ctr">
              <a:buNone/>
            </a:pPr>
            <a:br>
              <a:rPr lang="en-US" b="1" dirty="0"/>
            </a:br>
            <a:r>
              <a:rPr lang="en-US" b="1" dirty="0"/>
              <a:t>   Heat requirement</a:t>
            </a:r>
          </a:p>
          <a:p>
            <a:pPr marL="0" indent="0">
              <a:buNone/>
            </a:pPr>
            <a:endParaRPr dirty="0"/>
          </a:p>
        </p:txBody>
      </p:sp>
      <p:sp>
        <p:nvSpPr>
          <p:cNvPr id="186" name="Google Shape;186;p22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fld id="{00000000-1234-1234-1234-123412341234}" type="slidenum">
              <a:rPr lang="en"/>
              <a:pPr algn="l"/>
              <a:t>3</a:t>
            </a:fld>
            <a:endParaRPr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2565D70-EB8F-4D80-9FD7-98118B2B8601}"/>
              </a:ext>
            </a:extLst>
          </p:cNvPr>
          <p:cNvCxnSpPr>
            <a:cxnSpLocks/>
          </p:cNvCxnSpPr>
          <p:nvPr/>
        </p:nvCxnSpPr>
        <p:spPr>
          <a:xfrm>
            <a:off x="7419983" y="5181600"/>
            <a:ext cx="225552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E87D2C7-93FB-492F-9A53-5142D29854CF}"/>
              </a:ext>
            </a:extLst>
          </p:cNvPr>
          <p:cNvCxnSpPr>
            <a:cxnSpLocks/>
          </p:cNvCxnSpPr>
          <p:nvPr/>
        </p:nvCxnSpPr>
        <p:spPr>
          <a:xfrm>
            <a:off x="9690289" y="5181600"/>
            <a:ext cx="225552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8F9A9AE-9852-4904-8E57-ECA6E438CC6C}"/>
              </a:ext>
            </a:extLst>
          </p:cNvPr>
          <p:cNvSpPr txBox="1"/>
          <p:nvPr/>
        </p:nvSpPr>
        <p:spPr>
          <a:xfrm>
            <a:off x="8050105" y="5017453"/>
            <a:ext cx="995276" cy="2974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33" b="1" dirty="0">
                <a:latin typeface="Pontano Sans" panose="020B0604020202020204" charset="0"/>
              </a:rPr>
              <a:t>CHILLING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B2DFA5-C975-4387-B76A-530381E4A03F}"/>
              </a:ext>
            </a:extLst>
          </p:cNvPr>
          <p:cNvSpPr txBox="1"/>
          <p:nvPr/>
        </p:nvSpPr>
        <p:spPr>
          <a:xfrm>
            <a:off x="10305625" y="5022638"/>
            <a:ext cx="1063664" cy="5025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33" b="1" dirty="0">
                <a:latin typeface="Pontano Sans" panose="020B0604020202020204" charset="0"/>
              </a:rPr>
              <a:t>LOW TEMP.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B7AB4C-E966-4EBF-878B-FD28F18362BF}"/>
              </a:ext>
            </a:extLst>
          </p:cNvPr>
          <p:cNvSpPr/>
          <p:nvPr/>
        </p:nvSpPr>
        <p:spPr>
          <a:xfrm rot="20922346">
            <a:off x="2336800" y="3262489"/>
            <a:ext cx="2382713" cy="17549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489AA21-C13E-4D3A-B492-233AF62E36E5}"/>
              </a:ext>
            </a:extLst>
          </p:cNvPr>
          <p:cNvSpPr/>
          <p:nvPr/>
        </p:nvSpPr>
        <p:spPr>
          <a:xfrm rot="1204731">
            <a:off x="2419181" y="-803565"/>
            <a:ext cx="2733206" cy="299364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D1BCA13-491B-4A31-A716-42DB85A7D5DB}"/>
              </a:ext>
            </a:extLst>
          </p:cNvPr>
          <p:cNvSpPr/>
          <p:nvPr/>
        </p:nvSpPr>
        <p:spPr>
          <a:xfrm rot="1204731">
            <a:off x="10180014" y="2870346"/>
            <a:ext cx="2733206" cy="299364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73627EB-17B7-436F-81DC-291D6AE73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94" y="0"/>
            <a:ext cx="11453315" cy="687663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F94C3DFD-E1E2-4EC7-BDB8-94B4D6DD465A}"/>
              </a:ext>
            </a:extLst>
          </p:cNvPr>
          <p:cNvSpPr/>
          <p:nvPr/>
        </p:nvSpPr>
        <p:spPr>
          <a:xfrm rot="1204731">
            <a:off x="-1254219" y="3484792"/>
            <a:ext cx="2733206" cy="299364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74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3"/>
          <p:cNvSpPr txBox="1">
            <a:spLocks noGrp="1"/>
          </p:cNvSpPr>
          <p:nvPr>
            <p:ph type="body" idx="1"/>
          </p:nvPr>
        </p:nvSpPr>
        <p:spPr>
          <a:xfrm>
            <a:off x="6989333" y="1358948"/>
            <a:ext cx="4593200" cy="305856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 sz="2667" dirty="0"/>
              <a:t>Acclimation to freezing temperatures</a:t>
            </a:r>
          </a:p>
          <a:p>
            <a:pPr marL="457189" indent="-457189"/>
            <a:r>
              <a:rPr lang="en-US" sz="2400" dirty="0"/>
              <a:t>Short photoperiods in the fall trigger 10-15° of cold tolerance</a:t>
            </a:r>
          </a:p>
          <a:p>
            <a:pPr marL="457189" indent="-457189"/>
            <a:r>
              <a:rPr lang="en-US" sz="2400" dirty="0"/>
              <a:t>Periods of cool, non-freezing temps followed by exposure to subfreezing temps</a:t>
            </a:r>
          </a:p>
          <a:p>
            <a:pPr marL="1066773" lvl="1" indent="-457189"/>
            <a:r>
              <a:rPr lang="en-US" sz="2133" dirty="0"/>
              <a:t>Trees can be as much as 10° hardier the day after a frost than the previous day</a:t>
            </a:r>
          </a:p>
          <a:p>
            <a:pPr marL="457189" indent="-457189"/>
            <a:r>
              <a:rPr lang="en-US" sz="2400" dirty="0"/>
              <a:t>Exposure to temperatures approaching 0°         MAXIMUM COLD TOLERANCE</a:t>
            </a:r>
          </a:p>
        </p:txBody>
      </p:sp>
      <p:sp>
        <p:nvSpPr>
          <p:cNvPr id="192" name="Google Shape;192;p23"/>
          <p:cNvSpPr txBox="1">
            <a:spLocks noGrp="1"/>
          </p:cNvSpPr>
          <p:nvPr>
            <p:ph type="title"/>
          </p:nvPr>
        </p:nvSpPr>
        <p:spPr>
          <a:xfrm>
            <a:off x="6989333" y="548779"/>
            <a:ext cx="4593200" cy="9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dirty="0"/>
              <a:t>ECTO-DORMANCY</a:t>
            </a:r>
            <a:endParaRPr dirty="0"/>
          </a:p>
        </p:txBody>
      </p:sp>
      <p:sp>
        <p:nvSpPr>
          <p:cNvPr id="194" name="Google Shape;194;p23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fld id="{00000000-1234-1234-1234-123412341234}" type="slidenum">
              <a:rPr lang="en"/>
              <a:pPr algn="l"/>
              <a:t>4</a:t>
            </a:fld>
            <a:endParaRPr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F1AE15BE-2883-4C95-A424-3A80C63ABFD4}"/>
              </a:ext>
            </a:extLst>
          </p:cNvPr>
          <p:cNvSpPr/>
          <p:nvPr/>
        </p:nvSpPr>
        <p:spPr>
          <a:xfrm>
            <a:off x="9547938" y="5499052"/>
            <a:ext cx="370391" cy="2777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A0B397-1203-423C-925A-6BFC287C67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467412" y="379476"/>
            <a:ext cx="6099048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92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3"/>
          <p:cNvSpPr txBox="1">
            <a:spLocks noGrp="1"/>
          </p:cNvSpPr>
          <p:nvPr>
            <p:ph type="title"/>
          </p:nvPr>
        </p:nvSpPr>
        <p:spPr>
          <a:xfrm>
            <a:off x="6989333" y="887449"/>
            <a:ext cx="4593200" cy="9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dirty="0"/>
              <a:t>ENDO-DORMANCY</a:t>
            </a:r>
            <a:endParaRPr dirty="0"/>
          </a:p>
        </p:txBody>
      </p:sp>
      <p:sp>
        <p:nvSpPr>
          <p:cNvPr id="193" name="Google Shape;193;p23"/>
          <p:cNvSpPr txBox="1">
            <a:spLocks noGrp="1"/>
          </p:cNvSpPr>
          <p:nvPr>
            <p:ph type="body" idx="1"/>
          </p:nvPr>
        </p:nvSpPr>
        <p:spPr>
          <a:xfrm>
            <a:off x="6989333" y="1697618"/>
            <a:ext cx="4593200" cy="305856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 sz="2667" dirty="0"/>
              <a:t>Sometimes called “Rest”</a:t>
            </a:r>
          </a:p>
          <a:p>
            <a:pPr marL="457189" indent="-457189"/>
            <a:r>
              <a:rPr lang="en-US" sz="2400" dirty="0"/>
              <a:t>Once plants enter rest phase they will not grow </a:t>
            </a:r>
          </a:p>
          <a:p>
            <a:pPr marL="457189" indent="-457189"/>
            <a:r>
              <a:rPr lang="en-US" sz="2400" dirty="0"/>
              <a:t>Need to meet chill hour requirements</a:t>
            </a:r>
          </a:p>
        </p:txBody>
      </p:sp>
      <p:sp>
        <p:nvSpPr>
          <p:cNvPr id="194" name="Google Shape;194;p23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fld id="{00000000-1234-1234-1234-123412341234}" type="slidenum">
              <a:rPr lang="en"/>
              <a:pPr algn="l"/>
              <a:t>5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954D32-3EB2-425B-BE24-087BA0D938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9" b="12489"/>
          <a:stretch/>
        </p:blipFill>
        <p:spPr>
          <a:xfrm>
            <a:off x="467412" y="379476"/>
            <a:ext cx="6099048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59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7"/>
          <p:cNvSpPr txBox="1">
            <a:spLocks noGrp="1"/>
          </p:cNvSpPr>
          <p:nvPr>
            <p:ph type="title"/>
          </p:nvPr>
        </p:nvSpPr>
        <p:spPr>
          <a:xfrm>
            <a:off x="5760100" y="667816"/>
            <a:ext cx="5822400" cy="9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dirty="0"/>
              <a:t>What are CHILL HOURS?</a:t>
            </a:r>
            <a:endParaRPr dirty="0"/>
          </a:p>
        </p:txBody>
      </p:sp>
      <p:sp>
        <p:nvSpPr>
          <p:cNvPr id="384" name="Google Shape;384;p37"/>
          <p:cNvSpPr txBox="1">
            <a:spLocks noGrp="1"/>
          </p:cNvSpPr>
          <p:nvPr>
            <p:ph type="body" idx="1"/>
          </p:nvPr>
        </p:nvSpPr>
        <p:spPr>
          <a:xfrm>
            <a:off x="5760100" y="1374135"/>
            <a:ext cx="5822400" cy="407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 sz="3200" dirty="0"/>
              <a:t>Chill hours are time spent above freezing</a:t>
            </a:r>
            <a:endParaRPr sz="3200" dirty="0"/>
          </a:p>
          <a:p>
            <a:pPr>
              <a:lnSpc>
                <a:spcPct val="115000"/>
              </a:lnSpc>
            </a:pPr>
            <a:r>
              <a:rPr lang="en-US" sz="2667" dirty="0"/>
              <a:t>Ideally temperatures between </a:t>
            </a:r>
            <a:r>
              <a:rPr lang="en-US" sz="2667" dirty="0">
                <a:solidFill>
                  <a:schemeClr val="accent2"/>
                </a:solidFill>
              </a:rPr>
              <a:t>40° to 50° F </a:t>
            </a:r>
          </a:p>
          <a:p>
            <a:pPr>
              <a:lnSpc>
                <a:spcPct val="115000"/>
              </a:lnSpc>
            </a:pPr>
            <a:r>
              <a:rPr lang="en-US" sz="2667" dirty="0"/>
              <a:t>Temperatures below 40° F and above 50° F are less effective</a:t>
            </a:r>
          </a:p>
          <a:p>
            <a:pPr>
              <a:lnSpc>
                <a:spcPct val="115000"/>
              </a:lnSpc>
            </a:pPr>
            <a:r>
              <a:rPr lang="en-US" sz="2667" dirty="0"/>
              <a:t>Above 60° F, can have a negative effect on the plant</a:t>
            </a:r>
          </a:p>
          <a:p>
            <a:pPr marL="1066773" lvl="1" indent="-457189"/>
            <a:r>
              <a:rPr lang="en-US" sz="2133" dirty="0"/>
              <a:t>Peaches/Nectarines: 500-1,200 </a:t>
            </a:r>
          </a:p>
          <a:p>
            <a:pPr marL="1066773" lvl="1" indent="-457189"/>
            <a:r>
              <a:rPr lang="en-US" sz="2133" dirty="0"/>
              <a:t>Apples/Pears: 500-1,000 </a:t>
            </a:r>
          </a:p>
          <a:p>
            <a:pPr marL="1066773" lvl="1" indent="-457189"/>
            <a:r>
              <a:rPr lang="en-US" sz="2133" dirty="0"/>
              <a:t>Cherries: 700-1,200</a:t>
            </a:r>
          </a:p>
          <a:p>
            <a:pPr>
              <a:lnSpc>
                <a:spcPct val="115000"/>
              </a:lnSpc>
            </a:pPr>
            <a:endParaRPr sz="2667" dirty="0"/>
          </a:p>
        </p:txBody>
      </p:sp>
      <p:sp>
        <p:nvSpPr>
          <p:cNvPr id="385" name="Google Shape;385;p37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fld id="{00000000-1234-1234-1234-123412341234}" type="slidenum">
              <a:rPr lang="en"/>
              <a:pPr algn="l"/>
              <a:t>6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506AB2-226E-48CC-A3DF-5F8165953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2" y="1162754"/>
            <a:ext cx="5563100" cy="483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74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 txBox="1">
            <a:spLocks noGrp="1"/>
          </p:cNvSpPr>
          <p:nvPr>
            <p:ph type="body" idx="1"/>
          </p:nvPr>
        </p:nvSpPr>
        <p:spPr>
          <a:xfrm>
            <a:off x="5096000" y="2560847"/>
            <a:ext cx="3148400" cy="403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Supercooling</a:t>
            </a:r>
            <a:endParaRPr b="1" dirty="0">
              <a:solidFill>
                <a:schemeClr val="accent2"/>
              </a:solidFill>
            </a:endParaRPr>
          </a:p>
          <a:p>
            <a:pPr marL="380990" indent="-380990"/>
            <a:r>
              <a:rPr lang="en-US" dirty="0"/>
              <a:t>Plant moves H</a:t>
            </a:r>
            <a:r>
              <a:rPr lang="en-US" baseline="-25000" dirty="0"/>
              <a:t>2</a:t>
            </a:r>
            <a:r>
              <a:rPr lang="en-US" dirty="0"/>
              <a:t>O out of the cell, concentrating sugars.</a:t>
            </a:r>
          </a:p>
          <a:p>
            <a:pPr marL="380990" indent="-380990"/>
            <a:r>
              <a:rPr lang="en-US" dirty="0"/>
              <a:t>Prevents ice formation in the bud cells.</a:t>
            </a:r>
          </a:p>
          <a:p>
            <a:pPr marL="380990" indent="-380990"/>
            <a:r>
              <a:rPr lang="en-US" dirty="0"/>
              <a:t>Ice forms in other less-critical tissues</a:t>
            </a:r>
            <a:endParaRPr dirty="0"/>
          </a:p>
        </p:txBody>
      </p:sp>
      <p:sp>
        <p:nvSpPr>
          <p:cNvPr id="174" name="Google Shape;174;p21"/>
          <p:cNvSpPr txBox="1">
            <a:spLocks noGrp="1"/>
          </p:cNvSpPr>
          <p:nvPr>
            <p:ph type="title"/>
          </p:nvPr>
        </p:nvSpPr>
        <p:spPr>
          <a:xfrm>
            <a:off x="5096000" y="502338"/>
            <a:ext cx="6915378" cy="9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dirty="0"/>
              <a:t>Different Methods of Survival</a:t>
            </a:r>
            <a:endParaRPr dirty="0"/>
          </a:p>
        </p:txBody>
      </p:sp>
      <p:sp>
        <p:nvSpPr>
          <p:cNvPr id="175" name="Google Shape;175;p21"/>
          <p:cNvSpPr txBox="1">
            <a:spLocks noGrp="1"/>
          </p:cNvSpPr>
          <p:nvPr>
            <p:ph type="body" idx="2"/>
          </p:nvPr>
        </p:nvSpPr>
        <p:spPr>
          <a:xfrm>
            <a:off x="8433997" y="2560847"/>
            <a:ext cx="3148400" cy="403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 b="1" dirty="0" err="1">
                <a:solidFill>
                  <a:schemeClr val="accent2"/>
                </a:solidFill>
              </a:rPr>
              <a:t>Extraorgan</a:t>
            </a:r>
            <a:r>
              <a:rPr lang="en-US" b="1" dirty="0">
                <a:solidFill>
                  <a:schemeClr val="accent2"/>
                </a:solidFill>
              </a:rPr>
              <a:t> Freezing</a:t>
            </a:r>
            <a:endParaRPr b="1" dirty="0">
              <a:solidFill>
                <a:schemeClr val="accent2"/>
              </a:solidFill>
            </a:endParaRPr>
          </a:p>
          <a:p>
            <a:pPr marL="380990" indent="-380990"/>
            <a:r>
              <a:rPr lang="en-US" dirty="0"/>
              <a:t>Allows for ice formation to occur in less-critical tissues</a:t>
            </a:r>
          </a:p>
          <a:p>
            <a:pPr marL="380990" indent="-380990"/>
            <a:r>
              <a:rPr lang="en-US" dirty="0"/>
              <a:t>Sometimes in bud scales or in stems</a:t>
            </a:r>
            <a:endParaRPr dirty="0"/>
          </a:p>
        </p:txBody>
      </p:sp>
      <p:sp>
        <p:nvSpPr>
          <p:cNvPr id="176" name="Google Shape;176;p21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fld id="{00000000-1234-1234-1234-123412341234}" type="slidenum">
              <a:rPr lang="en"/>
              <a:pPr algn="l"/>
              <a:t>7</a:t>
            </a:fld>
            <a:endParaRPr/>
          </a:p>
        </p:txBody>
      </p:sp>
      <p:pic>
        <p:nvPicPr>
          <p:cNvPr id="177" name="Google Shape;177;p21"/>
          <p:cNvPicPr preferRelativeResize="0"/>
          <p:nvPr/>
        </p:nvPicPr>
        <p:blipFill rotWithShape="1">
          <a:blip r:embed="rId3">
            <a:alphaModFix/>
          </a:blip>
          <a:srcRect l="4523" t="348" r="44644" b="22264"/>
          <a:stretch/>
        </p:blipFill>
        <p:spPr>
          <a:xfrm rot="136920">
            <a:off x="673850" y="575431"/>
            <a:ext cx="2332636" cy="3551452"/>
          </a:xfrm>
          <a:custGeom>
            <a:avLst/>
            <a:gdLst/>
            <a:ahLst/>
            <a:cxnLst/>
            <a:rect l="l" t="t" r="r" b="b"/>
            <a:pathLst>
              <a:path w="17426" h="21367" extrusionOk="0">
                <a:moveTo>
                  <a:pt x="2010" y="0"/>
                </a:moveTo>
                <a:cubicBezTo>
                  <a:pt x="2010" y="0"/>
                  <a:pt x="-1914" y="9793"/>
                  <a:pt x="1203" y="15697"/>
                </a:cubicBezTo>
                <a:cubicBezTo>
                  <a:pt x="4320" y="21600"/>
                  <a:pt x="13293" y="21366"/>
                  <a:pt x="13293" y="21366"/>
                </a:cubicBezTo>
                <a:cubicBezTo>
                  <a:pt x="13293" y="21366"/>
                  <a:pt x="19686" y="16253"/>
                  <a:pt x="16569" y="10352"/>
                </a:cubicBezTo>
                <a:cubicBezTo>
                  <a:pt x="13452" y="4452"/>
                  <a:pt x="2010" y="0"/>
                  <a:pt x="201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4899DC-9209-4FA2-9AF8-A244E3312290}"/>
              </a:ext>
            </a:extLst>
          </p:cNvPr>
          <p:cNvSpPr/>
          <p:nvPr/>
        </p:nvSpPr>
        <p:spPr>
          <a:xfrm>
            <a:off x="2" y="0"/>
            <a:ext cx="509599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1528A7-FDB2-49A8-ACBA-4AC144525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599" y="93197"/>
            <a:ext cx="4197600" cy="60553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4E6240-A5FE-4035-AE01-4F29E83741C4}"/>
              </a:ext>
            </a:extLst>
          </p:cNvPr>
          <p:cNvSpPr txBox="1"/>
          <p:nvPr/>
        </p:nvSpPr>
        <p:spPr>
          <a:xfrm>
            <a:off x="468599" y="6201814"/>
            <a:ext cx="4197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Pontano Sans" panose="020B0604020202020204" charset="0"/>
              </a:rPr>
              <a:t>Neuner, G., </a:t>
            </a:r>
            <a:r>
              <a:rPr lang="en-US" sz="1100" dirty="0" err="1">
                <a:latin typeface="Pontano Sans" panose="020B0604020202020204" charset="0"/>
              </a:rPr>
              <a:t>Monitzer</a:t>
            </a:r>
            <a:r>
              <a:rPr lang="en-US" sz="1100" dirty="0">
                <a:latin typeface="Pontano Sans" panose="020B0604020202020204" charset="0"/>
              </a:rPr>
              <a:t>, K., </a:t>
            </a:r>
            <a:r>
              <a:rPr lang="en-US" sz="1100" dirty="0" err="1">
                <a:latin typeface="Pontano Sans" panose="020B0604020202020204" charset="0"/>
              </a:rPr>
              <a:t>Kaplenig</a:t>
            </a:r>
            <a:r>
              <a:rPr lang="en-US" sz="1100" dirty="0">
                <a:latin typeface="Pontano Sans" panose="020B0604020202020204" charset="0"/>
              </a:rPr>
              <a:t>, D., &amp; </a:t>
            </a:r>
            <a:r>
              <a:rPr lang="en-US" sz="1100" dirty="0" err="1">
                <a:latin typeface="Pontano Sans" panose="020B0604020202020204" charset="0"/>
              </a:rPr>
              <a:t>Ingruber</a:t>
            </a:r>
            <a:r>
              <a:rPr lang="en-US" sz="1100" dirty="0">
                <a:latin typeface="Pontano Sans" panose="020B0604020202020204" charset="0"/>
              </a:rPr>
              <a:t>, J. 2019. Survival mechanism of vegetative buds in temperate trees: deep supercooling and </a:t>
            </a:r>
            <a:r>
              <a:rPr lang="en-US" sz="1100" dirty="0" err="1">
                <a:latin typeface="Pontano Sans" panose="020B0604020202020204" charset="0"/>
              </a:rPr>
              <a:t>extraorgan</a:t>
            </a:r>
            <a:r>
              <a:rPr lang="en-US" sz="1100" dirty="0">
                <a:latin typeface="Pontano Sans" panose="020B0604020202020204" charset="0"/>
              </a:rPr>
              <a:t> freezing vs. ice tolerance. </a:t>
            </a:r>
            <a:r>
              <a:rPr lang="en-US" sz="1100" i="1" dirty="0">
                <a:latin typeface="Pontano Sans" panose="020B0604020202020204" charset="0"/>
              </a:rPr>
              <a:t>Front Plant Sci</a:t>
            </a:r>
            <a:r>
              <a:rPr lang="en-US" sz="1100" dirty="0">
                <a:latin typeface="Pontano Sans" panose="020B0604020202020204" charset="0"/>
              </a:rPr>
              <a:t> : 10:537.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3623BB-D271-4F28-889E-83050C13FA7A}"/>
              </a:ext>
            </a:extLst>
          </p:cNvPr>
          <p:cNvSpPr/>
          <p:nvPr/>
        </p:nvSpPr>
        <p:spPr>
          <a:xfrm>
            <a:off x="5095999" y="1404430"/>
            <a:ext cx="6096000" cy="11921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189" lvl="0" indent="-457189">
              <a:lnSpc>
                <a:spcPct val="90000"/>
              </a:lnSpc>
              <a:spcBef>
                <a:spcPts val="800"/>
              </a:spcBef>
              <a:buSzPts val="2400"/>
              <a:buFont typeface="Arial" panose="020B0604020202020204" pitchFamily="34" charset="0"/>
              <a:buChar char="⊷"/>
            </a:pPr>
            <a:r>
              <a:rPr lang="en-US" sz="2400" dirty="0">
                <a:solidFill>
                  <a:prstClr val="black"/>
                </a:solidFill>
              </a:rPr>
              <a:t>Using these mechanisms </a:t>
            </a:r>
            <a:r>
              <a:rPr lang="en-US" sz="2400" u="sng" dirty="0">
                <a:solidFill>
                  <a:prstClr val="black"/>
                </a:solidFill>
              </a:rPr>
              <a:t>apples</a:t>
            </a:r>
            <a:r>
              <a:rPr lang="en-US" sz="2400" dirty="0">
                <a:solidFill>
                  <a:prstClr val="black"/>
                </a:solidFill>
              </a:rPr>
              <a:t> can survive temperatures -22 to -58° F</a:t>
            </a:r>
          </a:p>
          <a:p>
            <a:pPr marL="457189" lvl="0" indent="-457189">
              <a:lnSpc>
                <a:spcPct val="90000"/>
              </a:lnSpc>
              <a:spcBef>
                <a:spcPts val="800"/>
              </a:spcBef>
              <a:buSzPts val="2400"/>
              <a:buFont typeface="Arial" panose="020B0604020202020204" pitchFamily="34" charset="0"/>
              <a:buChar char="⊷"/>
            </a:pPr>
            <a:r>
              <a:rPr lang="en-US" sz="2400" dirty="0">
                <a:solidFill>
                  <a:prstClr val="black"/>
                </a:solidFill>
              </a:rPr>
              <a:t>Damage can still occur</a:t>
            </a:r>
          </a:p>
        </p:txBody>
      </p:sp>
    </p:spTree>
    <p:extLst>
      <p:ext uri="{BB962C8B-B14F-4D97-AF65-F5344CB8AC3E}">
        <p14:creationId xmlns:p14="http://schemas.microsoft.com/office/powerpoint/2010/main" val="1774573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3"/>
          <p:cNvSpPr txBox="1">
            <a:spLocks noGrp="1"/>
          </p:cNvSpPr>
          <p:nvPr>
            <p:ph type="title"/>
          </p:nvPr>
        </p:nvSpPr>
        <p:spPr>
          <a:xfrm>
            <a:off x="6989333" y="887449"/>
            <a:ext cx="4593200" cy="9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dirty="0"/>
              <a:t>ECO-DORMANCY</a:t>
            </a:r>
            <a:endParaRPr dirty="0"/>
          </a:p>
        </p:txBody>
      </p:sp>
      <p:sp>
        <p:nvSpPr>
          <p:cNvPr id="193" name="Google Shape;193;p23"/>
          <p:cNvSpPr txBox="1">
            <a:spLocks noGrp="1"/>
          </p:cNvSpPr>
          <p:nvPr>
            <p:ph type="body" idx="1"/>
          </p:nvPr>
        </p:nvSpPr>
        <p:spPr>
          <a:xfrm>
            <a:off x="6989333" y="1697618"/>
            <a:ext cx="4593200" cy="305856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 sz="2667" dirty="0"/>
              <a:t>After chilling requirement is met usually some time in Jan/Feb, the plant moves into eco-dormancy</a:t>
            </a:r>
          </a:p>
          <a:p>
            <a:pPr marL="457189" indent="-457189"/>
            <a:r>
              <a:rPr lang="en-US" sz="2400" dirty="0"/>
              <a:t>Plants remain dormant as long as there is cool weather</a:t>
            </a:r>
          </a:p>
          <a:p>
            <a:pPr marL="457189" indent="-457189"/>
            <a:r>
              <a:rPr lang="en-US" sz="2400" dirty="0"/>
              <a:t>Warmer temps in the 40’s will allow growth to begin (visible with bud swell)</a:t>
            </a:r>
          </a:p>
          <a:p>
            <a:pPr marL="457189" indent="-457189"/>
            <a:r>
              <a:rPr lang="en-US" sz="2400" b="1" dirty="0"/>
              <a:t>Lose the ability to re-adjust to  colder temps</a:t>
            </a:r>
          </a:p>
        </p:txBody>
      </p:sp>
      <p:sp>
        <p:nvSpPr>
          <p:cNvPr id="194" name="Google Shape;194;p23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fld id="{00000000-1234-1234-1234-123412341234}" type="slidenum">
              <a:rPr lang="en"/>
              <a:pPr algn="l"/>
              <a:t>8</a:t>
            </a:fld>
            <a:endParaRPr/>
          </a:p>
        </p:txBody>
      </p:sp>
      <p:pic>
        <p:nvPicPr>
          <p:cNvPr id="195" name="Google Shape;195;p23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" t="6186" r="41990" b="35693"/>
          <a:stretch/>
        </p:blipFill>
        <p:spPr>
          <a:xfrm>
            <a:off x="299295" y="654056"/>
            <a:ext cx="6145319" cy="6145319"/>
          </a:xfrm>
          <a:custGeom>
            <a:avLst/>
            <a:gdLst/>
            <a:ahLst/>
            <a:cxnLst/>
            <a:rect l="l" t="t" r="r" b="b"/>
            <a:pathLst>
              <a:path w="21061" h="21600" extrusionOk="0">
                <a:moveTo>
                  <a:pt x="21016" y="0"/>
                </a:moveTo>
                <a:cubicBezTo>
                  <a:pt x="21016" y="0"/>
                  <a:pt x="13076" y="1665"/>
                  <a:pt x="10033" y="5720"/>
                </a:cubicBezTo>
                <a:cubicBezTo>
                  <a:pt x="6991" y="9775"/>
                  <a:pt x="9992" y="14676"/>
                  <a:pt x="9992" y="14676"/>
                </a:cubicBezTo>
                <a:cubicBezTo>
                  <a:pt x="9992" y="14676"/>
                  <a:pt x="15513" y="16226"/>
                  <a:pt x="18557" y="12175"/>
                </a:cubicBezTo>
                <a:cubicBezTo>
                  <a:pt x="21600" y="8123"/>
                  <a:pt x="21016" y="0"/>
                  <a:pt x="21016" y="0"/>
                </a:cubicBezTo>
                <a:close/>
                <a:moveTo>
                  <a:pt x="4385" y="10816"/>
                </a:moveTo>
                <a:cubicBezTo>
                  <a:pt x="2245" y="10758"/>
                  <a:pt x="0" y="11508"/>
                  <a:pt x="0" y="11508"/>
                </a:cubicBezTo>
                <a:cubicBezTo>
                  <a:pt x="0" y="11508"/>
                  <a:pt x="1843" y="15299"/>
                  <a:pt x="4257" y="16319"/>
                </a:cubicBezTo>
                <a:cubicBezTo>
                  <a:pt x="6207" y="17143"/>
                  <a:pt x="7933" y="15908"/>
                  <a:pt x="8524" y="15404"/>
                </a:cubicBezTo>
                <a:lnTo>
                  <a:pt x="2629" y="12634"/>
                </a:lnTo>
                <a:lnTo>
                  <a:pt x="8734" y="14939"/>
                </a:lnTo>
                <a:cubicBezTo>
                  <a:pt x="8686" y="14185"/>
                  <a:pt x="8378" y="12037"/>
                  <a:pt x="6403" y="11203"/>
                </a:cubicBezTo>
                <a:cubicBezTo>
                  <a:pt x="5799" y="10948"/>
                  <a:pt x="5098" y="10835"/>
                  <a:pt x="4385" y="10816"/>
                </a:cubicBezTo>
                <a:close/>
                <a:moveTo>
                  <a:pt x="9515" y="15936"/>
                </a:moveTo>
                <a:cubicBezTo>
                  <a:pt x="9515" y="15936"/>
                  <a:pt x="6279" y="17665"/>
                  <a:pt x="6644" y="20887"/>
                </a:cubicBezTo>
                <a:cubicBezTo>
                  <a:pt x="6672" y="21128"/>
                  <a:pt x="6721" y="21365"/>
                  <a:pt x="6783" y="21600"/>
                </a:cubicBezTo>
                <a:lnTo>
                  <a:pt x="13391" y="21600"/>
                </a:lnTo>
                <a:cubicBezTo>
                  <a:pt x="13467" y="21105"/>
                  <a:pt x="13478" y="20600"/>
                  <a:pt x="13427" y="20101"/>
                </a:cubicBezTo>
                <a:cubicBezTo>
                  <a:pt x="13059" y="16877"/>
                  <a:pt x="9515" y="15936"/>
                  <a:pt x="9515" y="15936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3789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>
            <a:spLocks noGrp="1"/>
          </p:cNvSpPr>
          <p:nvPr>
            <p:ph type="title"/>
          </p:nvPr>
        </p:nvSpPr>
        <p:spPr>
          <a:xfrm>
            <a:off x="5760100" y="886167"/>
            <a:ext cx="5822400" cy="9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dirty="0"/>
              <a:t>Injury Timing</a:t>
            </a:r>
            <a:endParaRPr dirty="0"/>
          </a:p>
        </p:txBody>
      </p:sp>
      <p:sp>
        <p:nvSpPr>
          <p:cNvPr id="149" name="Google Shape;149;p19"/>
          <p:cNvSpPr txBox="1">
            <a:spLocks noGrp="1"/>
          </p:cNvSpPr>
          <p:nvPr>
            <p:ph type="body" idx="1"/>
          </p:nvPr>
        </p:nvSpPr>
        <p:spPr>
          <a:xfrm>
            <a:off x="5760100" y="1954109"/>
            <a:ext cx="5822400" cy="400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/>
              <a:t>Most often injury occurs during </a:t>
            </a:r>
            <a:r>
              <a:rPr lang="en-US" dirty="0" err="1"/>
              <a:t>ecto</a:t>
            </a:r>
            <a:r>
              <a:rPr lang="en-US" dirty="0"/>
              <a:t>-dormancy and/or eco-dormancy</a:t>
            </a:r>
          </a:p>
          <a:p>
            <a:r>
              <a:rPr lang="en-US" dirty="0"/>
              <a:t>Why? </a:t>
            </a:r>
          </a:p>
          <a:p>
            <a:r>
              <a:rPr lang="en-US" dirty="0"/>
              <a:t>Can damage occur during endo-dormancy? </a:t>
            </a:r>
          </a:p>
        </p:txBody>
      </p:sp>
      <p:sp>
        <p:nvSpPr>
          <p:cNvPr id="150" name="Google Shape;150;p19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fld id="{00000000-1234-1234-1234-123412341234}" type="slidenum">
              <a:rPr lang="en"/>
              <a:pPr algn="l"/>
              <a:t>9</a:t>
            </a:fld>
            <a:endParaRPr/>
          </a:p>
        </p:txBody>
      </p:sp>
      <p:pic>
        <p:nvPicPr>
          <p:cNvPr id="151" name="Google Shape;151;p19"/>
          <p:cNvPicPr preferRelativeResize="0"/>
          <p:nvPr/>
        </p:nvPicPr>
        <p:blipFill rotWithShape="1">
          <a:blip r:embed="rId3">
            <a:alphaModFix/>
          </a:blip>
          <a:srcRect t="21478" r="12854" b="8625"/>
          <a:stretch/>
        </p:blipFill>
        <p:spPr>
          <a:xfrm rot="-226003">
            <a:off x="2132985" y="2000944"/>
            <a:ext cx="3217831" cy="3871235"/>
          </a:xfrm>
          <a:custGeom>
            <a:avLst/>
            <a:gdLst/>
            <a:ahLst/>
            <a:cxnLst/>
            <a:rect l="l" t="t" r="r" b="b"/>
            <a:pathLst>
              <a:path w="18313" h="19923" extrusionOk="0">
                <a:moveTo>
                  <a:pt x="18244" y="0"/>
                </a:moveTo>
                <a:cubicBezTo>
                  <a:pt x="18244" y="0"/>
                  <a:pt x="6512" y="2215"/>
                  <a:pt x="2014" y="7612"/>
                </a:cubicBezTo>
                <a:cubicBezTo>
                  <a:pt x="-2484" y="13005"/>
                  <a:pt x="1955" y="19534"/>
                  <a:pt x="1955" y="19534"/>
                </a:cubicBezTo>
                <a:cubicBezTo>
                  <a:pt x="1955" y="19534"/>
                  <a:pt x="10120" y="21600"/>
                  <a:pt x="14618" y="16208"/>
                </a:cubicBezTo>
                <a:cubicBezTo>
                  <a:pt x="19116" y="10816"/>
                  <a:pt x="18244" y="0"/>
                  <a:pt x="1824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63837D-075E-4F92-BDCD-B0A24D760ABB}"/>
              </a:ext>
            </a:extLst>
          </p:cNvPr>
          <p:cNvPicPr/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08029"/>
            <a:ext cx="5760100" cy="4548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79823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B9FB0D72194C4C86598FB392B88DE4" ma:contentTypeVersion="14" ma:contentTypeDescription="Create a new document." ma:contentTypeScope="" ma:versionID="2298a037907449642e53038e9d82e981">
  <xsd:schema xmlns:xsd="http://www.w3.org/2001/XMLSchema" xmlns:xs="http://www.w3.org/2001/XMLSchema" xmlns:p="http://schemas.microsoft.com/office/2006/metadata/properties" xmlns:ns3="b61da6d0-4e8f-44cb-88f7-ec1208a73683" xmlns:ns4="e34b3c16-b1a6-4add-9c91-72a0eba3376c" targetNamespace="http://schemas.microsoft.com/office/2006/metadata/properties" ma:root="true" ma:fieldsID="21102b983c0e922599f105abf41cc83c" ns3:_="" ns4:_="">
    <xsd:import namespace="b61da6d0-4e8f-44cb-88f7-ec1208a73683"/>
    <xsd:import namespace="e34b3c16-b1a6-4add-9c91-72a0eba3376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1da6d0-4e8f-44cb-88f7-ec1208a736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b3c16-b1a6-4add-9c91-72a0eba3376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368AE92-FBD1-40EC-AAE3-37ADF8DAC2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157B57-8E16-4132-AE50-6992E7FAB8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1da6d0-4e8f-44cb-88f7-ec1208a73683"/>
    <ds:schemaRef ds:uri="e34b3c16-b1a6-4add-9c91-72a0eba337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9593878-4E57-4BEA-8839-BD504FF70D89}">
  <ds:schemaRefs>
    <ds:schemaRef ds:uri="http://schemas.microsoft.com/office/2006/metadata/properties"/>
    <ds:schemaRef ds:uri="e34b3c16-b1a6-4add-9c91-72a0eba3376c"/>
    <ds:schemaRef ds:uri="http://purl.org/dc/dcmitype/"/>
    <ds:schemaRef ds:uri="http://www.w3.org/XML/1998/namespace"/>
    <ds:schemaRef ds:uri="http://purl.org/dc/elements/1.1/"/>
    <ds:schemaRef ds:uri="b61da6d0-4e8f-44cb-88f7-ec1208a736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1823</TotalTime>
  <Words>1007</Words>
  <Application>Microsoft Office PowerPoint</Application>
  <PresentationFormat>Widescreen</PresentationFormat>
  <Paragraphs>185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Dosis ExtraLight</vt:lpstr>
      <vt:lpstr>Kaufmann</vt:lpstr>
      <vt:lpstr>Pontano Sans</vt:lpstr>
      <vt:lpstr>Office Theme</vt:lpstr>
      <vt:lpstr>COLD  INJURY  IN FRUIT</vt:lpstr>
      <vt:lpstr>What is Dormancy?</vt:lpstr>
      <vt:lpstr>Stages of Dormancy</vt:lpstr>
      <vt:lpstr>ECTO-DORMANCY</vt:lpstr>
      <vt:lpstr>ENDO-DORMANCY</vt:lpstr>
      <vt:lpstr>What are CHILL HOURS?</vt:lpstr>
      <vt:lpstr>Different Methods of Survival</vt:lpstr>
      <vt:lpstr>ECO-DORMANCY</vt:lpstr>
      <vt:lpstr>Injury Timing</vt:lpstr>
      <vt:lpstr>FALL DAMAGE</vt:lpstr>
      <vt:lpstr>FALL DAMAGE</vt:lpstr>
      <vt:lpstr>PowerPoint Presentation</vt:lpstr>
      <vt:lpstr>PowerPoint Presentation</vt:lpstr>
      <vt:lpstr>PowerPoint Presentation</vt:lpstr>
      <vt:lpstr>PowerPoint Presentation</vt:lpstr>
      <vt:lpstr>WINTER DAMAGE</vt:lpstr>
      <vt:lpstr>SUNSCALD</vt:lpstr>
      <vt:lpstr>PowerPoint Presentation</vt:lpstr>
      <vt:lpstr>SPRING DAMAGE</vt:lpstr>
      <vt:lpstr>TWO TYPES OF FREEZES:  </vt:lpstr>
      <vt:lpstr>SPRING DAMAGE</vt:lpstr>
      <vt:lpstr>PowerPoint Presentation</vt:lpstr>
      <vt:lpstr>PowerPoint Presentation</vt:lpstr>
      <vt:lpstr>COLD PROTECTION IN SPRING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COLD INJURY IN FRUIT</dc:title>
  <dc:creator>Sheriden Hansen</dc:creator>
  <cp:lastModifiedBy>Author1</cp:lastModifiedBy>
  <cp:revision>17</cp:revision>
  <dcterms:created xsi:type="dcterms:W3CDTF">2023-02-01T16:15:27Z</dcterms:created>
  <dcterms:modified xsi:type="dcterms:W3CDTF">2023-02-17T16:41:40Z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0x010100E5B9FB0D72194C4C86598FB392B88DE4</vt:lpwstr>
  </property>
</Properties>
</file>