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57" r:id="rId3"/>
    <p:sldId id="316" r:id="rId4"/>
    <p:sldId id="307" r:id="rId5"/>
    <p:sldId id="315" r:id="rId6"/>
    <p:sldId id="310" r:id="rId7"/>
    <p:sldId id="286" r:id="rId8"/>
    <p:sldId id="288" r:id="rId9"/>
    <p:sldId id="301" r:id="rId10"/>
    <p:sldId id="263" r:id="rId11"/>
    <p:sldId id="317" r:id="rId12"/>
    <p:sldId id="264" r:id="rId13"/>
    <p:sldId id="267" r:id="rId14"/>
    <p:sldId id="268" r:id="rId15"/>
    <p:sldId id="271" r:id="rId16"/>
    <p:sldId id="274" r:id="rId17"/>
    <p:sldId id="295" r:id="rId18"/>
    <p:sldId id="319" r:id="rId19"/>
    <p:sldId id="278" r:id="rId20"/>
    <p:sldId id="280" r:id="rId21"/>
    <p:sldId id="320" r:id="rId22"/>
    <p:sldId id="321" r:id="rId23"/>
    <p:sldId id="322" r:id="rId24"/>
    <p:sldId id="323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98A2"/>
    <a:srgbClr val="0D3254"/>
    <a:srgbClr val="C3B997"/>
    <a:srgbClr val="64BBC9"/>
    <a:srgbClr val="DBD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7"/>
    <p:restoredTop sz="94534"/>
  </p:normalViewPr>
  <p:slideViewPr>
    <p:cSldViewPr snapToGrid="0" snapToObjects="1">
      <p:cViewPr varScale="1">
        <p:scale>
          <a:sx n="144" d="100"/>
          <a:sy n="144" d="100"/>
        </p:scale>
        <p:origin x="53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notesViewPr>
    <p:cSldViewPr snapToGrid="0" snapToObjects="1">
      <p:cViewPr varScale="1">
        <p:scale>
          <a:sx n="139" d="100"/>
          <a:sy n="139" d="100"/>
        </p:scale>
        <p:origin x="40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2D06-0F60-3742-A679-A50E629163FC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FB80-FB9D-F145-A578-4166C77F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5175504" cy="63642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7103" y="4179824"/>
            <a:ext cx="6057294" cy="3803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0" y="6364224"/>
            <a:ext cx="12191999" cy="493776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547103" y="1442301"/>
            <a:ext cx="6057294" cy="26941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48155" y="4901939"/>
            <a:ext cx="4817753" cy="0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960364" y="4901939"/>
            <a:ext cx="0" cy="852341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8808" y="5174447"/>
            <a:ext cx="2197100" cy="4064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F2B783-0755-484A-BE2B-E208B764A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0081" y="5225548"/>
            <a:ext cx="2019532" cy="3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805400" y="462494"/>
            <a:ext cx="10487911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805400" y="1489436"/>
            <a:ext cx="10487911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946BA13-D8FC-8A40-B3B2-FA44DB19F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395167"/>
            <a:ext cx="11515345" cy="20976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6654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676654" y="3761295"/>
            <a:ext cx="10616657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0AF54-5F38-7941-9211-DAA8AD913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0D746C9-B51B-1444-BEB8-8FB45BCEAE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536569"/>
            <a:ext cx="5290513" cy="40629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76654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29079" y="1536569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1C45FB-B439-2B43-A3EC-669165C17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51B401-D532-D54B-9275-D96A0F6884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6759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436864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655" y="462494"/>
            <a:ext cx="10616656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676655" y="3761295"/>
            <a:ext cx="10616656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05FCB4-6BA9-F842-BD12-27E606E1E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6F285E2-2797-144D-A142-6440021DE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395167"/>
            <a:ext cx="11509247" cy="45154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76656" y="462494"/>
            <a:ext cx="10616655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FF381F-DDC6-CC4B-974B-058E8BC3C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04D691-5A98-B24B-A475-74D838B71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0"/>
            <a:ext cx="11509247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67" r:id="rId4"/>
    <p:sldLayoutId id="2147483665" r:id="rId5"/>
    <p:sldLayoutId id="2147483668" r:id="rId6"/>
    <p:sldLayoutId id="2147483669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4C5053-1567-6E47-BA68-F6C919D125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2344" r="42344"/>
          <a:stretch/>
        </p:blipFill>
        <p:spPr/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59DF8A20-DF2A-2747-9A74-0907702EB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8226" y="3595999"/>
            <a:ext cx="6419996" cy="380302"/>
          </a:xfrm>
        </p:spPr>
        <p:txBody>
          <a:bodyPr/>
          <a:lstStyle/>
          <a:p>
            <a:r>
              <a:rPr lang="en-US" dirty="0" err="1"/>
              <a:t>Kynda</a:t>
            </a:r>
            <a:r>
              <a:rPr lang="en-US" dirty="0"/>
              <a:t> Curtis, Ph.D.</a:t>
            </a:r>
          </a:p>
          <a:p>
            <a:r>
              <a:rPr lang="en-US" dirty="0"/>
              <a:t>Extension Food &amp; Ag Marketing Specialist</a:t>
            </a:r>
          </a:p>
          <a:p>
            <a:r>
              <a:rPr lang="en-US" dirty="0"/>
              <a:t>Applied Economics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648703" y="316090"/>
            <a:ext cx="6057294" cy="2945912"/>
          </a:xfrm>
        </p:spPr>
        <p:txBody>
          <a:bodyPr/>
          <a:lstStyle/>
          <a:p>
            <a:pPr algn="ctr"/>
            <a:r>
              <a:rPr lang="en-US" sz="4000" i="1" dirty="0">
                <a:solidFill>
                  <a:srgbClr val="5398A2"/>
                </a:solidFill>
              </a:rPr>
              <a:t>The Market for Local Cut Flowers</a:t>
            </a:r>
            <a:br>
              <a:rPr lang="en-US" sz="4000" i="1" dirty="0">
                <a:solidFill>
                  <a:srgbClr val="5398A2"/>
                </a:solidFill>
              </a:rPr>
            </a:br>
            <a:r>
              <a:rPr lang="en-US" sz="4000" i="1" dirty="0">
                <a:solidFill>
                  <a:srgbClr val="5398A2"/>
                </a:solidFill>
              </a:rPr>
              <a:t>Florist Preferences, Needs, &amp; Hurdles</a:t>
            </a:r>
          </a:p>
        </p:txBody>
      </p:sp>
      <p:pic>
        <p:nvPicPr>
          <p:cNvPr id="6" name="Picture 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DEAEE81-A4D1-6C45-84BF-200EAEE2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41249" y="841248"/>
            <a:ext cx="6858000" cy="51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9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134289"/>
              </p:ext>
            </p:extLst>
          </p:nvPr>
        </p:nvGraphicFramePr>
        <p:xfrm>
          <a:off x="1036428" y="1670352"/>
          <a:ext cx="6261948" cy="2225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8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Local farms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Wholesalers - 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338836-6260-1440-BCD0-B99BF8BE0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554759"/>
              </p:ext>
            </p:extLst>
          </p:nvPr>
        </p:nvGraphicFramePr>
        <p:xfrm>
          <a:off x="1036428" y="4075128"/>
          <a:ext cx="8349264" cy="2225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4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Mayesh, floral reserve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My own flower farm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Out of state wholesalers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Trader Joe’s, then local farms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Farms in colombia, california and south america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83E72C6-6DD9-6249-812F-2D92932FE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From which of the following do you source most of your flowers? (Choose only one)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01451-2023-EA4D-83D2-4FAA8C529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Local Sourcing Preferences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36A0CC-8A48-834F-A00E-49D30D992D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Local sourcing happening but in bunches…(excuse the pun)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50% sourcing 10% or less from local growers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40% sourcing 11-50% from local growers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Currently sourcing from only a few local growers (2-4)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Great interest in sourcing from local growers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Why? Supporting local economy, unique selection, vase life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Willing to pay up to 20% more for local flowers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3" name="Picture 2" descr="A bouquet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E2F085BF-34ED-8341-BC34-B3C4DEB36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3" r="2939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7ED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2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30" y="1843609"/>
            <a:ext cx="7097296" cy="44358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9A093B-F58B-9540-96CD-7AD216FBF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What percentage of the flowers you used in 2021 were sourced from local farms/growers? </a:t>
            </a:r>
            <a:r>
              <a:rPr lang="en-US" sz="2000" dirty="0"/>
              <a:t>(Utah, or within 150 miles of your floral business)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B5CD21-196D-A04C-88B8-ECF4FDD46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0500"/>
              </p:ext>
            </p:extLst>
          </p:nvPr>
        </p:nvGraphicFramePr>
        <p:xfrm>
          <a:off x="8713916" y="2135780"/>
          <a:ext cx="2672684" cy="2966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5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13.64%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10%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36.36%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11 to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15.91%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26 to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51 to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More than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556" y="1920192"/>
            <a:ext cx="6327401" cy="395462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B36C94-E7C7-7348-A0D8-F8F405986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If you sourced flowers locally in 2021, from approximately how many growers/farmers did you source?</a:t>
            </a:r>
            <a:br>
              <a:rPr lang="en-US" sz="28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26FC99B-6A25-FD43-BEB8-0B7A44CE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82216" y="2175590"/>
            <a:ext cx="4227689" cy="31707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631DBE-E9A6-6B4B-848F-7999B9886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667233"/>
              </p:ext>
            </p:extLst>
          </p:nvPr>
        </p:nvGraphicFramePr>
        <p:xfrm>
          <a:off x="884423" y="1763965"/>
          <a:ext cx="6261948" cy="2966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8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10%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7.14%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11 to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26 to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28.57%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51 to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26.19%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More than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21.43%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56DE7D1-A331-BB40-8785-DE6653466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In 2022, what percentage of your flowers would you like to source locally?</a:t>
            </a:r>
            <a:endParaRPr lang="en-US" dirty="0"/>
          </a:p>
        </p:txBody>
      </p:sp>
      <p:pic>
        <p:nvPicPr>
          <p:cNvPr id="5" name="Picture 4" descr="A close up of some flowers&#10;&#10;Description automatically generated with low confidence">
            <a:extLst>
              <a:ext uri="{FF2B5EF4-FFF2-40B4-BE49-F238E27FC236}">
                <a16:creationId xmlns:a16="http://schemas.microsoft.com/office/drawing/2014/main" id="{938B824D-F0F1-2841-B555-C15E4A92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583" y="1315155"/>
            <a:ext cx="3170767" cy="42276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981200" y="392248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706939"/>
              </p:ext>
            </p:extLst>
          </p:nvPr>
        </p:nvGraphicFramePr>
        <p:xfrm>
          <a:off x="890772" y="1569338"/>
          <a:ext cx="6261948" cy="3754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5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Quality - vase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Quality - event ready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Unique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Reliable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7.06%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Promotional aspects - supporting local 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Promotional aspects - sustainable production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9FFBB0-5A03-5E49-937C-A4B1A46D4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194844"/>
              </p:ext>
            </p:extLst>
          </p:nvPr>
        </p:nvGraphicFramePr>
        <p:xfrm>
          <a:off x="7614973" y="1569338"/>
          <a:ext cx="2661912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6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Supporting local businesses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Sustainability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C4618AD-6CC8-264A-8535-166C792DD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What do you feel are the benefits of sourcing flowers locally? (Choose all that apply)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2489"/>
            <a:ext cx="6535972" cy="408498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98CB94-61F0-F440-A281-00582C8AC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273" y="326136"/>
            <a:ext cx="10487911" cy="677108"/>
          </a:xfrm>
        </p:spPr>
        <p:txBody>
          <a:bodyPr/>
          <a:lstStyle/>
          <a:p>
            <a:r>
              <a:rPr lang="en-US" sz="2800" dirty="0"/>
              <a:t>Would you be willing to pay more for locally sourced cut flowers? If so, what percentage over wholesale pricing?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2A3234-6962-2C41-A78C-F8904F7D7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48063"/>
              </p:ext>
            </p:extLst>
          </p:nvPr>
        </p:nvGraphicFramePr>
        <p:xfrm>
          <a:off x="6703465" y="1896665"/>
          <a:ext cx="4174632" cy="2225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8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35.71%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Less than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33.33%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6 to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23.81%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11 to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More than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168" y="1774628"/>
            <a:ext cx="6403025" cy="40018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24EEF0D-250D-954C-AF75-FE8CAE2D5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Has the availability of local flowers benefited your floral business?</a:t>
            </a: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8FF2D00-B4DA-2446-9C5B-C21AC398D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59589" y="2015555"/>
            <a:ext cx="4298244" cy="32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2C8E22-23DB-8940-857E-7BE5F4898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Hurdles to Local Sourcing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96FF21-2E39-8A42-A509-AE5F451AB45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Major hurdles to local sourcing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Lack of inventory/supply (availability, quantities)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Lack of varieties needed (types)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Time to communicate with multiple growers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Also, lack of knowledge of who to buy from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20 respondents would like information on Utah growers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Quantity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2-5 bunches per flower – 37%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6-10 bunches per flower – 18%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 descr="A picture containing sky, snow, outdoor, flower&#10;&#10;Description automatically generated">
            <a:extLst>
              <a:ext uri="{FF2B5EF4-FFF2-40B4-BE49-F238E27FC236}">
                <a16:creationId xmlns:a16="http://schemas.microsoft.com/office/drawing/2014/main" id="{6A65793A-C32F-8E4A-921C-34DA3DF25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34" r="2517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7A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40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131966"/>
              </p:ext>
            </p:extLst>
          </p:nvPr>
        </p:nvGraphicFramePr>
        <p:xfrm>
          <a:off x="907453" y="1637411"/>
          <a:ext cx="6086906" cy="413774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304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73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299">
                <a:tc>
                  <a:txBody>
                    <a:bodyPr/>
                    <a:lstStyle/>
                    <a:p>
                      <a:r>
                        <a:rPr lang="en-US" sz="1600" dirty="0"/>
                        <a:t>Don’t know where/from who to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299">
                <a:tc>
                  <a:txBody>
                    <a:bodyPr/>
                    <a:lstStyle/>
                    <a:p>
                      <a:r>
                        <a:rPr lang="en-US" sz="1600" dirty="0"/>
                        <a:t>Time required to communicate with many growers/farmers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735">
                <a:tc>
                  <a:txBody>
                    <a:bodyPr/>
                    <a:lstStyle/>
                    <a:p>
                      <a:r>
                        <a:rPr lang="en-US" sz="1600" dirty="0"/>
                        <a:t>Pricing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735">
                <a:tc>
                  <a:txBody>
                    <a:bodyPr/>
                    <a:lstStyle/>
                    <a:p>
                      <a:r>
                        <a:rPr lang="en-US" sz="1600" dirty="0"/>
                        <a:t>Lack of inventory/supply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735">
                <a:tc>
                  <a:txBody>
                    <a:bodyPr/>
                    <a:lstStyle/>
                    <a:p>
                      <a:r>
                        <a:rPr lang="en-US" sz="1600" dirty="0"/>
                        <a:t>Lack of types/varieties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735">
                <a:tc>
                  <a:txBody>
                    <a:bodyPr/>
                    <a:lstStyle/>
                    <a:p>
                      <a:r>
                        <a:rPr lang="en-US" sz="1600" dirty="0"/>
                        <a:t>Delivery capabilities or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735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735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A9730EA-09E3-BB44-BABE-7D8E61006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What barriers do you currently face in sourcing local flowers? (Choose all that apply)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410E74-B5A7-D44E-9EC2-5256E228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350335"/>
              </p:ext>
            </p:extLst>
          </p:nvPr>
        </p:nvGraphicFramePr>
        <p:xfrm>
          <a:off x="7420547" y="2671010"/>
          <a:ext cx="4562905" cy="229700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6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5809">
                <a:tc>
                  <a:txBody>
                    <a:bodyPr/>
                    <a:lstStyle/>
                    <a:p>
                      <a:r>
                        <a:rPr lang="en-US" sz="1400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Related to delivery: I love picking up locally grown product but the distance/time to travel prevents me at times.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 need high quantities usually that can’t be met. I need guaranteed crop.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Not being able to order in advance. Feeling confident they will have what I need for the event. Trusting that the product will actually be there. Too last minute with local farmers.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AD825F-6657-4041-96F3-66D504BF6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Today’s Discussion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9E320-AC31-8D43-AFB2-BD9F631D1F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0" y="2228309"/>
            <a:ext cx="6964299" cy="387191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Discuss survey results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Survey of florists in Utah/surrounding communities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Conducted by the Utah Cut Flower Association Fall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Assistance from USU - </a:t>
            </a:r>
            <a:r>
              <a:rPr lang="en-US" sz="2000" dirty="0" err="1"/>
              <a:t>Kynda</a:t>
            </a:r>
            <a:r>
              <a:rPr lang="en-US" sz="2000" dirty="0"/>
              <a:t> Curtis &amp; Melanie Stock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Online Qualtrics survey distributed to contacts &amp; florist directory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42 complete responses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Florist respondent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Local sourcing preferences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Perceived barriers/hurdles to local sourcing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Floral/greenery needs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BF035DE0-631C-C84C-94AB-E8870B03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9" r="2" b="1351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3B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95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292" y="1955576"/>
            <a:ext cx="6941326" cy="433832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E5496D3-3197-894A-AABB-540CA95E4B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What is the minimum number of bunches per flower you need weekly from a local grower/farmer to meet your quantity goals for a supplier?</a:t>
            </a:r>
            <a:br>
              <a:rPr lang="en-US" sz="28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19C679-D82A-E946-9A6E-FA6D0E422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743313"/>
              </p:ext>
            </p:extLst>
          </p:nvPr>
        </p:nvGraphicFramePr>
        <p:xfrm>
          <a:off x="7606167" y="2057177"/>
          <a:ext cx="3687144" cy="3352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43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1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 to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37.50%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6 to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17.50%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11 to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16 to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21 to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31 to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More than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879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2A66-2C4D-824D-89A4-9D3F1A910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Floral/Greenery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4E00A-0AC3-C940-9793-4952086B72D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Some difficulty obtaining needed flower types/colors from wholesalers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Roses, </a:t>
            </a:r>
            <a:r>
              <a:rPr lang="en-US" sz="1600" dirty="0" err="1"/>
              <a:t>ruscus</a:t>
            </a:r>
            <a:r>
              <a:rPr lang="en-US" sz="1600" dirty="0"/>
              <a:t>, dahlia, eucalyptus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Blue, white, brown, coral, rust, grey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Definite need for locally grown flowers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Dahlia, tulips, roses, zinnia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94BA42B1-1DEA-684B-8D91-DF1222B95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3" r="2877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C8C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942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9758-1DC5-7E41-AB5C-EE9800457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768" y="1341094"/>
            <a:ext cx="3766599" cy="4175812"/>
          </a:xfrm>
        </p:spPr>
        <p:txBody>
          <a:bodyPr/>
          <a:lstStyle/>
          <a:p>
            <a:r>
              <a:rPr lang="en-US" sz="2800" dirty="0"/>
              <a:t>Flower variety/greenery used in more than 50% of your designs that is difficult to obtain from wholesalers</a:t>
            </a:r>
          </a:p>
        </p:txBody>
      </p:sp>
      <p:pic>
        <p:nvPicPr>
          <p:cNvPr id="4" name="Content Placeholder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A8EC54D-20BE-D044-A599-7FDCDA09B03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050596" y="249287"/>
            <a:ext cx="5741609" cy="5741609"/>
          </a:xfrm>
        </p:spPr>
      </p:pic>
    </p:spTree>
    <p:extLst>
      <p:ext uri="{BB962C8B-B14F-4D97-AF65-F5344CB8AC3E}">
        <p14:creationId xmlns:p14="http://schemas.microsoft.com/office/powerpoint/2010/main" val="2848720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188E-1F46-E640-96CE-AB9F1DC31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871" y="2140437"/>
            <a:ext cx="3766600" cy="677108"/>
          </a:xfrm>
        </p:spPr>
        <p:txBody>
          <a:bodyPr/>
          <a:lstStyle/>
          <a:p>
            <a:r>
              <a:rPr lang="en-US" sz="2800" dirty="0"/>
              <a:t>Colors difficult to obtain from wholesalers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614956F-2AA9-AF48-9402-4EEE7412E35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002437" y="257926"/>
            <a:ext cx="5848584" cy="5848584"/>
          </a:xfrm>
        </p:spPr>
      </p:pic>
    </p:spTree>
    <p:extLst>
      <p:ext uri="{BB962C8B-B14F-4D97-AF65-F5344CB8AC3E}">
        <p14:creationId xmlns:p14="http://schemas.microsoft.com/office/powerpoint/2010/main" val="2724479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506D-D533-3A41-8241-1A21438BE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113" y="1908522"/>
            <a:ext cx="3543316" cy="677108"/>
          </a:xfrm>
        </p:spPr>
        <p:txBody>
          <a:bodyPr/>
          <a:lstStyle/>
          <a:p>
            <a:r>
              <a:rPr lang="en-US" sz="2800" dirty="0"/>
              <a:t>Flower types/varieties preferred from a local grower/farmer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8CFACF-BB11-7F45-BD00-BA5C743A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95" y="396631"/>
            <a:ext cx="5520692" cy="55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4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lant, flower, bouquet, garden&#10;&#10;Description automatically generated">
            <a:extLst>
              <a:ext uri="{FF2B5EF4-FFF2-40B4-BE49-F238E27FC236}">
                <a16:creationId xmlns:a16="http://schemas.microsoft.com/office/drawing/2014/main" id="{4EB6C6FD-B372-2841-91AC-9E6550F3EC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4610" r="43203"/>
          <a:stretch/>
        </p:blipFill>
        <p:spPr>
          <a:xfrm rot="5400000">
            <a:off x="1060141" y="-2667000"/>
            <a:ext cx="6858000" cy="1219200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66DC3-E721-624D-83FB-23F5BA109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158" y="4206765"/>
            <a:ext cx="4197618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  <a:b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6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25AC-B1CA-414C-94A7-1F3CD66AB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Florist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1FCF-7021-6644-8067-F6534656F3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Relatively new to the floral business, 44% less than 5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Service weddings, daily flowers, funerals, corporate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Per wedding income falls primarily between $1,000 and $5,000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2021 went well (sales recovered or increased to 2019 levels and beyond), positive about 2022 sales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Source primarily from local wholesalers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White, blush, salmon, blue, lavender colors</a:t>
            </a:r>
          </a:p>
        </p:txBody>
      </p:sp>
      <p:pic>
        <p:nvPicPr>
          <p:cNvPr id="7" name="Picture 6" descr="A close up of a pink flower&#10;&#10;Description automatically generated">
            <a:extLst>
              <a:ext uri="{FF2B5EF4-FFF2-40B4-BE49-F238E27FC236}">
                <a16:creationId xmlns:a16="http://schemas.microsoft.com/office/drawing/2014/main" id="{3ADD01A0-F583-3F4E-A02F-D1D12144A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49" b="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2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7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22" y="1437835"/>
            <a:ext cx="7060329" cy="441270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64F25A-1635-CF4C-9AF4-899D1E5C2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309652"/>
              </p:ext>
            </p:extLst>
          </p:nvPr>
        </p:nvGraphicFramePr>
        <p:xfrm>
          <a:off x="8375904" y="2402818"/>
          <a:ext cx="2580712" cy="1854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80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Corporate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Flowers subscription clients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Corporate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Corporate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60C419B2-8DC2-1246-B775-B0CEA5B5D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Which of the following best describes your primary clientele? (Select the top two)</a:t>
            </a:r>
            <a:br>
              <a:rPr lang="en-US" sz="28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441335"/>
              </p:ext>
            </p:extLst>
          </p:nvPr>
        </p:nvGraphicFramePr>
        <p:xfrm>
          <a:off x="900362" y="2156060"/>
          <a:ext cx="5195638" cy="2225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8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Less than 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43.59%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6 to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25.64%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11 to 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More than 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8F73979-DCE7-EB46-A9C3-13CC891B2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many years have you operated a floral business?</a:t>
            </a:r>
          </a:p>
        </p:txBody>
      </p:sp>
      <p:pic>
        <p:nvPicPr>
          <p:cNvPr id="7" name="Picture 6" descr="A picture containing tree, flower, outdoor, plant&#10;&#10;Description automatically generated">
            <a:extLst>
              <a:ext uri="{FF2B5EF4-FFF2-40B4-BE49-F238E27FC236}">
                <a16:creationId xmlns:a16="http://schemas.microsoft.com/office/drawing/2014/main" id="{5C05F4BF-4929-894B-A8B4-ADAA92639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088" y="1975360"/>
            <a:ext cx="4583289" cy="29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596" y="1836891"/>
            <a:ext cx="6866523" cy="42915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EB0942-9EA0-C343-A498-9BF8A1EF90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If weddings are part of your business focus, what is your typical wedding size (in dollars)?</a:t>
            </a:r>
            <a:br>
              <a:rPr lang="en-US" sz="28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353D62-79FC-8342-A7EA-4E70AF4A2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240582"/>
              </p:ext>
            </p:extLst>
          </p:nvPr>
        </p:nvGraphicFramePr>
        <p:xfrm>
          <a:off x="8037143" y="1978391"/>
          <a:ext cx="3583020" cy="3017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91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Less than 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$1,000 to $2,999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$3,000 to $4,999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21.62%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$5,000 to $9,999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$10,000 to $14,999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$15,000 to $19,999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$20,000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761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56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240" y="1689414"/>
            <a:ext cx="7529746" cy="47060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7CA44-18B5-AC47-899A-6B84639BA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What color trends are you seeing for YOUR business in 2022? (Select the top three)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F59C30C8-E634-524B-9258-FFCA870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85912" y="2468192"/>
            <a:ext cx="4289780" cy="20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0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47146"/>
              </p:ext>
            </p:extLst>
          </p:nvPr>
        </p:nvGraphicFramePr>
        <p:xfrm>
          <a:off x="604614" y="1083735"/>
          <a:ext cx="8349264" cy="3545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4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Champagne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Gold tipped roses with floral paint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Lavender, copper, periwinkle, peach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Color is becoming much more popular - but more so, muted colors - so not true yellow but buttery or mustard yellow, lavender, mauve, etc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Blue*, variegated types and unique blends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Neutrals, light blues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Terracotta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Vibrant colors, vibrant as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3" descr="A pink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9BFB2456-F91D-9D47-A66C-7D7AA332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28782" y="2008542"/>
            <a:ext cx="4227686" cy="23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5294" y="2525980"/>
            <a:ext cx="5552812" cy="34705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C305B1-44C8-1747-BCF5-C0A92F8FD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Sales Situation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BBD54A-C6F5-DA4B-975B-6751C71BE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8552" y="1536569"/>
            <a:ext cx="4864232" cy="4062951"/>
          </a:xfrm>
        </p:spPr>
        <p:txBody>
          <a:bodyPr/>
          <a:lstStyle/>
          <a:p>
            <a:r>
              <a:rPr lang="en-US" dirty="0"/>
              <a:t>Do you feel floral sales will increase in 2022?</a:t>
            </a:r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AC6890C-3B54-484E-A9AA-D439C19F000A}"/>
              </a:ext>
            </a:extLst>
          </p:cNvPr>
          <p:cNvSpPr txBox="1">
            <a:spLocks/>
          </p:cNvSpPr>
          <p:nvPr/>
        </p:nvSpPr>
        <p:spPr>
          <a:xfrm>
            <a:off x="828042" y="1594882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Did your 2021 floral sales reach 2019 (pre-pandemic) levels?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E1DBD415-F238-B741-963D-D76249D6CD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53" y="2964703"/>
            <a:ext cx="4928075" cy="30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08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1216</Words>
  <Application>Microsoft Macintosh PowerPoint</Application>
  <PresentationFormat>Widescreen</PresentationFormat>
  <Paragraphs>267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The Market for Local Cut Flowers Florist Preferences, Needs, &amp; Hurdles</vt:lpstr>
      <vt:lpstr>Today’s Discussion</vt:lpstr>
      <vt:lpstr>Florist Characteristics</vt:lpstr>
      <vt:lpstr>Which of the following best describes your primary clientele? (Select the top two)  </vt:lpstr>
      <vt:lpstr>How many years have you operated a floral business?</vt:lpstr>
      <vt:lpstr>If weddings are part of your business focus, what is your typical wedding size (in dollars)?  </vt:lpstr>
      <vt:lpstr>What color trends are you seeing for YOUR business in 2022? (Select the top three)  </vt:lpstr>
      <vt:lpstr>PowerPoint Presentation</vt:lpstr>
      <vt:lpstr>Sales Situation</vt:lpstr>
      <vt:lpstr>From which of the following do you source most of your flowers? (Choose only one)</vt:lpstr>
      <vt:lpstr>Local Sourcing Preferences</vt:lpstr>
      <vt:lpstr>What percentage of the flowers you used in 2021 were sourced from local farms/growers? (Utah, or within 150 miles of your floral business)</vt:lpstr>
      <vt:lpstr>If you sourced flowers locally in 2021, from approximately how many growers/farmers did you source?  </vt:lpstr>
      <vt:lpstr>In 2022, what percentage of your flowers would you like to source locally?</vt:lpstr>
      <vt:lpstr>What do you feel are the benefits of sourcing flowers locally? (Choose all that apply)</vt:lpstr>
      <vt:lpstr>Would you be willing to pay more for locally sourced cut flowers? If so, what percentage over wholesale pricing?</vt:lpstr>
      <vt:lpstr>Has the availability of local flowers benefited your floral business?  </vt:lpstr>
      <vt:lpstr>Hurdles to Local Sourcing</vt:lpstr>
      <vt:lpstr>What barriers do you currently face in sourcing local flowers? (Choose all that apply)</vt:lpstr>
      <vt:lpstr>What is the minimum number of bunches per flower you need weekly from a local grower/farmer to meet your quantity goals for a supplier?  </vt:lpstr>
      <vt:lpstr>Floral/Greenery Needs</vt:lpstr>
      <vt:lpstr>Flower variety/greenery used in more than 50% of your designs that is difficult to obtain from wholesalers</vt:lpstr>
      <vt:lpstr>Colors difficult to obtain from wholesalers</vt:lpstr>
      <vt:lpstr>Flower types/varieties preferred from a local grower/farmer</vt:lpstr>
      <vt:lpstr>Questions?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Kynda Curtis</cp:lastModifiedBy>
  <cp:revision>119</cp:revision>
  <dcterms:created xsi:type="dcterms:W3CDTF">2016-02-18T23:29:21Z</dcterms:created>
  <dcterms:modified xsi:type="dcterms:W3CDTF">2022-02-23T16:38:34Z</dcterms:modified>
</cp:coreProperties>
</file>