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0" r:id="rId3"/>
    <p:sldId id="300" r:id="rId4"/>
    <p:sldId id="303" r:id="rId5"/>
    <p:sldId id="293" r:id="rId6"/>
    <p:sldId id="291" r:id="rId7"/>
    <p:sldId id="309" r:id="rId8"/>
    <p:sldId id="310" r:id="rId9"/>
    <p:sldId id="311" r:id="rId10"/>
    <p:sldId id="294" r:id="rId11"/>
    <p:sldId id="295" r:id="rId12"/>
    <p:sldId id="292" r:id="rId13"/>
    <p:sldId id="306" r:id="rId14"/>
    <p:sldId id="307" r:id="rId15"/>
    <p:sldId id="296" r:id="rId16"/>
    <p:sldId id="308" r:id="rId17"/>
    <p:sldId id="297" r:id="rId18"/>
    <p:sldId id="298" r:id="rId19"/>
    <p:sldId id="305" r:id="rId20"/>
    <p:sldId id="302" r:id="rId21"/>
    <p:sldId id="299" r:id="rId22"/>
    <p:sldId id="312" r:id="rId23"/>
    <p:sldId id="301" r:id="rId24"/>
    <p:sldId id="304" r:id="rId25"/>
    <p:sldId id="267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254"/>
    <a:srgbClr val="5398A2"/>
    <a:srgbClr val="C3B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24"/>
    <p:restoredTop sz="94621"/>
  </p:normalViewPr>
  <p:slideViewPr>
    <p:cSldViewPr snapToGrid="0" snapToObjects="1">
      <p:cViewPr varScale="1">
        <p:scale>
          <a:sx n="128" d="100"/>
          <a:sy n="128" d="100"/>
        </p:scale>
        <p:origin x="13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278B48-E14A-45FA-9DCC-302236A170F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21C07F8-1796-47B6-8E08-3D441CB7866C}">
      <dgm:prSet/>
      <dgm:spPr/>
      <dgm:t>
        <a:bodyPr/>
        <a:lstStyle/>
        <a:p>
          <a:r>
            <a:rPr lang="en-US"/>
            <a:t>Why are we seeing supply chain issues?</a:t>
          </a:r>
        </a:p>
      </dgm:t>
    </dgm:pt>
    <dgm:pt modelId="{FB7808B1-93E3-4CB6-BDF9-B39D0FEDC069}" type="parTrans" cxnId="{2B2A1CDB-333B-477A-ACFC-48E707E309BA}">
      <dgm:prSet/>
      <dgm:spPr/>
      <dgm:t>
        <a:bodyPr/>
        <a:lstStyle/>
        <a:p>
          <a:endParaRPr lang="en-US"/>
        </a:p>
      </dgm:t>
    </dgm:pt>
    <dgm:pt modelId="{E468E102-910B-4729-BF94-A199A0A85F1F}" type="sibTrans" cxnId="{2B2A1CDB-333B-477A-ACFC-48E707E309BA}">
      <dgm:prSet/>
      <dgm:spPr/>
      <dgm:t>
        <a:bodyPr/>
        <a:lstStyle/>
        <a:p>
          <a:endParaRPr lang="en-US"/>
        </a:p>
      </dgm:t>
    </dgm:pt>
    <dgm:pt modelId="{1E519214-227E-4CF6-8BDC-BFBAA362B7A0}">
      <dgm:prSet custT="1"/>
      <dgm:spPr/>
      <dgm:t>
        <a:bodyPr/>
        <a:lstStyle/>
        <a:p>
          <a:r>
            <a:rPr lang="en-US" sz="1800" dirty="0"/>
            <a:t>Immense online ordering</a:t>
          </a:r>
        </a:p>
      </dgm:t>
    </dgm:pt>
    <dgm:pt modelId="{9C7AD9FC-2F20-4C85-9210-8E011AD0DCE1}" type="parTrans" cxnId="{D2F13A5B-9E73-4EB4-BB94-EEB315CB672E}">
      <dgm:prSet/>
      <dgm:spPr/>
      <dgm:t>
        <a:bodyPr/>
        <a:lstStyle/>
        <a:p>
          <a:endParaRPr lang="en-US"/>
        </a:p>
      </dgm:t>
    </dgm:pt>
    <dgm:pt modelId="{9DF0494F-EC62-4550-BA67-EA5226751FFA}" type="sibTrans" cxnId="{D2F13A5B-9E73-4EB4-BB94-EEB315CB672E}">
      <dgm:prSet/>
      <dgm:spPr/>
      <dgm:t>
        <a:bodyPr/>
        <a:lstStyle/>
        <a:p>
          <a:endParaRPr lang="en-US"/>
        </a:p>
      </dgm:t>
    </dgm:pt>
    <dgm:pt modelId="{559299CC-E5BA-4CD0-8C19-BE16CFF18C94}">
      <dgm:prSet custT="1"/>
      <dgm:spPr/>
      <dgm:t>
        <a:bodyPr/>
        <a:lstStyle/>
        <a:p>
          <a:r>
            <a:rPr lang="en-US" sz="1800" dirty="0"/>
            <a:t>Transportation capacity</a:t>
          </a:r>
        </a:p>
      </dgm:t>
    </dgm:pt>
    <dgm:pt modelId="{8032C874-EB6B-4496-A467-73790B33B1E4}" type="parTrans" cxnId="{852B7E1C-7158-4C41-BC0B-99C0194E69EA}">
      <dgm:prSet/>
      <dgm:spPr/>
      <dgm:t>
        <a:bodyPr/>
        <a:lstStyle/>
        <a:p>
          <a:endParaRPr lang="en-US"/>
        </a:p>
      </dgm:t>
    </dgm:pt>
    <dgm:pt modelId="{69B0E0F5-0336-4B43-8087-F94D69D6238F}" type="sibTrans" cxnId="{852B7E1C-7158-4C41-BC0B-99C0194E69EA}">
      <dgm:prSet/>
      <dgm:spPr/>
      <dgm:t>
        <a:bodyPr/>
        <a:lstStyle/>
        <a:p>
          <a:endParaRPr lang="en-US"/>
        </a:p>
      </dgm:t>
    </dgm:pt>
    <dgm:pt modelId="{D0278158-ABA1-4638-9059-B584A1DEC462}">
      <dgm:prSet custT="1"/>
      <dgm:spPr/>
      <dgm:t>
        <a:bodyPr/>
        <a:lstStyle/>
        <a:p>
          <a:r>
            <a:rPr lang="en-US" sz="1800"/>
            <a:t>Over ordering</a:t>
          </a:r>
        </a:p>
      </dgm:t>
    </dgm:pt>
    <dgm:pt modelId="{6E647CAE-8FB0-492F-AA2A-D7711A944A8C}" type="parTrans" cxnId="{DEBB70C5-86C0-480E-83EA-F91FED915F3A}">
      <dgm:prSet/>
      <dgm:spPr/>
      <dgm:t>
        <a:bodyPr/>
        <a:lstStyle/>
        <a:p>
          <a:endParaRPr lang="en-US"/>
        </a:p>
      </dgm:t>
    </dgm:pt>
    <dgm:pt modelId="{FFE4FC29-D2C5-4DC3-8009-F1826AF55761}" type="sibTrans" cxnId="{DEBB70C5-86C0-480E-83EA-F91FED915F3A}">
      <dgm:prSet/>
      <dgm:spPr/>
      <dgm:t>
        <a:bodyPr/>
        <a:lstStyle/>
        <a:p>
          <a:endParaRPr lang="en-US"/>
        </a:p>
      </dgm:t>
    </dgm:pt>
    <dgm:pt modelId="{4B752BAC-DBE7-4528-B6A8-46B616173360}">
      <dgm:prSet custT="1"/>
      <dgm:spPr/>
      <dgm:t>
        <a:bodyPr/>
        <a:lstStyle/>
        <a:p>
          <a:r>
            <a:rPr lang="en-US" sz="1800" dirty="0"/>
            <a:t>Lack of packaging materials</a:t>
          </a:r>
        </a:p>
      </dgm:t>
    </dgm:pt>
    <dgm:pt modelId="{FE05D8A3-DD1A-466E-8DE3-3623109F407F}" type="parTrans" cxnId="{5DFA036F-508B-463A-8E58-C4C7EA182CB5}">
      <dgm:prSet/>
      <dgm:spPr/>
      <dgm:t>
        <a:bodyPr/>
        <a:lstStyle/>
        <a:p>
          <a:endParaRPr lang="en-US"/>
        </a:p>
      </dgm:t>
    </dgm:pt>
    <dgm:pt modelId="{485517EB-9288-4D1A-8FA7-D664E7F7BC1E}" type="sibTrans" cxnId="{5DFA036F-508B-463A-8E58-C4C7EA182CB5}">
      <dgm:prSet/>
      <dgm:spPr/>
      <dgm:t>
        <a:bodyPr/>
        <a:lstStyle/>
        <a:p>
          <a:endParaRPr lang="en-US"/>
        </a:p>
      </dgm:t>
    </dgm:pt>
    <dgm:pt modelId="{3CB8C0E9-9E7D-4A64-AEF0-C465AEE16A65}">
      <dgm:prSet custT="1"/>
      <dgm:spPr/>
      <dgm:t>
        <a:bodyPr/>
        <a:lstStyle/>
        <a:p>
          <a:r>
            <a:rPr lang="en-US" sz="1800" dirty="0"/>
            <a:t>Labor shortages – increased wages</a:t>
          </a:r>
        </a:p>
      </dgm:t>
    </dgm:pt>
    <dgm:pt modelId="{9B0344EF-1458-406C-9E71-6B9BC230E890}" type="parTrans" cxnId="{CBD2E761-6BAF-480F-A05A-6427B1DBA257}">
      <dgm:prSet/>
      <dgm:spPr/>
      <dgm:t>
        <a:bodyPr/>
        <a:lstStyle/>
        <a:p>
          <a:endParaRPr lang="en-US"/>
        </a:p>
      </dgm:t>
    </dgm:pt>
    <dgm:pt modelId="{FA098742-AB9F-43FA-84B1-D7EC9779F743}" type="sibTrans" cxnId="{CBD2E761-6BAF-480F-A05A-6427B1DBA257}">
      <dgm:prSet/>
      <dgm:spPr/>
      <dgm:t>
        <a:bodyPr/>
        <a:lstStyle/>
        <a:p>
          <a:endParaRPr lang="en-US"/>
        </a:p>
      </dgm:t>
    </dgm:pt>
    <dgm:pt modelId="{D69735D7-A5BE-4CCA-B95E-64CDF64DDB0A}">
      <dgm:prSet custT="1"/>
      <dgm:spPr/>
      <dgm:t>
        <a:bodyPr/>
        <a:lstStyle/>
        <a:p>
          <a:r>
            <a:rPr lang="en-US" sz="1800" dirty="0"/>
            <a:t>Shipping/transportation stress</a:t>
          </a:r>
        </a:p>
      </dgm:t>
    </dgm:pt>
    <dgm:pt modelId="{202AF717-D64A-4969-AC56-452DE28A4A90}" type="parTrans" cxnId="{4821C022-CB5C-46E7-BCCA-EA4DBD98E3C6}">
      <dgm:prSet/>
      <dgm:spPr/>
      <dgm:t>
        <a:bodyPr/>
        <a:lstStyle/>
        <a:p>
          <a:endParaRPr lang="en-US"/>
        </a:p>
      </dgm:t>
    </dgm:pt>
    <dgm:pt modelId="{0EAAF5BA-AF72-4027-B922-82478624FB8B}" type="sibTrans" cxnId="{4821C022-CB5C-46E7-BCCA-EA4DBD98E3C6}">
      <dgm:prSet/>
      <dgm:spPr/>
      <dgm:t>
        <a:bodyPr/>
        <a:lstStyle/>
        <a:p>
          <a:endParaRPr lang="en-US"/>
        </a:p>
      </dgm:t>
    </dgm:pt>
    <dgm:pt modelId="{55B452BE-9C7B-4526-8C58-974068F777D0}">
      <dgm:prSet custT="1"/>
      <dgm:spPr/>
      <dgm:t>
        <a:bodyPr/>
        <a:lstStyle/>
        <a:p>
          <a:r>
            <a:rPr lang="en-US" sz="1800" dirty="0"/>
            <a:t>Cost of transportation due to fuel price increases</a:t>
          </a:r>
        </a:p>
      </dgm:t>
    </dgm:pt>
    <dgm:pt modelId="{0D435379-EB06-47D7-A1F9-07C308390081}" type="parTrans" cxnId="{91E012A2-74AD-4FF6-A731-6740E1A839C7}">
      <dgm:prSet/>
      <dgm:spPr/>
      <dgm:t>
        <a:bodyPr/>
        <a:lstStyle/>
        <a:p>
          <a:endParaRPr lang="en-US"/>
        </a:p>
      </dgm:t>
    </dgm:pt>
    <dgm:pt modelId="{E26A00C3-4935-40DF-AF32-9244E9B714C1}" type="sibTrans" cxnId="{91E012A2-74AD-4FF6-A731-6740E1A839C7}">
      <dgm:prSet/>
      <dgm:spPr/>
      <dgm:t>
        <a:bodyPr/>
        <a:lstStyle/>
        <a:p>
          <a:endParaRPr lang="en-US"/>
        </a:p>
      </dgm:t>
    </dgm:pt>
    <dgm:pt modelId="{31AAA4C0-A6FF-40B9-8A7B-AC6F4144B6CB}">
      <dgm:prSet custT="1"/>
      <dgm:spPr/>
      <dgm:t>
        <a:bodyPr/>
        <a:lstStyle/>
        <a:p>
          <a:r>
            <a:rPr lang="en-US" sz="1800" dirty="0"/>
            <a:t>Cost of fertilizers and other inputs</a:t>
          </a:r>
        </a:p>
      </dgm:t>
    </dgm:pt>
    <dgm:pt modelId="{9B80B130-3099-4AC4-B1D0-9162346B6980}" type="parTrans" cxnId="{E73D1D6D-0EAA-4405-B8FA-9AC537A9D96F}">
      <dgm:prSet/>
      <dgm:spPr/>
      <dgm:t>
        <a:bodyPr/>
        <a:lstStyle/>
        <a:p>
          <a:endParaRPr lang="en-US"/>
        </a:p>
      </dgm:t>
    </dgm:pt>
    <dgm:pt modelId="{F2900214-4DE2-4899-A563-33DA7CE8A2D1}" type="sibTrans" cxnId="{E73D1D6D-0EAA-4405-B8FA-9AC537A9D96F}">
      <dgm:prSet/>
      <dgm:spPr/>
      <dgm:t>
        <a:bodyPr/>
        <a:lstStyle/>
        <a:p>
          <a:endParaRPr lang="en-US"/>
        </a:p>
      </dgm:t>
    </dgm:pt>
    <dgm:pt modelId="{EE9210FB-D046-442F-AB90-1E7AA3A25E23}">
      <dgm:prSet custT="1"/>
      <dgm:spPr/>
      <dgm:t>
        <a:bodyPr/>
        <a:lstStyle/>
        <a:p>
          <a:r>
            <a:rPr lang="en-US" sz="1800" dirty="0"/>
            <a:t>Fertilizer up 200-300%, bans on some fertilizer imports</a:t>
          </a:r>
        </a:p>
      </dgm:t>
    </dgm:pt>
    <dgm:pt modelId="{4AD8329B-5460-4396-984D-429AE72D7377}" type="parTrans" cxnId="{662BFFDC-7ADB-446D-900F-5283D94CC23C}">
      <dgm:prSet/>
      <dgm:spPr/>
      <dgm:t>
        <a:bodyPr/>
        <a:lstStyle/>
        <a:p>
          <a:endParaRPr lang="en-US"/>
        </a:p>
      </dgm:t>
    </dgm:pt>
    <dgm:pt modelId="{6CD7A009-8ADC-4322-85E4-465D77AEF5BE}" type="sibTrans" cxnId="{662BFFDC-7ADB-446D-900F-5283D94CC23C}">
      <dgm:prSet/>
      <dgm:spPr/>
      <dgm:t>
        <a:bodyPr/>
        <a:lstStyle/>
        <a:p>
          <a:endParaRPr lang="en-US"/>
        </a:p>
      </dgm:t>
    </dgm:pt>
    <dgm:pt modelId="{0B9F3392-B383-4237-A3F4-801CACDE2A2B}">
      <dgm:prSet custT="1"/>
      <dgm:spPr/>
      <dgm:t>
        <a:bodyPr/>
        <a:lstStyle/>
        <a:p>
          <a:r>
            <a:rPr lang="en-US" sz="1800" dirty="0"/>
            <a:t>For example, corn used in many products, lack of fertilizer is causing reductions in corn production</a:t>
          </a:r>
        </a:p>
      </dgm:t>
    </dgm:pt>
    <dgm:pt modelId="{51ED8012-2DF6-45C5-B5D6-05950FA0C998}" type="parTrans" cxnId="{B0288316-373A-488F-A3AC-DDDD9F1369B7}">
      <dgm:prSet/>
      <dgm:spPr/>
      <dgm:t>
        <a:bodyPr/>
        <a:lstStyle/>
        <a:p>
          <a:endParaRPr lang="en-US"/>
        </a:p>
      </dgm:t>
    </dgm:pt>
    <dgm:pt modelId="{372E0D5D-6AD5-45FE-AC6C-02A294FC048D}" type="sibTrans" cxnId="{B0288316-373A-488F-A3AC-DDDD9F1369B7}">
      <dgm:prSet/>
      <dgm:spPr/>
      <dgm:t>
        <a:bodyPr/>
        <a:lstStyle/>
        <a:p>
          <a:endParaRPr lang="en-US"/>
        </a:p>
      </dgm:t>
    </dgm:pt>
    <dgm:pt modelId="{EC76F865-48E9-4562-BCA5-8DD54DD83EFE}">
      <dgm:prSet/>
      <dgm:spPr/>
      <dgm:t>
        <a:bodyPr/>
        <a:lstStyle/>
        <a:p>
          <a:r>
            <a:rPr lang="en-US" dirty="0"/>
            <a:t>“I waited a year for my jars”</a:t>
          </a:r>
        </a:p>
      </dgm:t>
    </dgm:pt>
    <dgm:pt modelId="{41B02D10-935D-4B13-A9F8-AE8B98EA144F}" type="parTrans" cxnId="{EC6178BE-A836-4743-9498-D19B0C3BD9B0}">
      <dgm:prSet/>
      <dgm:spPr/>
      <dgm:t>
        <a:bodyPr/>
        <a:lstStyle/>
        <a:p>
          <a:endParaRPr lang="en-US"/>
        </a:p>
      </dgm:t>
    </dgm:pt>
    <dgm:pt modelId="{40DFEC00-04AB-4773-8102-6359083E0585}" type="sibTrans" cxnId="{EC6178BE-A836-4743-9498-D19B0C3BD9B0}">
      <dgm:prSet/>
      <dgm:spPr/>
      <dgm:t>
        <a:bodyPr/>
        <a:lstStyle/>
        <a:p>
          <a:endParaRPr lang="en-US"/>
        </a:p>
      </dgm:t>
    </dgm:pt>
    <dgm:pt modelId="{13101529-9BC8-6641-8BCB-10A20B8DE426}" type="pres">
      <dgm:prSet presAssocID="{B7278B48-E14A-45FA-9DCC-302236A170F1}" presName="linear" presStyleCnt="0">
        <dgm:presLayoutVars>
          <dgm:animLvl val="lvl"/>
          <dgm:resizeHandles val="exact"/>
        </dgm:presLayoutVars>
      </dgm:prSet>
      <dgm:spPr/>
    </dgm:pt>
    <dgm:pt modelId="{0238BBA4-7751-EF41-9B18-E96210D7C2D3}" type="pres">
      <dgm:prSet presAssocID="{B21C07F8-1796-47B6-8E08-3D441CB7866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C711C3-1A7C-7142-B853-A1448BFAEA54}" type="pres">
      <dgm:prSet presAssocID="{B21C07F8-1796-47B6-8E08-3D441CB7866C}" presName="childText" presStyleLbl="revTx" presStyleIdx="0" presStyleCnt="1" custScaleY="111640">
        <dgm:presLayoutVars>
          <dgm:bulletEnabled val="1"/>
        </dgm:presLayoutVars>
      </dgm:prSet>
      <dgm:spPr/>
    </dgm:pt>
    <dgm:pt modelId="{B8BF4488-7955-9848-98E4-C123CECB830F}" type="pres">
      <dgm:prSet presAssocID="{EC76F865-48E9-4562-BCA5-8DD54DD83EFE}" presName="parentText" presStyleLbl="node1" presStyleIdx="1" presStyleCnt="2" custLinFactNeighborX="-1034" custLinFactNeighborY="12318">
        <dgm:presLayoutVars>
          <dgm:chMax val="0"/>
          <dgm:bulletEnabled val="1"/>
        </dgm:presLayoutVars>
      </dgm:prSet>
      <dgm:spPr/>
    </dgm:pt>
  </dgm:ptLst>
  <dgm:cxnLst>
    <dgm:cxn modelId="{F300A700-214C-BF43-9F86-BD6492AB863C}" type="presOf" srcId="{3CB8C0E9-9E7D-4A64-AEF0-C465AEE16A65}" destId="{E6C711C3-1A7C-7142-B853-A1448BFAEA54}" srcOrd="0" destOrd="4" presId="urn:microsoft.com/office/officeart/2005/8/layout/vList2"/>
    <dgm:cxn modelId="{DCBDFF01-75E2-C94A-BC69-F9B7705EBEA1}" type="presOf" srcId="{55B452BE-9C7B-4526-8C58-974068F777D0}" destId="{E6C711C3-1A7C-7142-B853-A1448BFAEA54}" srcOrd="0" destOrd="6" presId="urn:microsoft.com/office/officeart/2005/8/layout/vList2"/>
    <dgm:cxn modelId="{B0288316-373A-488F-A3AC-DDDD9F1369B7}" srcId="{31AAA4C0-A6FF-40B9-8A7B-AC6F4144B6CB}" destId="{0B9F3392-B383-4237-A3F4-801CACDE2A2B}" srcOrd="1" destOrd="0" parTransId="{51ED8012-2DF6-45C5-B5D6-05950FA0C998}" sibTransId="{372E0D5D-6AD5-45FE-AC6C-02A294FC048D}"/>
    <dgm:cxn modelId="{D563181B-9B10-3C4E-947E-314E6888DF7A}" type="presOf" srcId="{EC76F865-48E9-4562-BCA5-8DD54DD83EFE}" destId="{B8BF4488-7955-9848-98E4-C123CECB830F}" srcOrd="0" destOrd="0" presId="urn:microsoft.com/office/officeart/2005/8/layout/vList2"/>
    <dgm:cxn modelId="{852B7E1C-7158-4C41-BC0B-99C0194E69EA}" srcId="{1E519214-227E-4CF6-8BDC-BFBAA362B7A0}" destId="{559299CC-E5BA-4CD0-8C19-BE16CFF18C94}" srcOrd="0" destOrd="0" parTransId="{8032C874-EB6B-4496-A467-73790B33B1E4}" sibTransId="{69B0E0F5-0336-4B43-8087-F94D69D6238F}"/>
    <dgm:cxn modelId="{4821C022-CB5C-46E7-BCCA-EA4DBD98E3C6}" srcId="{B21C07F8-1796-47B6-8E08-3D441CB7866C}" destId="{D69735D7-A5BE-4CCA-B95E-64CDF64DDB0A}" srcOrd="4" destOrd="0" parTransId="{202AF717-D64A-4969-AC56-452DE28A4A90}" sibTransId="{0EAAF5BA-AF72-4027-B922-82478624FB8B}"/>
    <dgm:cxn modelId="{05AEF730-966C-9944-9819-F8D10E19F727}" type="presOf" srcId="{D0278158-ABA1-4638-9059-B584A1DEC462}" destId="{E6C711C3-1A7C-7142-B853-A1448BFAEA54}" srcOrd="0" destOrd="2" presId="urn:microsoft.com/office/officeart/2005/8/layout/vList2"/>
    <dgm:cxn modelId="{E9123631-4D34-C248-A86D-D9270860411A}" type="presOf" srcId="{B21C07F8-1796-47B6-8E08-3D441CB7866C}" destId="{0238BBA4-7751-EF41-9B18-E96210D7C2D3}" srcOrd="0" destOrd="0" presId="urn:microsoft.com/office/officeart/2005/8/layout/vList2"/>
    <dgm:cxn modelId="{0081095B-AD64-D44A-AB5E-D114125F9B5C}" type="presOf" srcId="{1E519214-227E-4CF6-8BDC-BFBAA362B7A0}" destId="{E6C711C3-1A7C-7142-B853-A1448BFAEA54}" srcOrd="0" destOrd="0" presId="urn:microsoft.com/office/officeart/2005/8/layout/vList2"/>
    <dgm:cxn modelId="{D2F13A5B-9E73-4EB4-BB94-EEB315CB672E}" srcId="{B21C07F8-1796-47B6-8E08-3D441CB7866C}" destId="{1E519214-227E-4CF6-8BDC-BFBAA362B7A0}" srcOrd="0" destOrd="0" parTransId="{9C7AD9FC-2F20-4C85-9210-8E011AD0DCE1}" sibTransId="{9DF0494F-EC62-4550-BA67-EA5226751FFA}"/>
    <dgm:cxn modelId="{CBD2E761-6BAF-480F-A05A-6427B1DBA257}" srcId="{B21C07F8-1796-47B6-8E08-3D441CB7866C}" destId="{3CB8C0E9-9E7D-4A64-AEF0-C465AEE16A65}" srcOrd="3" destOrd="0" parTransId="{9B0344EF-1458-406C-9E71-6B9BC230E890}" sibTransId="{FA098742-AB9F-43FA-84B1-D7EC9779F743}"/>
    <dgm:cxn modelId="{E73D1D6D-0EAA-4405-B8FA-9AC537A9D96F}" srcId="{B21C07F8-1796-47B6-8E08-3D441CB7866C}" destId="{31AAA4C0-A6FF-40B9-8A7B-AC6F4144B6CB}" srcOrd="5" destOrd="0" parTransId="{9B80B130-3099-4AC4-B1D0-9162346B6980}" sibTransId="{F2900214-4DE2-4899-A563-33DA7CE8A2D1}"/>
    <dgm:cxn modelId="{5DFA036F-508B-463A-8E58-C4C7EA182CB5}" srcId="{B21C07F8-1796-47B6-8E08-3D441CB7866C}" destId="{4B752BAC-DBE7-4528-B6A8-46B616173360}" srcOrd="2" destOrd="0" parTransId="{FE05D8A3-DD1A-466E-8DE3-3623109F407F}" sibTransId="{485517EB-9288-4D1A-8FA7-D664E7F7BC1E}"/>
    <dgm:cxn modelId="{1A1E2478-983C-594A-8DD4-61927E9B6613}" type="presOf" srcId="{EE9210FB-D046-442F-AB90-1E7AA3A25E23}" destId="{E6C711C3-1A7C-7142-B853-A1448BFAEA54}" srcOrd="0" destOrd="8" presId="urn:microsoft.com/office/officeart/2005/8/layout/vList2"/>
    <dgm:cxn modelId="{91E012A2-74AD-4FF6-A731-6740E1A839C7}" srcId="{D69735D7-A5BE-4CCA-B95E-64CDF64DDB0A}" destId="{55B452BE-9C7B-4526-8C58-974068F777D0}" srcOrd="0" destOrd="0" parTransId="{0D435379-EB06-47D7-A1F9-07C308390081}" sibTransId="{E26A00C3-4935-40DF-AF32-9244E9B714C1}"/>
    <dgm:cxn modelId="{EC6178BE-A836-4743-9498-D19B0C3BD9B0}" srcId="{B7278B48-E14A-45FA-9DCC-302236A170F1}" destId="{EC76F865-48E9-4562-BCA5-8DD54DD83EFE}" srcOrd="1" destOrd="0" parTransId="{41B02D10-935D-4B13-A9F8-AE8B98EA144F}" sibTransId="{40DFEC00-04AB-4773-8102-6359083E0585}"/>
    <dgm:cxn modelId="{DEBB70C5-86C0-480E-83EA-F91FED915F3A}" srcId="{B21C07F8-1796-47B6-8E08-3D441CB7866C}" destId="{D0278158-ABA1-4638-9059-B584A1DEC462}" srcOrd="1" destOrd="0" parTransId="{6E647CAE-8FB0-492F-AA2A-D7711A944A8C}" sibTransId="{FFE4FC29-D2C5-4DC3-8009-F1826AF55761}"/>
    <dgm:cxn modelId="{6E4E3BCC-EF4B-4C4F-8064-D119405C4131}" type="presOf" srcId="{0B9F3392-B383-4237-A3F4-801CACDE2A2B}" destId="{E6C711C3-1A7C-7142-B853-A1448BFAEA54}" srcOrd="0" destOrd="9" presId="urn:microsoft.com/office/officeart/2005/8/layout/vList2"/>
    <dgm:cxn modelId="{1B18EFD1-5E7C-9041-8496-71B56C15D9BE}" type="presOf" srcId="{B7278B48-E14A-45FA-9DCC-302236A170F1}" destId="{13101529-9BC8-6641-8BCB-10A20B8DE426}" srcOrd="0" destOrd="0" presId="urn:microsoft.com/office/officeart/2005/8/layout/vList2"/>
    <dgm:cxn modelId="{2B2A1CDB-333B-477A-ACFC-48E707E309BA}" srcId="{B7278B48-E14A-45FA-9DCC-302236A170F1}" destId="{B21C07F8-1796-47B6-8E08-3D441CB7866C}" srcOrd="0" destOrd="0" parTransId="{FB7808B1-93E3-4CB6-BDF9-B39D0FEDC069}" sibTransId="{E468E102-910B-4729-BF94-A199A0A85F1F}"/>
    <dgm:cxn modelId="{662BFFDC-7ADB-446D-900F-5283D94CC23C}" srcId="{31AAA4C0-A6FF-40B9-8A7B-AC6F4144B6CB}" destId="{EE9210FB-D046-442F-AB90-1E7AA3A25E23}" srcOrd="0" destOrd="0" parTransId="{4AD8329B-5460-4396-984D-429AE72D7377}" sibTransId="{6CD7A009-8ADC-4322-85E4-465D77AEF5BE}"/>
    <dgm:cxn modelId="{705C2CE1-E2DB-E84D-96F7-581FA5E7CE2D}" type="presOf" srcId="{559299CC-E5BA-4CD0-8C19-BE16CFF18C94}" destId="{E6C711C3-1A7C-7142-B853-A1448BFAEA54}" srcOrd="0" destOrd="1" presId="urn:microsoft.com/office/officeart/2005/8/layout/vList2"/>
    <dgm:cxn modelId="{983CF8F1-38DF-E140-AE80-6F53B6756210}" type="presOf" srcId="{31AAA4C0-A6FF-40B9-8A7B-AC6F4144B6CB}" destId="{E6C711C3-1A7C-7142-B853-A1448BFAEA54}" srcOrd="0" destOrd="7" presId="urn:microsoft.com/office/officeart/2005/8/layout/vList2"/>
    <dgm:cxn modelId="{83543AF3-C03D-F44F-8D51-8BE58554FDDE}" type="presOf" srcId="{D69735D7-A5BE-4CCA-B95E-64CDF64DDB0A}" destId="{E6C711C3-1A7C-7142-B853-A1448BFAEA54}" srcOrd="0" destOrd="5" presId="urn:microsoft.com/office/officeart/2005/8/layout/vList2"/>
    <dgm:cxn modelId="{CDFDE3FE-30B6-F44B-825C-29456FB04D05}" type="presOf" srcId="{4B752BAC-DBE7-4528-B6A8-46B616173360}" destId="{E6C711C3-1A7C-7142-B853-A1448BFAEA54}" srcOrd="0" destOrd="3" presId="urn:microsoft.com/office/officeart/2005/8/layout/vList2"/>
    <dgm:cxn modelId="{DB6C6641-E12F-A945-8C54-55C75DF427AF}" type="presParOf" srcId="{13101529-9BC8-6641-8BCB-10A20B8DE426}" destId="{0238BBA4-7751-EF41-9B18-E96210D7C2D3}" srcOrd="0" destOrd="0" presId="urn:microsoft.com/office/officeart/2005/8/layout/vList2"/>
    <dgm:cxn modelId="{1C577F7B-0CC2-6D4D-A681-014F9E1F8879}" type="presParOf" srcId="{13101529-9BC8-6641-8BCB-10A20B8DE426}" destId="{E6C711C3-1A7C-7142-B853-A1448BFAEA54}" srcOrd="1" destOrd="0" presId="urn:microsoft.com/office/officeart/2005/8/layout/vList2"/>
    <dgm:cxn modelId="{2D4A4AC4-CB85-F44A-A1B9-C33F381341C9}" type="presParOf" srcId="{13101529-9BC8-6641-8BCB-10A20B8DE426}" destId="{B8BF4488-7955-9848-98E4-C123CECB83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8BBA4-7751-EF41-9B18-E96210D7C2D3}">
      <dsp:nvSpPr>
        <dsp:cNvPr id="0" name=""/>
        <dsp:cNvSpPr/>
      </dsp:nvSpPr>
      <dsp:spPr>
        <a:xfrm>
          <a:off x="0" y="13412"/>
          <a:ext cx="485386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Why are we seeing supply chain issues?</a:t>
          </a:r>
        </a:p>
      </dsp:txBody>
      <dsp:txXfrm>
        <a:off x="22246" y="35658"/>
        <a:ext cx="4809374" cy="411223"/>
      </dsp:txXfrm>
    </dsp:sp>
    <dsp:sp modelId="{E6C711C3-1A7C-7142-B853-A1448BFAEA54}">
      <dsp:nvSpPr>
        <dsp:cNvPr id="0" name=""/>
        <dsp:cNvSpPr/>
      </dsp:nvSpPr>
      <dsp:spPr>
        <a:xfrm>
          <a:off x="0" y="469127"/>
          <a:ext cx="4853866" cy="4566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11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Immense online ordering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Transportation capacity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Over ordering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Lack of packaging materials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Labor shortages – increased wages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Shipping/transportation stress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Cost of transportation due to fuel price increases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Cost of fertilizers and other inputs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Fertilizer up 200-300%, bans on some fertilizer imports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For example, corn used in many products, lack of fertilizer is causing reductions in corn production</a:t>
          </a:r>
        </a:p>
      </dsp:txBody>
      <dsp:txXfrm>
        <a:off x="0" y="469127"/>
        <a:ext cx="4853866" cy="4566433"/>
      </dsp:txXfrm>
    </dsp:sp>
    <dsp:sp modelId="{B8BF4488-7955-9848-98E4-C123CECB830F}">
      <dsp:nvSpPr>
        <dsp:cNvPr id="0" name=""/>
        <dsp:cNvSpPr/>
      </dsp:nvSpPr>
      <dsp:spPr>
        <a:xfrm>
          <a:off x="0" y="5048972"/>
          <a:ext cx="4853866" cy="45571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“I waited a year for my jars”</a:t>
          </a:r>
        </a:p>
      </dsp:txBody>
      <dsp:txXfrm>
        <a:off x="22246" y="5071218"/>
        <a:ext cx="4809374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5448" y="3631749"/>
            <a:ext cx="7713104" cy="6844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5448" y="1805433"/>
            <a:ext cx="7713104" cy="14452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7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8181" y="5792371"/>
            <a:ext cx="2006600" cy="368300"/>
          </a:xfrm>
          <a:prstGeom prst="rect">
            <a:avLst/>
          </a:prstGeom>
        </p:spPr>
      </p:pic>
      <p:sp>
        <p:nvSpPr>
          <p:cNvPr id="19" name="Rectangle 18"/>
          <p:cNvSpPr>
            <a:spLocks noChangeAspect="1"/>
          </p:cNvSpPr>
          <p:nvPr userDrawn="1"/>
        </p:nvSpPr>
        <p:spPr>
          <a:xfrm>
            <a:off x="0" y="5460613"/>
            <a:ext cx="1849039" cy="694944"/>
          </a:xfrm>
          <a:prstGeom prst="rect">
            <a:avLst/>
          </a:prstGeom>
          <a:solidFill>
            <a:srgbClr val="0D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147" y="5604885"/>
            <a:ext cx="1429669" cy="4064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2045617" y="3410146"/>
            <a:ext cx="5052767" cy="0"/>
          </a:xfrm>
          <a:prstGeom prst="line">
            <a:avLst/>
          </a:prstGeom>
          <a:ln w="1905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4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7432209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1189277" y="1489436"/>
            <a:ext cx="7432209" cy="41100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6587" y="6209906"/>
            <a:ext cx="1244600" cy="36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0927" y="6260706"/>
            <a:ext cx="1460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3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395167"/>
            <a:ext cx="8467345" cy="20976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7432209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189277" y="3761295"/>
            <a:ext cx="7432209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6587" y="6209906"/>
            <a:ext cx="12446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0927" y="6260706"/>
            <a:ext cx="1460500" cy="2667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4" y="1536569"/>
            <a:ext cx="3915971" cy="40629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7432209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875286" y="1536569"/>
            <a:ext cx="3746200" cy="40629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6587" y="6209906"/>
            <a:ext cx="12446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0927" y="6260706"/>
            <a:ext cx="1460500" cy="2667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5" y="1357459"/>
            <a:ext cx="2671562" cy="2135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7432209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189277" y="3761295"/>
            <a:ext cx="7432209" cy="183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6587" y="6209906"/>
            <a:ext cx="12446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0927" y="6260706"/>
            <a:ext cx="1460500" cy="266700"/>
          </a:xfrm>
          <a:prstGeom prst="rect">
            <a:avLst/>
          </a:prstGeom>
        </p:spPr>
      </p:pic>
      <p:sp>
        <p:nvSpPr>
          <p:cNvPr id="1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574546" y="1357459"/>
            <a:ext cx="2671562" cy="2135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472438" y="1357459"/>
            <a:ext cx="2671562" cy="2135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1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7" y="1395167"/>
            <a:ext cx="8467344" cy="45154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6587" y="6209906"/>
            <a:ext cx="12446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0927" y="6260706"/>
            <a:ext cx="1460500" cy="2667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189277" y="462494"/>
            <a:ext cx="7432209" cy="6771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i="0" spc="2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SLIDE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6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6657" y="0"/>
            <a:ext cx="8467344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76656" cy="6858000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3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iverseag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" TargetMode="External"/><Relationship Id="rId2" Type="http://schemas.openxmlformats.org/officeDocument/2006/relationships/hyperlink" Target="https://www.ers.usda.gov/data-products/food-price-outloo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s.usda.gov/mnreports/lsmngfbeef.pdf" TargetMode="External"/><Relationship Id="rId4" Type="http://schemas.openxmlformats.org/officeDocument/2006/relationships/hyperlink" Target="https://www.ams.usda.gov/market-news/fruit-and-vegetable-terminal-markets-standard-report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1E188D-DA88-4BAC-9A4F-8740D564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990202-0620-4EDB-BBC7-A2C3509F7E9B}"/>
              </a:ext>
            </a:extLst>
          </p:cNvPr>
          <p:cNvSpPr/>
          <p:nvPr/>
        </p:nvSpPr>
        <p:spPr>
          <a:xfrm>
            <a:off x="0" y="541803"/>
            <a:ext cx="9144000" cy="604299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2A067-1265-4331-A4F2-8BA45BFCC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67008"/>
            <a:ext cx="6858000" cy="1259171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chemeClr val="bg2">
                    <a:lumMod val="25000"/>
                  </a:schemeClr>
                </a:solidFill>
              </a:rPr>
              <a:t>Welcome to Marketing and Management Session</a:t>
            </a:r>
            <a:br>
              <a:rPr lang="en-US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10</a:t>
            </a:r>
            <a:r>
              <a:rPr lang="en-US" sz="3000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Annual Urban and Small Farms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A90E0-28F3-4A33-A59C-4D7B6FFC5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402" y="2719968"/>
            <a:ext cx="6858000" cy="2855884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Please use the Q&amp;A to ask your questions (not the chat)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Presenters will answer questions at the END of the presentation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PLEASE fill out the surveys between presenters. It helps us better serve you!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These presentations will be recorded and made available on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hlinkClick r:id="rId4"/>
              </a:rPr>
              <a:t>www.diverseag.org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after the conference they should all be done by March 15</a:t>
            </a:r>
            <a:r>
              <a:rPr lang="en-US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Closed captioning can be turned off on your personal computer using the controls at the bottom of your screen</a:t>
            </a:r>
          </a:p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65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674B-E761-324E-A2B0-55F62A2467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Consumer Price Index - 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DC11D-3497-6240-9246-606CBB72F8F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6" y="1827366"/>
            <a:ext cx="7432209" cy="4110085"/>
          </a:xfrm>
        </p:spPr>
        <p:txBody>
          <a:bodyPr>
            <a:normAutofit/>
          </a:bodyPr>
          <a:lstStyle/>
          <a:p>
            <a:r>
              <a:rPr lang="en-US" dirty="0"/>
              <a:t>The CPI for food increased as food prices were 6.1% higher in Nov 2021 than Nov 2020</a:t>
            </a:r>
          </a:p>
          <a:p>
            <a:r>
              <a:rPr lang="en-US" dirty="0"/>
              <a:t>The level of food price inflation varied depending on whether the food was purchased for consumption away from home or at home</a:t>
            </a:r>
          </a:p>
          <a:p>
            <a:pPr lvl="1"/>
            <a:r>
              <a:rPr lang="en-US" dirty="0"/>
              <a:t>The food-away-from-home (restaurant purchases) CPI increased 5.8%</a:t>
            </a:r>
          </a:p>
          <a:p>
            <a:pPr lvl="1"/>
            <a:r>
              <a:rPr lang="en-US" dirty="0"/>
              <a:t>The food-at-home (grocery store or supermarket food purchases) CPI increased 6.4%</a:t>
            </a:r>
          </a:p>
        </p:txBody>
      </p:sp>
    </p:spTree>
    <p:extLst>
      <p:ext uri="{BB962C8B-B14F-4D97-AF65-F5344CB8AC3E}">
        <p14:creationId xmlns:p14="http://schemas.microsoft.com/office/powerpoint/2010/main" val="253139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A33B-5292-BC40-BC69-75AE4BB72B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Consumer Price Index - Food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0DA37C-1117-2740-AA81-9EE73B66CBD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036877" y="1139602"/>
            <a:ext cx="7978256" cy="40318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7F3CD1-97B9-8E4A-9E46-9252674BD9D1}"/>
              </a:ext>
            </a:extLst>
          </p:cNvPr>
          <p:cNvSpPr/>
          <p:nvPr/>
        </p:nvSpPr>
        <p:spPr>
          <a:xfrm>
            <a:off x="4173244" y="1271359"/>
            <a:ext cx="1038836" cy="403183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5F58D-4D3F-6945-A848-D0EFAE1EC385}"/>
              </a:ext>
            </a:extLst>
          </p:cNvPr>
          <p:cNvSpPr txBox="1"/>
          <p:nvPr/>
        </p:nvSpPr>
        <p:spPr>
          <a:xfrm>
            <a:off x="954157" y="6142383"/>
            <a:ext cx="4257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USDA ERS: Food Price Outlook 1/25/22</a:t>
            </a:r>
          </a:p>
        </p:txBody>
      </p:sp>
    </p:spTree>
    <p:extLst>
      <p:ext uri="{BB962C8B-B14F-4D97-AF65-F5344CB8AC3E}">
        <p14:creationId xmlns:p14="http://schemas.microsoft.com/office/powerpoint/2010/main" val="47368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1E85-5FA7-6149-90BC-E5CBACDE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462494"/>
            <a:ext cx="8143092" cy="1005648"/>
          </a:xfrm>
        </p:spPr>
        <p:txBody>
          <a:bodyPr/>
          <a:lstStyle/>
          <a:p>
            <a:r>
              <a:rPr lang="en-US" sz="2400" dirty="0"/>
              <a:t>Food Prices – Minutes Worked to Purchase </a:t>
            </a:r>
            <a:r>
              <a:rPr lang="en-US" sz="1800" dirty="0"/>
              <a:t>(median weekly salary)</a:t>
            </a:r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4250B1B-E5BF-7049-B3DD-5195F425F32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55662" y="1468142"/>
            <a:ext cx="8143093" cy="42965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ECC61-14AD-DD4A-A102-680B039B3DB5}"/>
              </a:ext>
            </a:extLst>
          </p:cNvPr>
          <p:cNvSpPr txBox="1"/>
          <p:nvPr/>
        </p:nvSpPr>
        <p:spPr>
          <a:xfrm>
            <a:off x="1189277" y="6093235"/>
            <a:ext cx="3309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Jayson Lusk</a:t>
            </a:r>
          </a:p>
        </p:txBody>
      </p:sp>
    </p:spTree>
    <p:extLst>
      <p:ext uri="{BB962C8B-B14F-4D97-AF65-F5344CB8AC3E}">
        <p14:creationId xmlns:p14="http://schemas.microsoft.com/office/powerpoint/2010/main" val="108595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4C12-085C-4A44-ABFE-99B19FC05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Drivers of Increased Food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07497-861F-3747-BC96-142A96FF2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6341" y="1397524"/>
            <a:ext cx="3746200" cy="3521727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Supply lower </a:t>
            </a:r>
          </a:p>
          <a:p>
            <a:pPr lvl="1"/>
            <a:r>
              <a:rPr lang="en-US" sz="3200" dirty="0"/>
              <a:t>Increased costs</a:t>
            </a:r>
          </a:p>
          <a:p>
            <a:pPr lvl="2"/>
            <a:r>
              <a:rPr lang="en-US" sz="3200" dirty="0"/>
              <a:t>Labor shortages – increased wages</a:t>
            </a:r>
          </a:p>
          <a:p>
            <a:pPr lvl="2"/>
            <a:r>
              <a:rPr lang="en-US" sz="3200" dirty="0"/>
              <a:t>Shipping/transportation – shortages, fuel prices</a:t>
            </a:r>
          </a:p>
          <a:p>
            <a:pPr lvl="1"/>
            <a:r>
              <a:rPr lang="en-US" sz="3200" dirty="0"/>
              <a:t>Lack of inputs</a:t>
            </a:r>
          </a:p>
          <a:p>
            <a:pPr lvl="1"/>
            <a:r>
              <a:rPr lang="en-US" sz="3200" dirty="0"/>
              <a:t>Exiting the marke</a:t>
            </a:r>
            <a:r>
              <a:rPr lang="en-US" dirty="0"/>
              <a:t>t</a:t>
            </a:r>
          </a:p>
        </p:txBody>
      </p:sp>
      <p:pic>
        <p:nvPicPr>
          <p:cNvPr id="5" name="Picture 4" descr="A picture containing text, sign, vegetable&#10;&#10;Description automatically generated">
            <a:extLst>
              <a:ext uri="{FF2B5EF4-FFF2-40B4-BE49-F238E27FC236}">
                <a16:creationId xmlns:a16="http://schemas.microsoft.com/office/drawing/2014/main" id="{795BB2F5-8B03-CE4D-88B9-335B35D1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" y="4815840"/>
            <a:ext cx="4798873" cy="204216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55984F-6EDF-224A-8CDD-A729E366A86A}"/>
              </a:ext>
            </a:extLst>
          </p:cNvPr>
          <p:cNvSpPr txBox="1">
            <a:spLocks/>
          </p:cNvSpPr>
          <p:nvPr/>
        </p:nvSpPr>
        <p:spPr>
          <a:xfrm>
            <a:off x="1045138" y="1397524"/>
            <a:ext cx="3991203" cy="341831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Consumer demand higher</a:t>
            </a:r>
          </a:p>
          <a:p>
            <a:pPr lvl="1"/>
            <a:r>
              <a:rPr lang="en-US" sz="3200" dirty="0"/>
              <a:t>Increasing wages due to labor shortages </a:t>
            </a:r>
          </a:p>
          <a:p>
            <a:pPr lvl="1"/>
            <a:r>
              <a:rPr lang="en-US" sz="3200" dirty="0"/>
              <a:t>Increased government spending</a:t>
            </a:r>
          </a:p>
          <a:p>
            <a:pPr lvl="1"/>
            <a:r>
              <a:rPr lang="en-US" sz="3200" dirty="0"/>
              <a:t>Pandemic savings</a:t>
            </a:r>
          </a:p>
          <a:p>
            <a:pPr lvl="1"/>
            <a:r>
              <a:rPr lang="en-US" sz="3200" dirty="0"/>
              <a:t>Consumer optimism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0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F76A-7585-E54A-B6E7-F684D8F88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CPI Food Projections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3E1DA8-2526-B54B-9192-344B24FA0E3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219094" y="1319936"/>
            <a:ext cx="5713740" cy="46338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0518DA-7D13-DC49-A2C7-497ACD8E7819}"/>
              </a:ext>
            </a:extLst>
          </p:cNvPr>
          <p:cNvSpPr/>
          <p:nvPr/>
        </p:nvSpPr>
        <p:spPr>
          <a:xfrm>
            <a:off x="5859804" y="1638477"/>
            <a:ext cx="1073030" cy="43152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F9573-467A-F046-B15B-6E444E6D94B7}"/>
              </a:ext>
            </a:extLst>
          </p:cNvPr>
          <p:cNvSpPr txBox="1"/>
          <p:nvPr/>
        </p:nvSpPr>
        <p:spPr>
          <a:xfrm>
            <a:off x="954157" y="6142383"/>
            <a:ext cx="4257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USDA ERS: Food Price Outlook 1/25/22</a:t>
            </a:r>
          </a:p>
        </p:txBody>
      </p:sp>
    </p:spTree>
    <p:extLst>
      <p:ext uri="{BB962C8B-B14F-4D97-AF65-F5344CB8AC3E}">
        <p14:creationId xmlns:p14="http://schemas.microsoft.com/office/powerpoint/2010/main" val="3794542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330F-A47A-4C44-915A-78A3FF955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Producer Price Index - Food </a:t>
            </a:r>
            <a:r>
              <a:rPr lang="en-US" sz="1400" dirty="0"/>
              <a:t>(Sales Price to Domestic Farmers/Ranchers)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91D99-2858-F840-A503-2BBDEC706420}"/>
              </a:ext>
            </a:extLst>
          </p:cNvPr>
          <p:cNvSpPr/>
          <p:nvPr/>
        </p:nvSpPr>
        <p:spPr>
          <a:xfrm>
            <a:off x="3935642" y="1654520"/>
            <a:ext cx="778598" cy="354895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DA464-74DF-6E4C-9B5B-1AA644A4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55" y="1426972"/>
            <a:ext cx="7741169" cy="4004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6D20F3-E394-904E-B3CC-2EC97F95F26A}"/>
              </a:ext>
            </a:extLst>
          </p:cNvPr>
          <p:cNvSpPr/>
          <p:nvPr/>
        </p:nvSpPr>
        <p:spPr>
          <a:xfrm>
            <a:off x="3607904" y="1654520"/>
            <a:ext cx="778598" cy="377650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230D0-6B44-4F42-A06C-6B697BC65836}"/>
              </a:ext>
            </a:extLst>
          </p:cNvPr>
          <p:cNvSpPr txBox="1"/>
          <p:nvPr/>
        </p:nvSpPr>
        <p:spPr>
          <a:xfrm>
            <a:off x="954157" y="6142383"/>
            <a:ext cx="4257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USDA ERS: Food Price Outlook 1/25/22</a:t>
            </a:r>
          </a:p>
        </p:txBody>
      </p:sp>
    </p:spTree>
    <p:extLst>
      <p:ext uri="{BB962C8B-B14F-4D97-AF65-F5344CB8AC3E}">
        <p14:creationId xmlns:p14="http://schemas.microsoft.com/office/powerpoint/2010/main" val="180175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43177-2462-9447-9C53-ACE26E157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PPI Food Projections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2962E7-6290-AA40-92B6-EB3FAAC5294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189277" y="1310274"/>
            <a:ext cx="5068944" cy="4543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FAF30A-0F5D-E143-9115-A7AC9C852955}"/>
              </a:ext>
            </a:extLst>
          </p:cNvPr>
          <p:cNvSpPr/>
          <p:nvPr/>
        </p:nvSpPr>
        <p:spPr>
          <a:xfrm>
            <a:off x="5185191" y="1538867"/>
            <a:ext cx="1073030" cy="431528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6D84A-A6AE-4B4E-80BB-CF40CB6E0FA9}"/>
              </a:ext>
            </a:extLst>
          </p:cNvPr>
          <p:cNvSpPr txBox="1"/>
          <p:nvPr/>
        </p:nvSpPr>
        <p:spPr>
          <a:xfrm>
            <a:off x="954157" y="6142383"/>
            <a:ext cx="4257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USDA ERS: Food Price Outlook 1/25/22</a:t>
            </a:r>
          </a:p>
        </p:txBody>
      </p:sp>
    </p:spTree>
    <p:extLst>
      <p:ext uri="{BB962C8B-B14F-4D97-AF65-F5344CB8AC3E}">
        <p14:creationId xmlns:p14="http://schemas.microsoft.com/office/powerpoint/2010/main" val="355388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FBFC-9256-1046-861D-CAA071141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Upside for Producers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57C12-B872-2741-B48A-1198C9C8BC1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Producer price increases outpacing consumer price increases</a:t>
            </a:r>
          </a:p>
          <a:p>
            <a:pPr lvl="1"/>
            <a:r>
              <a:rPr lang="en-US" sz="1700"/>
              <a:t>Except for eggs and milk</a:t>
            </a:r>
          </a:p>
          <a:p>
            <a:r>
              <a:rPr lang="en-US" sz="1700"/>
              <a:t>Highest price increases for beef, poultry, and vegetables</a:t>
            </a:r>
          </a:p>
          <a:p>
            <a:r>
              <a:rPr lang="en-US" sz="1700"/>
              <a:t>Wheat pricing also expanded by 50%</a:t>
            </a:r>
          </a:p>
          <a:p>
            <a:endParaRPr lang="en-US" sz="1700"/>
          </a:p>
          <a:p>
            <a:r>
              <a:rPr lang="en-US" sz="1700"/>
              <a:t>USDA shows net farm income rose 20% in 2020 relative to 2019 and is forecasted to be up 23% for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E608F-A691-4F60-9B11-2ACA0F582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5" r="45879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DAE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061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EDED-77BD-7744-A40E-455464D98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Direct to Consumer Sales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6A015-AF7B-4745-A3EA-D20D6DA6015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7" y="1489436"/>
            <a:ext cx="7567097" cy="45336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Consumers seeing higher prices at the grocery store……</a:t>
            </a:r>
          </a:p>
          <a:p>
            <a:r>
              <a:rPr lang="en-US" dirty="0"/>
              <a:t>Farmer’s market, CSA, etc. price adjustments warranted</a:t>
            </a:r>
          </a:p>
          <a:p>
            <a:pPr lvl="1"/>
            <a:r>
              <a:rPr lang="en-US" dirty="0"/>
              <a:t>Fresh vegetables and fruit</a:t>
            </a:r>
          </a:p>
          <a:p>
            <a:pPr lvl="1"/>
            <a:r>
              <a:rPr lang="en-US" dirty="0"/>
              <a:t>Grass-fed and local beef</a:t>
            </a:r>
          </a:p>
          <a:p>
            <a:pPr lvl="2"/>
            <a:r>
              <a:rPr lang="en-US" dirty="0"/>
              <a:t>More processing facilities coming on in Utah &amp; Idaho</a:t>
            </a:r>
          </a:p>
          <a:p>
            <a:r>
              <a:rPr lang="en-US" dirty="0"/>
              <a:t>Impacts of covid-based shortages on the demand for local foods remain</a:t>
            </a:r>
          </a:p>
          <a:p>
            <a:pPr lvl="1"/>
            <a:r>
              <a:rPr lang="en-US" dirty="0"/>
              <a:t>Strong demand for local meats and fresh produce</a:t>
            </a:r>
          </a:p>
          <a:p>
            <a:pPr lvl="1"/>
            <a:r>
              <a:rPr lang="en-US" dirty="0"/>
              <a:t>Farmers’ market attendance and CSA membership number still above 2019 levels</a:t>
            </a:r>
          </a:p>
        </p:txBody>
      </p:sp>
    </p:spTree>
    <p:extLst>
      <p:ext uri="{BB962C8B-B14F-4D97-AF65-F5344CB8AC3E}">
        <p14:creationId xmlns:p14="http://schemas.microsoft.com/office/powerpoint/2010/main" val="2154616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D398-8E6E-E449-B6E4-DF942416F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4C132-0646-3E49-A48C-27AC4061D6BE}"/>
              </a:ext>
            </a:extLst>
          </p:cNvPr>
          <p:cNvSpPr txBox="1"/>
          <p:nvPr/>
        </p:nvSpPr>
        <p:spPr>
          <a:xfrm>
            <a:off x="1015792" y="6379458"/>
            <a:ext cx="4818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USDA AMS: National Monthly Grass Fed Beef Report, Jan 28, 2022</a:t>
            </a:r>
          </a:p>
        </p:txBody>
      </p:sp>
      <p:pic>
        <p:nvPicPr>
          <p:cNvPr id="10" name="Content Placeholder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AFDCFA8-33F5-5248-9C67-208D5607838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930859" y="185495"/>
            <a:ext cx="5793922" cy="557055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A94BA7-429F-7144-948D-DB9776D9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92" y="5910257"/>
            <a:ext cx="5793922" cy="4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7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96728" y="2046789"/>
            <a:ext cx="7713104" cy="684409"/>
          </a:xfrm>
        </p:spPr>
        <p:txBody>
          <a:bodyPr/>
          <a:lstStyle/>
          <a:p>
            <a:r>
              <a:rPr lang="en-US" dirty="0" err="1"/>
              <a:t>Kynda</a:t>
            </a:r>
            <a:r>
              <a:rPr lang="en-US" dirty="0"/>
              <a:t> Curtis, Extension Ag &amp; Food Marketing Specialist</a:t>
            </a:r>
          </a:p>
          <a:p>
            <a:r>
              <a:rPr lang="en-US" dirty="0"/>
              <a:t>Applied Economics, USU Extension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15448" y="396371"/>
            <a:ext cx="7713104" cy="1445233"/>
          </a:xfrm>
        </p:spPr>
        <p:txBody>
          <a:bodyPr/>
          <a:lstStyle/>
          <a:p>
            <a:r>
              <a:rPr lang="en-US" sz="2800"/>
              <a:t>“What’s </a:t>
            </a:r>
            <a:r>
              <a:rPr lang="en-US" sz="2800" dirty="0"/>
              <a:t>Up” with Inflation and Input Prices?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8F13AED-C38B-4646-962F-950E97A0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85" y="2936383"/>
            <a:ext cx="5090309" cy="261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7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048E-661E-2848-A736-5584216BD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diagram, website&#10;&#10;Description automatically generated">
            <a:extLst>
              <a:ext uri="{FF2B5EF4-FFF2-40B4-BE49-F238E27FC236}">
                <a16:creationId xmlns:a16="http://schemas.microsoft.com/office/drawing/2014/main" id="{7A969BCB-D44C-EF46-BBB3-69989E2ABA4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533308" y="616403"/>
            <a:ext cx="5841634" cy="6001680"/>
          </a:xfrm>
        </p:spPr>
      </p:pic>
    </p:spTree>
    <p:extLst>
      <p:ext uri="{BB962C8B-B14F-4D97-AF65-F5344CB8AC3E}">
        <p14:creationId xmlns:p14="http://schemas.microsoft.com/office/powerpoint/2010/main" val="3311087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199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07D52-12BA-9C46-BDD8-48E8CEECC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555" y="620392"/>
            <a:ext cx="2856201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latin typeface="+mj-lt"/>
                <a:ea typeface="+mj-ea"/>
                <a:cs typeface="+mj-cs"/>
              </a:rPr>
              <a:t>Input Prices &amp; Shortages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3C31CF-0DCA-47F3-8581-E5C0DCDF3FE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035778464"/>
              </p:ext>
            </p:extLst>
          </p:nvPr>
        </p:nvGraphicFramePr>
        <p:xfrm>
          <a:off x="4101291" y="620392"/>
          <a:ext cx="4853866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698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8E0B-902E-854E-BE4B-A1301C8BE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Input Shortages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733EA-DEF2-0442-B387-EDBCC1E51A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7" y="1489436"/>
            <a:ext cx="7432209" cy="516536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Texas A&amp;M Agricultural and Food Policy Center suggests that fertilizer prices could increase by more than 80% for the 2022 planting season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58331112-4951-7147-80CD-7CC9371E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05" y="1101465"/>
            <a:ext cx="6938172" cy="42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4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05364-69B7-F74D-977C-06C5BE908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Suggestions – Dealing with Input Prices/Shortage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60096-F749-2C49-B7E2-8C1C0BFE42C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Secure orders early – pre buying</a:t>
            </a:r>
          </a:p>
          <a:p>
            <a:r>
              <a:rPr lang="en-US" dirty="0"/>
              <a:t>Lock in pricing ahead of time</a:t>
            </a:r>
          </a:p>
          <a:p>
            <a:r>
              <a:rPr lang="en-US" dirty="0"/>
              <a:t>Source locally when available</a:t>
            </a:r>
          </a:p>
          <a:p>
            <a:r>
              <a:rPr lang="en-US" dirty="0"/>
              <a:t>Use multiple types of packaging</a:t>
            </a:r>
          </a:p>
          <a:p>
            <a:r>
              <a:rPr lang="en-US" dirty="0"/>
              <a:t>Share equipment and parts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8" name="Picture 7" descr="Adhesive notes on glass wall">
            <a:extLst>
              <a:ext uri="{FF2B5EF4-FFF2-40B4-BE49-F238E27FC236}">
                <a16:creationId xmlns:a16="http://schemas.microsoft.com/office/drawing/2014/main" id="{D10EA5AA-CDD1-5348-AD1F-C408BB4CE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7" r="33173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B4E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249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2B2E-EAE4-3546-B179-0CE6CEA24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5E1AB-3D74-6A48-93F8-C2620E2919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7" y="1489436"/>
            <a:ext cx="7517401" cy="44641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USDA ERS Food Price Outlook </a:t>
            </a:r>
          </a:p>
          <a:p>
            <a:pPr lvl="1"/>
            <a:r>
              <a:rPr lang="en-US" dirty="0">
                <a:hlinkClick r:id="rId2"/>
              </a:rPr>
              <a:t>https://www.ers.usda.gov/data-products/food-price-outlook/</a:t>
            </a:r>
            <a:endParaRPr lang="en-US" dirty="0"/>
          </a:p>
          <a:p>
            <a:r>
              <a:rPr lang="en-US" dirty="0"/>
              <a:t>Federal Reserve Bank of St. Louis Economic Data</a:t>
            </a:r>
          </a:p>
          <a:p>
            <a:pPr lvl="1"/>
            <a:r>
              <a:rPr lang="en-US" dirty="0">
                <a:hlinkClick r:id="rId3"/>
              </a:rPr>
              <a:t>https://fred.stlouisfed.org</a:t>
            </a:r>
            <a:endParaRPr lang="en-US" dirty="0"/>
          </a:p>
          <a:p>
            <a:r>
              <a:rPr lang="en-US" dirty="0"/>
              <a:t>US Wholesale Specialty Crop Prices</a:t>
            </a:r>
          </a:p>
          <a:p>
            <a:pPr lvl="1"/>
            <a:r>
              <a:rPr lang="en-US" dirty="0">
                <a:hlinkClick r:id="rId4"/>
              </a:rPr>
              <a:t>https://www.ams.usda.gov/market-news/fruit-and-vegetable-terminal-markets-standard-reports</a:t>
            </a:r>
            <a:endParaRPr lang="en-US" dirty="0"/>
          </a:p>
          <a:p>
            <a:r>
              <a:rPr lang="en-US" dirty="0"/>
              <a:t>National Grass Fed Beef Report</a:t>
            </a:r>
          </a:p>
          <a:p>
            <a:pPr lvl="1"/>
            <a:r>
              <a:rPr lang="en-US" dirty="0">
                <a:hlinkClick r:id="rId5"/>
              </a:rPr>
              <a:t>https://www.ams.usda.gov/mnreports/lsmngfbeef.pdf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64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2BAD43-0A44-624F-B7EC-8AC4D90C6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328" y="337261"/>
            <a:ext cx="7713104" cy="144523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EB5DD39-6EAF-8146-BEF9-E0F9DA6A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17" y="2003609"/>
            <a:ext cx="6105525" cy="325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9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0C3C03C-8D5B-3A46-AED1-A6544FFC26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kynda.curtis@usu.edu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5E78EA-33DA-6E42-B2E9-8E85A1BC76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5606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FF54-EBD8-4449-9523-9A4FE5334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7AA7-1C1C-A04C-9C4E-9C276DB203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24073" y="2438401"/>
            <a:ext cx="5419927" cy="403351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Inflation overview</a:t>
            </a:r>
          </a:p>
          <a:p>
            <a:pPr lvl="1"/>
            <a:r>
              <a:rPr lang="en-US" sz="2000" dirty="0"/>
              <a:t>Historical inflation rates</a:t>
            </a:r>
          </a:p>
          <a:p>
            <a:pPr lvl="1"/>
            <a:r>
              <a:rPr lang="en-US" sz="2000" dirty="0"/>
              <a:t>Drivers of future inflation</a:t>
            </a:r>
          </a:p>
          <a:p>
            <a:r>
              <a:rPr lang="en-US" sz="2000" dirty="0"/>
              <a:t>Consumer Price Index (CPI) – Food</a:t>
            </a:r>
          </a:p>
          <a:p>
            <a:pPr lvl="1"/>
            <a:r>
              <a:rPr lang="en-US" sz="2000" dirty="0"/>
              <a:t>Food price drivers</a:t>
            </a:r>
          </a:p>
          <a:p>
            <a:r>
              <a:rPr lang="en-US" sz="2000" dirty="0"/>
              <a:t>Producer Price Index (PPI) – Food</a:t>
            </a:r>
          </a:p>
          <a:p>
            <a:r>
              <a:rPr lang="en-US" sz="2000" dirty="0"/>
              <a:t>Upside for producers (farmers/ranchers)</a:t>
            </a:r>
          </a:p>
          <a:p>
            <a:r>
              <a:rPr lang="en-US" sz="2000" dirty="0"/>
              <a:t>Direct to consumer sales impacts for 2022</a:t>
            </a:r>
          </a:p>
          <a:p>
            <a:r>
              <a:rPr lang="en-US" sz="2000" dirty="0"/>
              <a:t>Input prices and shortages</a:t>
            </a:r>
          </a:p>
          <a:p>
            <a:r>
              <a:rPr lang="en-US" sz="2000" dirty="0"/>
              <a:t>Suggestions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2DF1E72-600D-B047-ACB4-45762AC3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28" r="24464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5B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35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89EC-D596-C24D-9C7A-D250E5564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pushing a shopping cart&#10;&#10;Description automatically generated with medium confidence">
            <a:extLst>
              <a:ext uri="{FF2B5EF4-FFF2-40B4-BE49-F238E27FC236}">
                <a16:creationId xmlns:a16="http://schemas.microsoft.com/office/drawing/2014/main" id="{6A3C78F1-E9B3-D547-8202-95609B20625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182999" y="462494"/>
            <a:ext cx="6771724" cy="5757457"/>
          </a:xfrm>
        </p:spPr>
      </p:pic>
    </p:spTree>
    <p:extLst>
      <p:ext uri="{BB962C8B-B14F-4D97-AF65-F5344CB8AC3E}">
        <p14:creationId xmlns:p14="http://schemas.microsoft.com/office/powerpoint/2010/main" val="118396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B8B0721-425C-C047-B28A-E30C4C90CF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Inflation 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2812F-5F0D-BA41-95F9-176F7AA1ECF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89277" y="1489436"/>
            <a:ext cx="7432209" cy="44442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 consumer price inflation index rose 7% over the past year before seasonal adjustments, the steepest climb in prices since June 1982 </a:t>
            </a:r>
          </a:p>
          <a:p>
            <a:r>
              <a:rPr lang="en-US" dirty="0"/>
              <a:t>Taking out food and energy costs, inflation rose to 5.5% between December 2020 and December 2021 -- the biggest annual jump since February 1991 </a:t>
            </a:r>
          </a:p>
          <a:p>
            <a:r>
              <a:rPr lang="en-US" dirty="0"/>
              <a:t>The the food price index climbed 6.3%, while grocery prices rose by 6.5% last year </a:t>
            </a:r>
          </a:p>
          <a:p>
            <a:r>
              <a:rPr lang="en-US" dirty="0"/>
              <a:t>The energy cost index rose 29.3% over the past year </a:t>
            </a:r>
          </a:p>
          <a:p>
            <a:r>
              <a:rPr lang="en-US" dirty="0"/>
              <a:t>Prices are still nowhere near the historic highs from the 1980s </a:t>
            </a:r>
          </a:p>
          <a:p>
            <a:pPr lvl="1"/>
            <a:r>
              <a:rPr lang="en-US" dirty="0"/>
              <a:t>Inflation peaked in the spring of 1980 at 14.6% (adjusted)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57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FF24C0-E144-CE42-BFC2-0270FAFA4A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Historical Inflation Rates</a:t>
            </a:r>
          </a:p>
        </p:txBody>
      </p:sp>
      <p:pic>
        <p:nvPicPr>
          <p:cNvPr id="3" name="Content Placeholder 2" descr="Chart, histogram&#10;&#10;Description automatically generated">
            <a:extLst>
              <a:ext uri="{FF2B5EF4-FFF2-40B4-BE49-F238E27FC236}">
                <a16:creationId xmlns:a16="http://schemas.microsoft.com/office/drawing/2014/main" id="{E02C4545-74B5-2A42-B32D-B275A1E86CF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189277" y="1139602"/>
            <a:ext cx="6326687" cy="5067645"/>
          </a:xfrm>
        </p:spPr>
      </p:pic>
    </p:spTree>
    <p:extLst>
      <p:ext uri="{BB962C8B-B14F-4D97-AF65-F5344CB8AC3E}">
        <p14:creationId xmlns:p14="http://schemas.microsoft.com/office/powerpoint/2010/main" val="4198851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49158-26DE-5F4F-9387-D377B77A5D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 Inflation Predictions</a:t>
            </a:r>
            <a:br>
              <a:rPr lang="en-US" dirty="0"/>
            </a:br>
            <a:r>
              <a:rPr lang="en-US" sz="2000" dirty="0"/>
              <a:t>Drivers deemed to have the greatest potential impact on the future of inflation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F48EC0C-E06C-B84A-A007-1136A9EC24C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020311" y="1848209"/>
            <a:ext cx="6793707" cy="43637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461ADD-7005-A84B-AB31-F8E4731C3D4F}"/>
              </a:ext>
            </a:extLst>
          </p:cNvPr>
          <p:cNvSpPr txBox="1"/>
          <p:nvPr/>
        </p:nvSpPr>
        <p:spPr>
          <a:xfrm>
            <a:off x="1020311" y="6257006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Deloitte: The inflation outlook, 2/10/22</a:t>
            </a:r>
          </a:p>
        </p:txBody>
      </p:sp>
    </p:spTree>
    <p:extLst>
      <p:ext uri="{BB962C8B-B14F-4D97-AF65-F5344CB8AC3E}">
        <p14:creationId xmlns:p14="http://schemas.microsoft.com/office/powerpoint/2010/main" val="282147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03CC-AA81-E44A-B709-FA0C878A1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Potential Other Drivers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AB9BD0-25B9-464A-8BBB-7B15063AF0A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189277" y="1139602"/>
            <a:ext cx="4768522" cy="51697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5E1A8-DBC5-344C-B7F6-64CF8897FEDF}"/>
              </a:ext>
            </a:extLst>
          </p:cNvPr>
          <p:cNvSpPr txBox="1"/>
          <p:nvPr/>
        </p:nvSpPr>
        <p:spPr>
          <a:xfrm>
            <a:off x="1020311" y="6257006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Deloitte: The inflation outlook, 2/10/22</a:t>
            </a:r>
          </a:p>
        </p:txBody>
      </p:sp>
    </p:spTree>
    <p:extLst>
      <p:ext uri="{BB962C8B-B14F-4D97-AF65-F5344CB8AC3E}">
        <p14:creationId xmlns:p14="http://schemas.microsoft.com/office/powerpoint/2010/main" val="304282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5482F-888E-F147-AA85-BD8F43DC97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Four Distinct Potential Scenarios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AD3049D-DF71-BD46-BD56-2B2A38F24B7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807559" y="1232837"/>
            <a:ext cx="4469843" cy="5162669"/>
          </a:xfr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FAD688-28FA-044F-94B7-64C27F99F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33" y="1997548"/>
            <a:ext cx="3588302" cy="2862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EDA43-FACD-AE48-BC4A-7672A8E3FEA5}"/>
              </a:ext>
            </a:extLst>
          </p:cNvPr>
          <p:cNvSpPr txBox="1"/>
          <p:nvPr/>
        </p:nvSpPr>
        <p:spPr>
          <a:xfrm>
            <a:off x="1020311" y="6257006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Deloitte: The inflation outlook, 2/10/22</a:t>
            </a:r>
          </a:p>
        </p:txBody>
      </p:sp>
    </p:spTree>
    <p:extLst>
      <p:ext uri="{BB962C8B-B14F-4D97-AF65-F5344CB8AC3E}">
        <p14:creationId xmlns:p14="http://schemas.microsoft.com/office/powerpoint/2010/main" val="2953000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</TotalTime>
  <Words>876</Words>
  <Application>Microsoft Macintosh PowerPoint</Application>
  <PresentationFormat>On-screen Show (4:3)</PresentationFormat>
  <Paragraphs>120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Welcome to Marketing and Management Session 10th Annual Urban and Small Farms Conference</vt:lpstr>
      <vt:lpstr>“What’s Up” with Inflation and Input Prices?</vt:lpstr>
      <vt:lpstr>Overview</vt:lpstr>
      <vt:lpstr>PowerPoint Presentation</vt:lpstr>
      <vt:lpstr>Inflation Overview</vt:lpstr>
      <vt:lpstr>Historical Inflation Rates</vt:lpstr>
      <vt:lpstr>US Inflation Predictions Drivers deemed to have the greatest potential impact on the future of inflation</vt:lpstr>
      <vt:lpstr>Potential Other Drivers</vt:lpstr>
      <vt:lpstr>Four Distinct Potential Scenarios</vt:lpstr>
      <vt:lpstr>Consumer Price Index - Food</vt:lpstr>
      <vt:lpstr>Consumer Price Index - Food</vt:lpstr>
      <vt:lpstr>Food Prices – Minutes Worked to Purchase (median weekly salary)</vt:lpstr>
      <vt:lpstr>Drivers of Increased Food Prices</vt:lpstr>
      <vt:lpstr>CPI Food Projections 2022</vt:lpstr>
      <vt:lpstr>Producer Price Index - Food (Sales Price to Domestic Farmers/Ranchers)</vt:lpstr>
      <vt:lpstr>PPI Food Projections 2022</vt:lpstr>
      <vt:lpstr>Upside for Producers</vt:lpstr>
      <vt:lpstr>Direct to Consumer Sales</vt:lpstr>
      <vt:lpstr>PowerPoint Presentation</vt:lpstr>
      <vt:lpstr>PowerPoint Presentation</vt:lpstr>
      <vt:lpstr>Input Prices &amp; Shortages</vt:lpstr>
      <vt:lpstr>Input Shortages</vt:lpstr>
      <vt:lpstr>Suggestions – Dealing with Input Prices/Shortage</vt:lpstr>
      <vt:lpstr>Resources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Kynda Curtis</cp:lastModifiedBy>
  <cp:revision>90</cp:revision>
  <cp:lastPrinted>2021-09-30T16:05:40Z</cp:lastPrinted>
  <dcterms:created xsi:type="dcterms:W3CDTF">2016-02-18T23:43:18Z</dcterms:created>
  <dcterms:modified xsi:type="dcterms:W3CDTF">2022-02-24T17:15:15Z</dcterms:modified>
</cp:coreProperties>
</file>