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6"/>
  </p:notesMasterIdLst>
  <p:sldIdLst>
    <p:sldId id="268" r:id="rId2"/>
    <p:sldId id="341" r:id="rId3"/>
    <p:sldId id="271" r:id="rId4"/>
    <p:sldId id="272" r:id="rId5"/>
    <p:sldId id="27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 id="311" r:id="rId44"/>
    <p:sldId id="312" r:id="rId45"/>
    <p:sldId id="313" r:id="rId46"/>
    <p:sldId id="314" r:id="rId47"/>
    <p:sldId id="315" r:id="rId48"/>
    <p:sldId id="316" r:id="rId49"/>
    <p:sldId id="317" r:id="rId50"/>
    <p:sldId id="318" r:id="rId51"/>
    <p:sldId id="319" r:id="rId52"/>
    <p:sldId id="320" r:id="rId53"/>
    <p:sldId id="321" r:id="rId54"/>
    <p:sldId id="322" r:id="rId55"/>
    <p:sldId id="323" r:id="rId56"/>
    <p:sldId id="324" r:id="rId57"/>
    <p:sldId id="325" r:id="rId58"/>
    <p:sldId id="326" r:id="rId59"/>
    <p:sldId id="327" r:id="rId60"/>
    <p:sldId id="328" r:id="rId61"/>
    <p:sldId id="329" r:id="rId62"/>
    <p:sldId id="330" r:id="rId63"/>
    <p:sldId id="331" r:id="rId64"/>
    <p:sldId id="342" r:id="rId65"/>
    <p:sldId id="343" r:id="rId66"/>
    <p:sldId id="267" r:id="rId67"/>
    <p:sldId id="333" r:id="rId68"/>
    <p:sldId id="334" r:id="rId69"/>
    <p:sldId id="335" r:id="rId70"/>
    <p:sldId id="336" r:id="rId71"/>
    <p:sldId id="337" r:id="rId72"/>
    <p:sldId id="338" r:id="rId73"/>
    <p:sldId id="339" r:id="rId74"/>
    <p:sldId id="340"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96" autoAdjust="0"/>
    <p:restoredTop sz="85968" autoAdjust="0"/>
  </p:normalViewPr>
  <p:slideViewPr>
    <p:cSldViewPr snapToGrid="0" snapToObjects="1">
      <p:cViewPr varScale="1">
        <p:scale>
          <a:sx n="82" d="100"/>
          <a:sy n="82" d="100"/>
        </p:scale>
        <p:origin x="1608" y="168"/>
      </p:cViewPr>
      <p:guideLst>
        <p:guide orient="horz" pos="2160"/>
        <p:guide pos="2880"/>
      </p:guideLst>
    </p:cSldViewPr>
  </p:slideViewPr>
  <p:notesTextViewPr>
    <p:cViewPr>
      <p:scale>
        <a:sx n="3" d="2"/>
        <a:sy n="3" d="2"/>
      </p:scale>
      <p:origin x="0" y="0"/>
    </p:cViewPr>
  </p:notesTextViewPr>
  <p:sorterViewPr>
    <p:cViewPr>
      <p:scale>
        <a:sx n="100" d="100"/>
        <a:sy n="100" d="100"/>
      </p:scale>
      <p:origin x="0" y="83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84D1F2-6D63-41A3-97C7-B9DE29BBCB28}" type="datetimeFigureOut">
              <a:rPr lang="en-US" smtClean="0"/>
              <a:pPr/>
              <a:t>1/14/21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464035-8A69-481D-9A4D-3A86D68D72C1}" type="slidenum">
              <a:rPr lang="en-US" smtClean="0"/>
              <a:pPr/>
              <a:t>‹#›</a:t>
            </a:fld>
            <a:endParaRPr lang="en-US"/>
          </a:p>
        </p:txBody>
      </p:sp>
    </p:spTree>
    <p:extLst>
      <p:ext uri="{BB962C8B-B14F-4D97-AF65-F5344CB8AC3E}">
        <p14:creationId xmlns:p14="http://schemas.microsoft.com/office/powerpoint/2010/main" val="2735822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9464035-8A69-481D-9A4D-3A86D68D72C1}" type="slidenum">
              <a:rPr lang="en-US" smtClean="0"/>
              <a:pPr/>
              <a:t>1</a:t>
            </a:fld>
            <a:endParaRPr lang="en-US"/>
          </a:p>
        </p:txBody>
      </p:sp>
    </p:spTree>
    <p:extLst>
      <p:ext uri="{BB962C8B-B14F-4D97-AF65-F5344CB8AC3E}">
        <p14:creationId xmlns:p14="http://schemas.microsoft.com/office/powerpoint/2010/main" val="2908591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a:t>
            </a:r>
            <a:r>
              <a:rPr lang="en-US" baseline="0" dirty="0"/>
              <a:t> out that although there are dehydrated foods on this chart, that is not usually allowed in cottage production.  The best way to lower the Aw is to add more salt or sugar.</a:t>
            </a:r>
            <a:endParaRPr lang="en-US" dirty="0"/>
          </a:p>
        </p:txBody>
      </p:sp>
      <p:sp>
        <p:nvSpPr>
          <p:cNvPr id="4" name="Slide Number Placeholder 3"/>
          <p:cNvSpPr>
            <a:spLocks noGrp="1"/>
          </p:cNvSpPr>
          <p:nvPr>
            <p:ph type="sldNum" sz="quarter" idx="10"/>
          </p:nvPr>
        </p:nvSpPr>
        <p:spPr/>
        <p:txBody>
          <a:bodyPr/>
          <a:lstStyle/>
          <a:p>
            <a:fld id="{29669B2E-4905-43F7-9692-F37B1B99DEAB}" type="slidenum">
              <a:rPr lang="en-US" smtClean="0"/>
              <a:pPr/>
              <a:t>29</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1195387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 tomatoes</a:t>
            </a:r>
            <a:r>
              <a:rPr lang="en-US" baseline="0" dirty="0"/>
              <a:t> fall right on the borderline of safe pH (4.6).  In general, the sweeter the tomato, the higher the pH, so they will need to be acidified.</a:t>
            </a:r>
            <a:endParaRPr lang="en-US" dirty="0"/>
          </a:p>
        </p:txBody>
      </p:sp>
      <p:sp>
        <p:nvSpPr>
          <p:cNvPr id="4" name="Slide Number Placeholder 3"/>
          <p:cNvSpPr>
            <a:spLocks noGrp="1"/>
          </p:cNvSpPr>
          <p:nvPr>
            <p:ph type="sldNum" sz="quarter" idx="10"/>
          </p:nvPr>
        </p:nvSpPr>
        <p:spPr/>
        <p:txBody>
          <a:bodyPr/>
          <a:lstStyle/>
          <a:p>
            <a:fld id="{29669B2E-4905-43F7-9692-F37B1B99DEAB}" type="slidenum">
              <a:rPr lang="en-US" smtClean="0"/>
              <a:pPr/>
              <a:t>33</a:t>
            </a:fld>
            <a:endParaRPr lang="en-US"/>
          </a:p>
        </p:txBody>
      </p:sp>
      <p:sp>
        <p:nvSpPr>
          <p:cNvPr id="5" name="Date Placeholder 4"/>
          <p:cNvSpPr>
            <a:spLocks noGrp="1"/>
          </p:cNvSpPr>
          <p:nvPr>
            <p:ph type="dt" idx="11"/>
          </p:nvPr>
        </p:nvSpPr>
        <p:spPr/>
        <p:txBody>
          <a:bodyPr/>
          <a:lstStyle/>
          <a:p>
            <a:endParaRPr lang="en-US"/>
          </a:p>
        </p:txBody>
      </p:sp>
    </p:spTree>
    <p:extLst>
      <p:ext uri="{BB962C8B-B14F-4D97-AF65-F5344CB8AC3E}">
        <p14:creationId xmlns:p14="http://schemas.microsoft.com/office/powerpoint/2010/main" val="2351484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Screen Shot 2015-06-03 at 9.16.15 P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413875" cy="6864368"/>
          </a:xfrm>
          <a:prstGeom prst="rect">
            <a:avLst/>
          </a:prstGeom>
        </p:spPr>
      </p:pic>
      <p:sp>
        <p:nvSpPr>
          <p:cNvPr id="2" name="Title 1"/>
          <p:cNvSpPr>
            <a:spLocks noGrp="1"/>
          </p:cNvSpPr>
          <p:nvPr>
            <p:ph type="ctrTitle"/>
          </p:nvPr>
        </p:nvSpPr>
        <p:spPr>
          <a:xfrm>
            <a:off x="1234131" y="2718390"/>
            <a:ext cx="7086600" cy="1470025"/>
          </a:xfrm>
        </p:spPr>
        <p:txBody>
          <a:bodyPr>
            <a:normAutofit/>
          </a:bodyPr>
          <a:lstStyle>
            <a:lvl1pPr algn="ctr">
              <a:defRPr sz="3600">
                <a:solidFill>
                  <a:schemeClr val="bg1"/>
                </a:solidFill>
                <a:latin typeface="Governor"/>
                <a:cs typeface="Governor"/>
              </a:defRPr>
            </a:lvl1pPr>
          </a:lstStyle>
          <a:p>
            <a:r>
              <a:rPr lang="en-US" dirty="0"/>
              <a:t>Click to edit Master title style</a:t>
            </a:r>
          </a:p>
        </p:txBody>
      </p:sp>
      <p:sp>
        <p:nvSpPr>
          <p:cNvPr id="3" name="Subtitle 2"/>
          <p:cNvSpPr>
            <a:spLocks noGrp="1"/>
          </p:cNvSpPr>
          <p:nvPr>
            <p:ph type="subTitle" idx="1"/>
          </p:nvPr>
        </p:nvSpPr>
        <p:spPr>
          <a:xfrm>
            <a:off x="1371600" y="4209978"/>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descr="SARE_Western_CMYK.ti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12125" y="5983472"/>
            <a:ext cx="685641" cy="632729"/>
          </a:xfrm>
          <a:prstGeom prst="rect">
            <a:avLst/>
          </a:prstGeom>
        </p:spPr>
      </p:pic>
      <p:pic>
        <p:nvPicPr>
          <p:cNvPr id="9" name="Picture 8" descr="Extension_Main_Tower.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4027" y="6089008"/>
            <a:ext cx="1952624" cy="552593"/>
          </a:xfrm>
          <a:prstGeom prst="rect">
            <a:avLst/>
          </a:prstGeom>
        </p:spPr>
      </p:pic>
    </p:spTree>
    <p:extLst>
      <p:ext uri="{BB962C8B-B14F-4D97-AF65-F5344CB8AC3E}">
        <p14:creationId xmlns:p14="http://schemas.microsoft.com/office/powerpoint/2010/main" val="3608667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8"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025255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8"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025255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Screen Shot 2015-06-03 at 9.36.31 PM.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89" y="0"/>
            <a:ext cx="9129911" cy="6858000"/>
          </a:xfrm>
          <a:prstGeom prst="rect">
            <a:avLst/>
          </a:prstGeom>
        </p:spPr>
      </p:pic>
      <p:sp>
        <p:nvSpPr>
          <p:cNvPr id="5" name="Title Placeholder 1"/>
          <p:cNvSpPr>
            <a:spLocks noGrp="1"/>
          </p:cNvSpPr>
          <p:nvPr>
            <p:ph type="title"/>
          </p:nvPr>
        </p:nvSpPr>
        <p:spPr>
          <a:xfrm>
            <a:off x="2306651" y="721338"/>
            <a:ext cx="6491115" cy="1143000"/>
          </a:xfrm>
          <a:prstGeom prst="rect">
            <a:avLst/>
          </a:prstGeom>
        </p:spPr>
        <p:txBody>
          <a:bodyPr vert="horz" lIns="91440" tIns="45720" rIns="91440" bIns="45720" rtlCol="0" anchor="ctr">
            <a:normAutofit/>
          </a:bodyPr>
          <a:lstStyle/>
          <a:p>
            <a:r>
              <a:rPr lang="en-US" dirty="0"/>
              <a:t>Click to edit</a:t>
            </a:r>
          </a:p>
        </p:txBody>
      </p:sp>
      <p:sp>
        <p:nvSpPr>
          <p:cNvPr id="6" name="Text Placeholder 2"/>
          <p:cNvSpPr>
            <a:spLocks noGrp="1"/>
          </p:cNvSpPr>
          <p:nvPr>
            <p:ph idx="1"/>
          </p:nvPr>
        </p:nvSpPr>
        <p:spPr>
          <a:xfrm>
            <a:off x="2195685" y="1830387"/>
            <a:ext cx="660208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descr="SARE_Western_CMYK.tif"/>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12125" y="5983472"/>
            <a:ext cx="685641" cy="632729"/>
          </a:xfrm>
          <a:prstGeom prst="rect">
            <a:avLst/>
          </a:prstGeom>
        </p:spPr>
      </p:pic>
      <p:pic>
        <p:nvPicPr>
          <p:cNvPr id="10" name="Picture 9" descr="Extension_Main_Tower.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54027" y="6089008"/>
            <a:ext cx="1952624" cy="552593"/>
          </a:xfrm>
          <a:prstGeom prst="rect">
            <a:avLst/>
          </a:prstGeom>
        </p:spPr>
      </p:pic>
    </p:spTree>
    <p:extLst>
      <p:ext uri="{BB962C8B-B14F-4D97-AF65-F5344CB8AC3E}">
        <p14:creationId xmlns:p14="http://schemas.microsoft.com/office/powerpoint/2010/main" val="2854855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8"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0252557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a:t>Click to edit Master title style</a:t>
            </a:r>
          </a:p>
        </p:txBody>
      </p:sp>
      <p:sp>
        <p:nvSpPr>
          <p:cNvPr id="4" name="Content Placeholder 3"/>
          <p:cNvSpPr>
            <a:spLocks noGrp="1"/>
          </p:cNvSpPr>
          <p:nvPr>
            <p:ph sz="half" idx="2"/>
          </p:nvPr>
        </p:nvSpPr>
        <p:spPr>
          <a:xfrm>
            <a:off x="2306928" y="1864338"/>
            <a:ext cx="649083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217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descr="front.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6" y="0"/>
            <a:ext cx="9143264" cy="6858000"/>
          </a:xfrm>
          <a:prstGeom prst="rect">
            <a:avLst/>
          </a:prstGeom>
        </p:spPr>
      </p:pic>
      <p:sp>
        <p:nvSpPr>
          <p:cNvPr id="2" name="Title 1"/>
          <p:cNvSpPr>
            <a:spLocks noGrp="1"/>
          </p:cNvSpPr>
          <p:nvPr>
            <p:ph type="ctrTitle"/>
          </p:nvPr>
        </p:nvSpPr>
        <p:spPr>
          <a:xfrm>
            <a:off x="989380" y="2718390"/>
            <a:ext cx="7086600" cy="1470025"/>
          </a:xfrm>
        </p:spPr>
        <p:txBody>
          <a:bodyPr>
            <a:normAutofit/>
          </a:bodyPr>
          <a:lstStyle>
            <a:lvl1pPr algn="ctr">
              <a:defRPr sz="3600">
                <a:solidFill>
                  <a:schemeClr val="bg1"/>
                </a:solidFill>
                <a:latin typeface="Governor"/>
                <a:cs typeface="Governor"/>
              </a:defRPr>
            </a:lvl1pPr>
          </a:lstStyle>
          <a:p>
            <a:r>
              <a:rPr lang="en-US"/>
              <a:t>Click to edit Master title style</a:t>
            </a:r>
            <a:endParaRPr lang="en-US" dirty="0"/>
          </a:p>
        </p:txBody>
      </p:sp>
    </p:spTree>
    <p:extLst>
      <p:ext uri="{BB962C8B-B14F-4D97-AF65-F5344CB8AC3E}">
        <p14:creationId xmlns:p14="http://schemas.microsoft.com/office/powerpoint/2010/main" val="2578613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3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3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8"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0252557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8_Title Only">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8"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025255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4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322EC88-AF3B-44C3-837F-239111ACEAC0}" type="datetimeFigureOut">
              <a:rPr lang="en-US" smtClean="0"/>
              <a:pPr/>
              <a:t>1/14/21</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BE0CB2D-03F9-479B-8315-3E1009AE9FE1}" type="slidenum">
              <a:rPr lang="en-US" smtClean="0"/>
              <a:pPr/>
              <a:t>‹#›</a:t>
            </a:fld>
            <a:endParaRPr lang="en-US"/>
          </a:p>
        </p:txBody>
      </p:sp>
    </p:spTree>
    <p:extLst>
      <p:ext uri="{BB962C8B-B14F-4D97-AF65-F5344CB8AC3E}">
        <p14:creationId xmlns:p14="http://schemas.microsoft.com/office/powerpoint/2010/main" val="29012713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4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4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0813" cy="1371600"/>
          </a:xfrm>
          <a:prstGeom prst="rect">
            <a:avLst/>
          </a:prstGeom>
        </p:spPr>
        <p:txBody>
          <a:bodyPr/>
          <a:lstStyle/>
          <a:p>
            <a:r>
              <a:rPr lang="en-US"/>
              <a:t>Click to edit Master title style</a:t>
            </a:r>
            <a:endParaRPr/>
          </a:p>
        </p:txBody>
      </p:sp>
      <p:sp>
        <p:nvSpPr>
          <p:cNvPr id="3" name="Content Placeholder 2"/>
          <p:cNvSpPr>
            <a:spLocks noGrp="1"/>
          </p:cNvSpPr>
          <p:nvPr>
            <p:ph idx="1"/>
          </p:nvPr>
        </p:nvSpPr>
        <p:spPr>
          <a:xfrm>
            <a:off x="685800" y="2209800"/>
            <a:ext cx="7770813"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Slide Number Placeholder 5"/>
          <p:cNvSpPr>
            <a:spLocks noGrp="1"/>
          </p:cNvSpPr>
          <p:nvPr>
            <p:ph type="sldNum" sz="quarter" idx="10"/>
          </p:nvPr>
        </p:nvSpPr>
        <p:spPr>
          <a:xfrm>
            <a:off x="4305300" y="6289675"/>
            <a:ext cx="533400" cy="365125"/>
          </a:xfrm>
          <a:prstGeom prst="rect">
            <a:avLst/>
          </a:prstGeom>
        </p:spPr>
        <p:txBody>
          <a:bodyPr/>
          <a:lstStyle>
            <a:lvl1pPr>
              <a:defRPr/>
            </a:lvl1pPr>
          </a:lstStyle>
          <a:p>
            <a:pPr>
              <a:defRPr/>
            </a:pPr>
            <a:fld id="{7587E43D-2BEC-49B5-9DC7-426B8B4500A8}" type="slidenum">
              <a:rPr lang="en-US">
                <a:solidFill>
                  <a:prstClr val="black">
                    <a:tint val="75000"/>
                  </a:prstClr>
                </a:solidFill>
              </a:rPr>
              <a:pPr>
                <a:defRPr/>
              </a:pPr>
              <a:t>‹#›</a:t>
            </a:fld>
            <a:endParaRPr lang="en-US">
              <a:solidFill>
                <a:prstClr val="black">
                  <a:tint val="75000"/>
                </a:prstClr>
              </a:solidFill>
            </a:endParaRPr>
          </a:p>
        </p:txBody>
      </p:sp>
      <p:sp>
        <p:nvSpPr>
          <p:cNvPr id="5" name="Date Placeholder 3"/>
          <p:cNvSpPr>
            <a:spLocks noGrp="1"/>
          </p:cNvSpPr>
          <p:nvPr>
            <p:ph type="dt" sz="half" idx="11"/>
          </p:nvPr>
        </p:nvSpPr>
        <p:spPr>
          <a:xfrm>
            <a:off x="6400800" y="6289675"/>
            <a:ext cx="2374900" cy="365125"/>
          </a:xfrm>
          <a:prstGeom prst="rect">
            <a:avLst/>
          </a:prstGeom>
        </p:spPr>
        <p:txBody>
          <a:bodyPr/>
          <a:lstStyle>
            <a:lvl1pPr>
              <a:defRPr/>
            </a:lvl1pPr>
          </a:lstStyle>
          <a:p>
            <a:pPr>
              <a:defRPr/>
            </a:pPr>
            <a:fld id="{CF5FF072-ECA2-4C7D-811A-1B487F3F903A}" type="datetimeFigureOut">
              <a:rPr lang="en-US">
                <a:solidFill>
                  <a:prstClr val="black">
                    <a:tint val="75000"/>
                  </a:prstClr>
                </a:solidFill>
              </a:rPr>
              <a:pPr>
                <a:defRPr/>
              </a:pPr>
              <a:t>1/14/21</a:t>
            </a:fld>
            <a:endParaRPr lang="en-US">
              <a:solidFill>
                <a:prstClr val="black">
                  <a:tint val="75000"/>
                </a:prstClr>
              </a:solidFill>
            </a:endParaRPr>
          </a:p>
        </p:txBody>
      </p:sp>
      <p:sp>
        <p:nvSpPr>
          <p:cNvPr id="6" name="Footer Placeholder 4"/>
          <p:cNvSpPr>
            <a:spLocks noGrp="1"/>
          </p:cNvSpPr>
          <p:nvPr>
            <p:ph type="ftr" sz="quarter" idx="12"/>
          </p:nvPr>
        </p:nvSpPr>
        <p:spPr>
          <a:xfrm>
            <a:off x="349250" y="6289675"/>
            <a:ext cx="3155950" cy="365125"/>
          </a:xfrm>
          <a:prstGeom prst="rect">
            <a:avLst/>
          </a:prstGeom>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9187233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4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4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5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5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5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5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5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5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8"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0252557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5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250"/>
            <a:ext cx="8229600" cy="4525963"/>
          </a:xfrm>
          <a:prstGeom prst="rect">
            <a:avLst/>
          </a:prstGeom>
        </p:spPr>
        <p:txBody>
          <a:bodyPr/>
          <a:lstStyle>
            <a:lvl1pPr>
              <a:defRPr>
                <a:solidFill>
                  <a:schemeClr val="tx1">
                    <a:lumMod val="65000"/>
                    <a:lumOff val="35000"/>
                  </a:schemeClr>
                </a:solidFill>
                <a:latin typeface="Arial"/>
                <a:cs typeface="Arial"/>
              </a:defRPr>
            </a:lvl1pPr>
            <a:lvl2pPr>
              <a:defRPr>
                <a:solidFill>
                  <a:schemeClr val="tx1">
                    <a:lumMod val="65000"/>
                    <a:lumOff val="35000"/>
                  </a:schemeClr>
                </a:solidFill>
                <a:latin typeface="Arial"/>
                <a:cs typeface="Arial"/>
              </a:defRPr>
            </a:lvl2pPr>
            <a:lvl3pPr>
              <a:defRPr>
                <a:solidFill>
                  <a:schemeClr val="tx1">
                    <a:lumMod val="65000"/>
                    <a:lumOff val="35000"/>
                  </a:schemeClr>
                </a:solidFill>
                <a:latin typeface="Arial"/>
                <a:cs typeface="Arial"/>
              </a:defRPr>
            </a:lvl3pPr>
            <a:lvl4pPr>
              <a:defRPr>
                <a:solidFill>
                  <a:schemeClr val="tx1">
                    <a:lumMod val="65000"/>
                    <a:lumOff val="35000"/>
                  </a:schemeClr>
                </a:solidFill>
                <a:latin typeface="Arial"/>
                <a:cs typeface="Arial"/>
              </a:defRPr>
            </a:lvl4pPr>
            <a:lvl5pPr>
              <a:defRPr>
                <a:solidFill>
                  <a:schemeClr val="tx1">
                    <a:lumMod val="65000"/>
                    <a:lumOff val="35000"/>
                  </a:schemeClr>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9"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991557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8"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0252557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6" name="Text Placeholder 7"/>
          <p:cNvSpPr>
            <a:spLocks noGrp="1"/>
          </p:cNvSpPr>
          <p:nvPr>
            <p:ph type="body" sz="quarter" idx="10" hasCustomPrompt="1"/>
          </p:nvPr>
        </p:nvSpPr>
        <p:spPr>
          <a:xfrm>
            <a:off x="5741736" y="6479642"/>
            <a:ext cx="3072556" cy="378358"/>
          </a:xfrm>
          <a:prstGeom prst="rect">
            <a:avLst/>
          </a:prstGeom>
        </p:spPr>
        <p:txBody>
          <a:bodyPr vert="horz" anchor="ctr"/>
          <a:lstStyle>
            <a:lvl1pPr algn="r">
              <a:buNone/>
              <a:defRPr sz="1500">
                <a:solidFill>
                  <a:schemeClr val="bg1"/>
                </a:solidFill>
                <a:latin typeface="Arial"/>
                <a:cs typeface="Arial"/>
              </a:defRPr>
            </a:lvl1pPr>
          </a:lstStyle>
          <a:p>
            <a:pPr lvl="0"/>
            <a:r>
              <a:rPr lang="en-US" dirty="0" err="1"/>
              <a:t>extension.usu.edu</a:t>
            </a:r>
            <a:endParaRPr lang="en-US" dirty="0"/>
          </a:p>
        </p:txBody>
      </p:sp>
      <p:sp>
        <p:nvSpPr>
          <p:cNvPr id="8" name="Content Placeholder 8"/>
          <p:cNvSpPr>
            <a:spLocks noGrp="1"/>
          </p:cNvSpPr>
          <p:nvPr>
            <p:ph sz="quarter" idx="11" hasCustomPrompt="1"/>
          </p:nvPr>
        </p:nvSpPr>
        <p:spPr>
          <a:xfrm>
            <a:off x="457200" y="889810"/>
            <a:ext cx="8229600" cy="709612"/>
          </a:xfrm>
          <a:custGeom>
            <a:avLst/>
            <a:gdLst>
              <a:gd name="connsiteX0" fmla="*/ 0 w 8229600"/>
              <a:gd name="connsiteY0" fmla="*/ 0 h 709612"/>
              <a:gd name="connsiteX1" fmla="*/ 8229600 w 8229600"/>
              <a:gd name="connsiteY1" fmla="*/ 0 h 709612"/>
              <a:gd name="connsiteX2" fmla="*/ 8229600 w 8229600"/>
              <a:gd name="connsiteY2" fmla="*/ 709612 h 709612"/>
              <a:gd name="connsiteX3" fmla="*/ 0 w 8229600"/>
              <a:gd name="connsiteY3" fmla="*/ 709612 h 709612"/>
              <a:gd name="connsiteX4" fmla="*/ 0 w 8229600"/>
              <a:gd name="connsiteY4" fmla="*/ 0 h 709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709612">
                <a:moveTo>
                  <a:pt x="0" y="0"/>
                </a:moveTo>
                <a:lnTo>
                  <a:pt x="8229600" y="0"/>
                </a:lnTo>
                <a:lnTo>
                  <a:pt x="8229600" y="709612"/>
                </a:lnTo>
                <a:lnTo>
                  <a:pt x="0" y="709612"/>
                </a:lnTo>
                <a:lnTo>
                  <a:pt x="0" y="0"/>
                </a:lnTo>
                <a:close/>
              </a:path>
            </a:pathLst>
          </a:custGeom>
        </p:spPr>
        <p:txBody>
          <a:bodyPr vert="horz"/>
          <a:lstStyle>
            <a:lvl1pPr>
              <a:buNone/>
              <a:defRPr sz="3800" b="1">
                <a:solidFill>
                  <a:srgbClr val="073056"/>
                </a:solidFill>
                <a:latin typeface="Arial"/>
                <a:cs typeface="Arial"/>
              </a:defRPr>
            </a:lvl1pPr>
          </a:lstStyle>
          <a:p>
            <a:pPr lvl="0"/>
            <a:r>
              <a:rPr lang="en-US" dirty="0"/>
              <a:t>Click to edit Master title style</a:t>
            </a:r>
          </a:p>
        </p:txBody>
      </p:sp>
    </p:spTree>
    <p:extLst>
      <p:ext uri="{BB962C8B-B14F-4D97-AF65-F5344CB8AC3E}">
        <p14:creationId xmlns:p14="http://schemas.microsoft.com/office/powerpoint/2010/main" val="202525578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image" Target="../media/image3.pn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pn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tif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Screen Shot 2015-06-03 at 9.37.21 PM.png"/>
          <p:cNvPicPr>
            <a:picLocks noChangeAspect="1"/>
          </p:cNvPicPr>
          <p:nvPr userDrawn="1"/>
        </p:nvPicPr>
        <p:blipFill>
          <a:blip r:embed="rId7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306651" y="721338"/>
            <a:ext cx="6491115" cy="1143000"/>
          </a:xfrm>
          <a:prstGeom prst="rect">
            <a:avLst/>
          </a:prstGeom>
        </p:spPr>
        <p:txBody>
          <a:bodyPr vert="horz" lIns="91440" tIns="45720" rIns="91440" bIns="45720" rtlCol="0" anchor="ctr">
            <a:normAutofit/>
          </a:bodyPr>
          <a:lstStyle/>
          <a:p>
            <a:r>
              <a:rPr lang="en-US" dirty="0"/>
              <a:t>Click to edit</a:t>
            </a:r>
          </a:p>
        </p:txBody>
      </p:sp>
      <p:sp>
        <p:nvSpPr>
          <p:cNvPr id="3" name="Text Placeholder 2"/>
          <p:cNvSpPr>
            <a:spLocks noGrp="1"/>
          </p:cNvSpPr>
          <p:nvPr>
            <p:ph type="body" idx="1"/>
          </p:nvPr>
        </p:nvSpPr>
        <p:spPr>
          <a:xfrm>
            <a:off x="2195685" y="1830387"/>
            <a:ext cx="660208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SARE_Western_CMYK.tif"/>
          <p:cNvPicPr>
            <a:picLocks noChangeAspect="1"/>
          </p:cNvPicPr>
          <p:nvPr userDrawn="1"/>
        </p:nvPicPr>
        <p:blipFill>
          <a:blip r:embed="rId73">
            <a:extLst>
              <a:ext uri="{28A0092B-C50C-407E-A947-70E740481C1C}">
                <a14:useLocalDpi xmlns:a14="http://schemas.microsoft.com/office/drawing/2010/main" val="0"/>
              </a:ext>
            </a:extLst>
          </a:blip>
          <a:stretch>
            <a:fillRect/>
          </a:stretch>
        </p:blipFill>
        <p:spPr>
          <a:xfrm>
            <a:off x="8112125" y="5983472"/>
            <a:ext cx="685641" cy="632729"/>
          </a:xfrm>
          <a:prstGeom prst="rect">
            <a:avLst/>
          </a:prstGeom>
        </p:spPr>
      </p:pic>
      <p:pic>
        <p:nvPicPr>
          <p:cNvPr id="8" name="Picture 7" descr="Extension_Main_Tower.png"/>
          <p:cNvPicPr>
            <a:picLocks noChangeAspect="1"/>
          </p:cNvPicPr>
          <p:nvPr userDrawn="1"/>
        </p:nvPicPr>
        <p:blipFill>
          <a:blip r:embed="rId74">
            <a:extLst>
              <a:ext uri="{28A0092B-C50C-407E-A947-70E740481C1C}">
                <a14:useLocalDpi xmlns:a14="http://schemas.microsoft.com/office/drawing/2010/main" val="0"/>
              </a:ext>
            </a:extLst>
          </a:blip>
          <a:stretch>
            <a:fillRect/>
          </a:stretch>
        </p:blipFill>
        <p:spPr>
          <a:xfrm>
            <a:off x="354027" y="6089008"/>
            <a:ext cx="1952624" cy="552593"/>
          </a:xfrm>
          <a:prstGeom prst="rect">
            <a:avLst/>
          </a:prstGeom>
        </p:spPr>
      </p:pic>
    </p:spTree>
    <p:extLst>
      <p:ext uri="{BB962C8B-B14F-4D97-AF65-F5344CB8AC3E}">
        <p14:creationId xmlns:p14="http://schemas.microsoft.com/office/powerpoint/2010/main" val="78918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89" r:id="rId37"/>
    <p:sldLayoutId id="2147483690" r:id="rId38"/>
    <p:sldLayoutId id="2147483691" r:id="rId39"/>
    <p:sldLayoutId id="2147483692" r:id="rId40"/>
    <p:sldLayoutId id="2147483693" r:id="rId41"/>
    <p:sldLayoutId id="2147483694" r:id="rId42"/>
    <p:sldLayoutId id="2147483695" r:id="rId43"/>
    <p:sldLayoutId id="2147483696" r:id="rId44"/>
    <p:sldLayoutId id="2147483697" r:id="rId45"/>
    <p:sldLayoutId id="2147483698" r:id="rId46"/>
    <p:sldLayoutId id="2147483699" r:id="rId47"/>
    <p:sldLayoutId id="2147483700" r:id="rId48"/>
    <p:sldLayoutId id="2147483701" r:id="rId49"/>
    <p:sldLayoutId id="2147483702" r:id="rId50"/>
    <p:sldLayoutId id="2147483703" r:id="rId51"/>
    <p:sldLayoutId id="2147483704" r:id="rId52"/>
    <p:sldLayoutId id="2147483705" r:id="rId53"/>
    <p:sldLayoutId id="2147483706" r:id="rId54"/>
    <p:sldLayoutId id="2147483707" r:id="rId55"/>
    <p:sldLayoutId id="2147483708" r:id="rId56"/>
    <p:sldLayoutId id="2147483709" r:id="rId57"/>
    <p:sldLayoutId id="2147483710" r:id="rId58"/>
    <p:sldLayoutId id="2147483711" r:id="rId59"/>
    <p:sldLayoutId id="2147483712" r:id="rId60"/>
    <p:sldLayoutId id="2147483713" r:id="rId61"/>
    <p:sldLayoutId id="2147483714" r:id="rId62"/>
    <p:sldLayoutId id="2147483715" r:id="rId63"/>
    <p:sldLayoutId id="2147483716" r:id="rId64"/>
    <p:sldLayoutId id="2147483717" r:id="rId65"/>
    <p:sldLayoutId id="2147483718" r:id="rId66"/>
    <p:sldLayoutId id="2147483719" r:id="rId67"/>
    <p:sldLayoutId id="2147483720" r:id="rId68"/>
    <p:sldLayoutId id="2147483721" r:id="rId69"/>
    <p:sldLayoutId id="2147483722" r:id="rId70"/>
  </p:sldLayoutIdLst>
  <p:txStyles>
    <p:titleStyle>
      <a:lvl1pPr algn="l" defTabSz="457200" rtl="0" eaLnBrk="1" latinLnBrk="0" hangingPunct="1">
        <a:spcBef>
          <a:spcPct val="0"/>
        </a:spcBef>
        <a:buNone/>
        <a:defRPr sz="2800" kern="1200">
          <a:solidFill>
            <a:srgbClr val="FFFFFF"/>
          </a:solidFill>
          <a:latin typeface="Governor"/>
          <a:ea typeface="+mj-ea"/>
          <a:cs typeface="Governor"/>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31.wmf"/><Relationship Id="rId13" Type="http://schemas.openxmlformats.org/officeDocument/2006/relationships/image" Target="../media/image36.wmf"/><Relationship Id="rId18" Type="http://schemas.openxmlformats.org/officeDocument/2006/relationships/image" Target="../media/image41.wmf"/><Relationship Id="rId3" Type="http://schemas.openxmlformats.org/officeDocument/2006/relationships/image" Target="../media/image27.wmf"/><Relationship Id="rId21" Type="http://schemas.openxmlformats.org/officeDocument/2006/relationships/image" Target="../media/image44.png"/><Relationship Id="rId7" Type="http://schemas.openxmlformats.org/officeDocument/2006/relationships/image" Target="../media/image30.png"/><Relationship Id="rId12" Type="http://schemas.openxmlformats.org/officeDocument/2006/relationships/image" Target="../media/image35.wmf"/><Relationship Id="rId17" Type="http://schemas.openxmlformats.org/officeDocument/2006/relationships/image" Target="../media/image40.png"/><Relationship Id="rId2" Type="http://schemas.openxmlformats.org/officeDocument/2006/relationships/notesSlide" Target="../notesSlides/notesSlide3.xml"/><Relationship Id="rId16" Type="http://schemas.openxmlformats.org/officeDocument/2006/relationships/image" Target="../media/image39.wmf"/><Relationship Id="rId20" Type="http://schemas.openxmlformats.org/officeDocument/2006/relationships/image" Target="../media/image43.png"/><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34.wmf"/><Relationship Id="rId5" Type="http://schemas.openxmlformats.org/officeDocument/2006/relationships/image" Target="../media/image29.png"/><Relationship Id="rId15" Type="http://schemas.openxmlformats.org/officeDocument/2006/relationships/image" Target="../media/image38.wmf"/><Relationship Id="rId10" Type="http://schemas.openxmlformats.org/officeDocument/2006/relationships/image" Target="../media/image33.wmf"/><Relationship Id="rId19" Type="http://schemas.openxmlformats.org/officeDocument/2006/relationships/image" Target="../media/image42.wmf"/><Relationship Id="rId4" Type="http://schemas.openxmlformats.org/officeDocument/2006/relationships/image" Target="../media/image28.wmf"/><Relationship Id="rId9" Type="http://schemas.openxmlformats.org/officeDocument/2006/relationships/image" Target="../media/image32.wmf"/><Relationship Id="rId14" Type="http://schemas.openxmlformats.org/officeDocument/2006/relationships/image" Target="../media/image37.wmf"/><Relationship Id="rId22" Type="http://schemas.microsoft.com/office/2007/relationships/hdphoto" Target="../media/hdphoto2.wdp"/></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6.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6.xml"/></Relationships>
</file>

<file path=ppt/slides/_rels/slide5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image" Target="../media/image52.gif"/><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gif"/><Relationship Id="rId1" Type="http://schemas.openxmlformats.org/officeDocument/2006/relationships/slideLayout" Target="../slideLayouts/slideLayout3.xml"/><Relationship Id="rId4" Type="http://schemas.openxmlformats.org/officeDocument/2006/relationships/image" Target="../media/image53.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Module 4: Producing and Selling Value-Added Products</a:t>
            </a:r>
          </a:p>
        </p:txBody>
      </p:sp>
      <p:pic>
        <p:nvPicPr>
          <p:cNvPr id="1026" name="Picture 2" descr="C:\Users\Kynda Curtis\Documents\My Dropbox\WSARE-Agritourism\Pictures\US\2014-12-30 12.12.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12115800"/>
            <a:ext cx="3108960" cy="414528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5126" y="237838"/>
            <a:ext cx="1725812" cy="2301082"/>
          </a:xfrm>
          <a:prstGeom prst="rect">
            <a:avLst/>
          </a:prstGeom>
          <a:ln>
            <a:noFill/>
          </a:ln>
          <a:effectLst>
            <a:softEdge rad="112500"/>
          </a:effectLst>
        </p:spPr>
      </p:pic>
    </p:spTree>
    <p:extLst>
      <p:ext uri="{BB962C8B-B14F-4D97-AF65-F5344CB8AC3E}">
        <p14:creationId xmlns:p14="http://schemas.microsoft.com/office/powerpoint/2010/main" val="28573753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a:t>Processing Options: Cottage Kitchen</a:t>
            </a:r>
            <a:endParaRPr lang="en-US" dirty="0"/>
          </a:p>
        </p:txBody>
      </p:sp>
      <p:sp>
        <p:nvSpPr>
          <p:cNvPr id="3" name="Content Placeholder 2"/>
          <p:cNvSpPr>
            <a:spLocks noGrp="1"/>
          </p:cNvSpPr>
          <p:nvPr>
            <p:ph sz="half" idx="2"/>
          </p:nvPr>
        </p:nvSpPr>
        <p:spPr/>
        <p:txBody>
          <a:bodyPr/>
          <a:lstStyle/>
          <a:p>
            <a:r>
              <a:rPr lang="en-US"/>
              <a:t>Home kitchen, certified by state agency</a:t>
            </a:r>
          </a:p>
          <a:p>
            <a:r>
              <a:rPr lang="en-US"/>
              <a:t>Program regulations and availability vary by state</a:t>
            </a:r>
          </a:p>
          <a:p>
            <a:r>
              <a:rPr lang="en-US"/>
              <a:t>Pro: Less expensive than renting or building commercial kitchen space</a:t>
            </a:r>
          </a:p>
          <a:p>
            <a:r>
              <a:rPr lang="en-US"/>
              <a:t>Con: Limited types of food can be prepared</a:t>
            </a:r>
            <a:endParaRPr lang="en-US" dirty="0"/>
          </a:p>
        </p:txBody>
      </p:sp>
    </p:spTree>
    <p:extLst>
      <p:ext uri="{BB962C8B-B14F-4D97-AF65-F5344CB8AC3E}">
        <p14:creationId xmlns:p14="http://schemas.microsoft.com/office/powerpoint/2010/main" val="311466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Cottage Production: Western U.S.</a:t>
            </a:r>
          </a:p>
        </p:txBody>
      </p:sp>
      <p:pic>
        <p:nvPicPr>
          <p:cNvPr id="8" name="Content Placeholder 7"/>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a:xfrm>
            <a:off x="2015402" y="1416663"/>
            <a:ext cx="6491287" cy="4449019"/>
          </a:xfrm>
        </p:spPr>
      </p:pic>
      <p:sp>
        <p:nvSpPr>
          <p:cNvPr id="4" name="Rectangle 3"/>
          <p:cNvSpPr/>
          <p:nvPr/>
        </p:nvSpPr>
        <p:spPr>
          <a:xfrm>
            <a:off x="2663535" y="5728608"/>
            <a:ext cx="5777346" cy="584775"/>
          </a:xfrm>
          <a:prstGeom prst="rect">
            <a:avLst/>
          </a:prstGeom>
        </p:spPr>
        <p:txBody>
          <a:bodyPr wrap="square">
            <a:spAutoFit/>
          </a:bodyPr>
          <a:lstStyle/>
          <a:p>
            <a:r>
              <a:rPr lang="en-US" sz="1600" dirty="0"/>
              <a:t>Green – Formal Cottage Food laws; Yellow – Formal legislation pending; Red – No formal Cottage Food law</a:t>
            </a:r>
          </a:p>
        </p:txBody>
      </p:sp>
    </p:spTree>
    <p:extLst>
      <p:ext uri="{BB962C8B-B14F-4D97-AF65-F5344CB8AC3E}">
        <p14:creationId xmlns:p14="http://schemas.microsoft.com/office/powerpoint/2010/main" val="3037088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Certified food production facilities</a:t>
            </a:r>
          </a:p>
          <a:p>
            <a:pPr lvl="1"/>
            <a:r>
              <a:rPr lang="en-US" sz="2400" dirty="0"/>
              <a:t>Will package your product in their down-time</a:t>
            </a:r>
          </a:p>
          <a:p>
            <a:r>
              <a:rPr lang="en-US" sz="2800" dirty="0"/>
              <a:t>Each co-packer has different requirements, capabilities &amp; minimum runs</a:t>
            </a:r>
          </a:p>
          <a:p>
            <a:r>
              <a:rPr lang="en-US" sz="2800" dirty="0"/>
              <a:t>You must license your business, but do not need to register with the FDA</a:t>
            </a:r>
          </a:p>
          <a:p>
            <a:pPr marL="0" indent="0">
              <a:buNone/>
            </a:pPr>
            <a:endParaRPr lang="en-US" dirty="0"/>
          </a:p>
        </p:txBody>
      </p:sp>
      <p:sp>
        <p:nvSpPr>
          <p:cNvPr id="5" name="Content Placeholder 4"/>
          <p:cNvSpPr>
            <a:spLocks noGrp="1"/>
          </p:cNvSpPr>
          <p:nvPr>
            <p:ph sz="quarter" idx="4294967295"/>
          </p:nvPr>
        </p:nvSpPr>
        <p:spPr>
          <a:xfrm>
            <a:off x="2306928" y="804863"/>
            <a:ext cx="6198897" cy="709612"/>
          </a:xfrm>
        </p:spPr>
        <p:txBody>
          <a:bodyPr>
            <a:noAutofit/>
          </a:bodyPr>
          <a:lstStyle/>
          <a:p>
            <a:pPr marL="0" indent="0">
              <a:buNone/>
            </a:pPr>
            <a:r>
              <a:rPr lang="en-US" sz="2800" dirty="0">
                <a:solidFill>
                  <a:schemeClr val="bg1"/>
                </a:solidFill>
                <a:latin typeface="Governor"/>
              </a:rPr>
              <a:t>Processing Options:</a:t>
            </a:r>
            <a:br>
              <a:rPr lang="en-US" sz="2800" dirty="0">
                <a:solidFill>
                  <a:schemeClr val="bg1"/>
                </a:solidFill>
                <a:latin typeface="Governor"/>
              </a:rPr>
            </a:br>
            <a:r>
              <a:rPr lang="en-US" sz="2800" dirty="0">
                <a:solidFill>
                  <a:schemeClr val="bg1"/>
                </a:solidFill>
                <a:latin typeface="Governor"/>
              </a:rPr>
              <a:t>Contract Packaging – “Co-Packers”</a:t>
            </a:r>
          </a:p>
        </p:txBody>
      </p:sp>
    </p:spTree>
    <p:extLst>
      <p:ext uri="{BB962C8B-B14F-4D97-AF65-F5344CB8AC3E}">
        <p14:creationId xmlns:p14="http://schemas.microsoft.com/office/powerpoint/2010/main" val="16104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Commercial facility, certified by local health department</a:t>
            </a:r>
          </a:p>
          <a:p>
            <a:pPr lvl="1"/>
            <a:r>
              <a:rPr lang="en-US" sz="2400" dirty="0"/>
              <a:t>Incubator kitchens, restaurant kitchens</a:t>
            </a:r>
          </a:p>
          <a:p>
            <a:r>
              <a:rPr lang="en-US" sz="2800" dirty="0"/>
              <a:t>Potentially Hazardous Foods can be produced, but must be approved</a:t>
            </a:r>
          </a:p>
          <a:p>
            <a:r>
              <a:rPr lang="en-US" sz="2800" dirty="0"/>
              <a:t>On-Farm certified kitchens may be exempt from some FSMA record keeping requirements</a:t>
            </a:r>
          </a:p>
          <a:p>
            <a:endParaRPr lang="en-US" dirty="0"/>
          </a:p>
        </p:txBody>
      </p:sp>
      <p:sp>
        <p:nvSpPr>
          <p:cNvPr id="5" name="Content Placeholder 4"/>
          <p:cNvSpPr>
            <a:spLocks noGrp="1"/>
          </p:cNvSpPr>
          <p:nvPr>
            <p:ph sz="quarter" idx="4294967295"/>
          </p:nvPr>
        </p:nvSpPr>
        <p:spPr>
          <a:xfrm>
            <a:off x="2306928" y="862013"/>
            <a:ext cx="6960897" cy="709612"/>
          </a:xfrm>
        </p:spPr>
        <p:txBody>
          <a:bodyPr>
            <a:noAutofit/>
          </a:bodyPr>
          <a:lstStyle/>
          <a:p>
            <a:pPr marL="0" indent="0">
              <a:buNone/>
            </a:pPr>
            <a:r>
              <a:rPr lang="en-US" sz="2800" dirty="0">
                <a:solidFill>
                  <a:schemeClr val="bg1"/>
                </a:solidFill>
                <a:latin typeface="Governor"/>
              </a:rPr>
              <a:t>Processing Options: Certified Food Establishments</a:t>
            </a:r>
          </a:p>
        </p:txBody>
      </p:sp>
    </p:spTree>
    <p:extLst>
      <p:ext uri="{BB962C8B-B14F-4D97-AF65-F5344CB8AC3E}">
        <p14:creationId xmlns:p14="http://schemas.microsoft.com/office/powerpoint/2010/main" val="288965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“Standards for the Growing, Harvesting, Packing, and Holding of Produce for Human Consumption”</a:t>
            </a:r>
          </a:p>
          <a:p>
            <a:r>
              <a:rPr lang="en-US" sz="2800" dirty="0"/>
              <a:t>New FDA definition of “Farm”</a:t>
            </a:r>
          </a:p>
          <a:p>
            <a:r>
              <a:rPr lang="en-US" sz="2800" dirty="0"/>
              <a:t>Harvesting</a:t>
            </a:r>
          </a:p>
          <a:p>
            <a:pPr lvl="1"/>
            <a:r>
              <a:rPr lang="en-US" sz="2400" dirty="0"/>
              <a:t>Includes trimming, sifting, shelling, and washing</a:t>
            </a:r>
          </a:p>
          <a:p>
            <a:r>
              <a:rPr lang="en-US" sz="2800" dirty="0"/>
              <a:t>Drying/Dehydrating</a:t>
            </a:r>
          </a:p>
          <a:p>
            <a:r>
              <a:rPr lang="en-US" sz="2800" dirty="0"/>
              <a:t>Packaging and Labeling RACs</a:t>
            </a:r>
          </a:p>
          <a:p>
            <a:endParaRPr lang="en-US" dirty="0"/>
          </a:p>
        </p:txBody>
      </p:sp>
      <p:sp>
        <p:nvSpPr>
          <p:cNvPr id="5" name="Content Placeholder 4"/>
          <p:cNvSpPr>
            <a:spLocks noGrp="1"/>
          </p:cNvSpPr>
          <p:nvPr>
            <p:ph sz="quarter" idx="4294967295"/>
          </p:nvPr>
        </p:nvSpPr>
        <p:spPr>
          <a:xfrm>
            <a:off x="2306928" y="995363"/>
            <a:ext cx="5257800" cy="709612"/>
          </a:xfrm>
        </p:spPr>
        <p:txBody>
          <a:bodyPr>
            <a:normAutofit fontScale="77500" lnSpcReduction="20000"/>
          </a:bodyPr>
          <a:lstStyle/>
          <a:p>
            <a:pPr marL="0" indent="0">
              <a:buNone/>
            </a:pPr>
            <a:r>
              <a:rPr lang="en-US" dirty="0">
                <a:solidFill>
                  <a:schemeClr val="bg1"/>
                </a:solidFill>
                <a:latin typeface="Governor"/>
              </a:rPr>
              <a:t>FSMA Exemptions: </a:t>
            </a:r>
            <a:r>
              <a:rPr lang="en-US" sz="3200" dirty="0">
                <a:solidFill>
                  <a:schemeClr val="bg1"/>
                </a:solidFill>
                <a:latin typeface="Governor"/>
              </a:rPr>
              <a:t>Certain On-Farm processing</a:t>
            </a:r>
          </a:p>
        </p:txBody>
      </p:sp>
    </p:spTree>
    <p:extLst>
      <p:ext uri="{BB962C8B-B14F-4D97-AF65-F5344CB8AC3E}">
        <p14:creationId xmlns:p14="http://schemas.microsoft.com/office/powerpoint/2010/main" val="215849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 </a:t>
            </a:r>
          </a:p>
        </p:txBody>
      </p:sp>
      <p:sp>
        <p:nvSpPr>
          <p:cNvPr id="3" name="Content Placeholder 2"/>
          <p:cNvSpPr>
            <a:spLocks noGrp="1"/>
          </p:cNvSpPr>
          <p:nvPr>
            <p:ph sz="half" idx="2"/>
          </p:nvPr>
        </p:nvSpPr>
        <p:spPr/>
        <p:txBody>
          <a:bodyPr/>
          <a:lstStyle/>
          <a:p>
            <a:r>
              <a:rPr lang="en-US" sz="2800" dirty="0"/>
              <a:t>Local, organic, vine-ripened, or specialty crops</a:t>
            </a:r>
          </a:p>
          <a:p>
            <a:r>
              <a:rPr lang="en-US" sz="2800" dirty="0"/>
              <a:t>“Gourmet” foods</a:t>
            </a:r>
          </a:p>
          <a:p>
            <a:pPr lvl="1"/>
            <a:r>
              <a:rPr lang="en-US" sz="2400" dirty="0"/>
              <a:t>Jams, jellies, preserves</a:t>
            </a:r>
          </a:p>
          <a:p>
            <a:pPr lvl="1"/>
            <a:r>
              <a:rPr lang="en-US" sz="2400" dirty="0"/>
              <a:t>Pickled vegetables</a:t>
            </a:r>
          </a:p>
          <a:p>
            <a:pPr lvl="1"/>
            <a:r>
              <a:rPr lang="en-US" sz="2400" dirty="0"/>
              <a:t>Hot sauces, salsas, tapenades</a:t>
            </a:r>
          </a:p>
          <a:p>
            <a:pPr lvl="1"/>
            <a:r>
              <a:rPr lang="en-US" sz="2400" dirty="0"/>
              <a:t>Herbed oils and vinegars</a:t>
            </a:r>
          </a:p>
          <a:p>
            <a:r>
              <a:rPr lang="en-US" sz="2800" dirty="0"/>
              <a:t>Must consider regulatory, </a:t>
            </a:r>
            <a:r>
              <a:rPr lang="en-US" b="1" dirty="0"/>
              <a:t>safety</a:t>
            </a:r>
            <a:r>
              <a:rPr lang="en-US" sz="2800" dirty="0"/>
              <a:t> and labeling issues</a:t>
            </a:r>
          </a:p>
        </p:txBody>
      </p:sp>
      <p:sp>
        <p:nvSpPr>
          <p:cNvPr id="5" name="Content Placeholder 4"/>
          <p:cNvSpPr>
            <a:spLocks noGrp="1"/>
          </p:cNvSpPr>
          <p:nvPr>
            <p:ph sz="quarter" idx="4294967295"/>
          </p:nvPr>
        </p:nvSpPr>
        <p:spPr>
          <a:xfrm>
            <a:off x="2306651" y="1033282"/>
            <a:ext cx="4752975" cy="519112"/>
          </a:xfrm>
        </p:spPr>
        <p:txBody>
          <a:bodyPr>
            <a:noAutofit/>
          </a:bodyPr>
          <a:lstStyle/>
          <a:p>
            <a:pPr marL="0" indent="0">
              <a:buNone/>
            </a:pPr>
            <a:r>
              <a:rPr lang="en-US" dirty="0">
                <a:solidFill>
                  <a:schemeClr val="bg1"/>
                </a:solidFill>
                <a:latin typeface="Governor"/>
              </a:rPr>
              <a:t>Value-Added Foods</a:t>
            </a:r>
          </a:p>
        </p:txBody>
      </p:sp>
    </p:spTree>
    <p:extLst>
      <p:ext uri="{BB962C8B-B14F-4D97-AF65-F5344CB8AC3E}">
        <p14:creationId xmlns:p14="http://schemas.microsoft.com/office/powerpoint/2010/main" val="4212636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How will you clean &amp; sanitize?</a:t>
            </a:r>
          </a:p>
          <a:p>
            <a:r>
              <a:rPr lang="en-US" sz="2800" dirty="0"/>
              <a:t>How will you prepare or cook your product to minimize safety risks?</a:t>
            </a:r>
          </a:p>
          <a:p>
            <a:r>
              <a:rPr lang="en-US" sz="2800" dirty="0"/>
              <a:t>How will you package/protect your product?</a:t>
            </a:r>
          </a:p>
          <a:p>
            <a:r>
              <a:rPr lang="en-US" sz="2800" dirty="0"/>
              <a:t>How will you store &amp; display your product?</a:t>
            </a:r>
          </a:p>
        </p:txBody>
      </p:sp>
      <p:sp>
        <p:nvSpPr>
          <p:cNvPr id="5" name="Content Placeholder 4"/>
          <p:cNvSpPr>
            <a:spLocks noGrp="1"/>
          </p:cNvSpPr>
          <p:nvPr>
            <p:ph sz="quarter" idx="4294967295"/>
          </p:nvPr>
        </p:nvSpPr>
        <p:spPr>
          <a:xfrm>
            <a:off x="2306928" y="1042988"/>
            <a:ext cx="6019800" cy="528637"/>
          </a:xfrm>
        </p:spPr>
        <p:txBody>
          <a:bodyPr>
            <a:noAutofit/>
          </a:bodyPr>
          <a:lstStyle/>
          <a:p>
            <a:pPr marL="0" indent="0">
              <a:buNone/>
            </a:pPr>
            <a:r>
              <a:rPr lang="en-US" dirty="0">
                <a:solidFill>
                  <a:schemeClr val="bg1"/>
                </a:solidFill>
                <a:latin typeface="Governor"/>
              </a:rPr>
              <a:t>Safety Issues to Consider</a:t>
            </a:r>
          </a:p>
        </p:txBody>
      </p:sp>
    </p:spTree>
    <p:extLst>
      <p:ext uri="{BB962C8B-B14F-4D97-AF65-F5344CB8AC3E}">
        <p14:creationId xmlns:p14="http://schemas.microsoft.com/office/powerpoint/2010/main" val="3583189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Clean:   Free of visible dirt or debris</a:t>
            </a:r>
          </a:p>
          <a:p>
            <a:pPr lvl="1"/>
            <a:r>
              <a:rPr lang="en-US" sz="2400" dirty="0"/>
              <a:t>Applies to whole, unprocessed foods</a:t>
            </a:r>
          </a:p>
          <a:p>
            <a:r>
              <a:rPr lang="en-US" sz="2800" dirty="0"/>
              <a:t>Sanitary:  Free of pathogenic bacteria</a:t>
            </a:r>
          </a:p>
          <a:p>
            <a:pPr lvl="1"/>
            <a:r>
              <a:rPr lang="en-US" sz="2400" dirty="0"/>
              <a:t>Applies to processed foods &amp; food contact surfaces</a:t>
            </a:r>
          </a:p>
          <a:p>
            <a:r>
              <a:rPr lang="en-US" sz="2800" dirty="0"/>
              <a:t>Sterile:  Free of all viable bacteria</a:t>
            </a:r>
          </a:p>
          <a:p>
            <a:pPr lvl="1"/>
            <a:r>
              <a:rPr lang="en-US" sz="2400" dirty="0"/>
              <a:t>Commercial sterility – 99.99% sterile</a:t>
            </a:r>
          </a:p>
          <a:p>
            <a:endParaRPr lang="en-US" dirty="0"/>
          </a:p>
        </p:txBody>
      </p:sp>
      <p:sp>
        <p:nvSpPr>
          <p:cNvPr id="5" name="Content Placeholder 4"/>
          <p:cNvSpPr>
            <a:spLocks noGrp="1"/>
          </p:cNvSpPr>
          <p:nvPr>
            <p:ph sz="quarter" idx="4294967295"/>
          </p:nvPr>
        </p:nvSpPr>
        <p:spPr>
          <a:xfrm>
            <a:off x="2306928" y="966788"/>
            <a:ext cx="6410325" cy="709612"/>
          </a:xfrm>
        </p:spPr>
        <p:txBody>
          <a:bodyPr/>
          <a:lstStyle/>
          <a:p>
            <a:pPr marL="0" indent="0">
              <a:buNone/>
            </a:pPr>
            <a:r>
              <a:rPr lang="en-US" dirty="0">
                <a:solidFill>
                  <a:schemeClr val="bg1"/>
                </a:solidFill>
                <a:latin typeface="Governor"/>
              </a:rPr>
              <a:t>Important Definitions</a:t>
            </a:r>
          </a:p>
        </p:txBody>
      </p:sp>
    </p:spTree>
    <p:extLst>
      <p:ext uri="{BB962C8B-B14F-4D97-AF65-F5344CB8AC3E}">
        <p14:creationId xmlns:p14="http://schemas.microsoft.com/office/powerpoint/2010/main" val="280381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Sanitize at start of production</a:t>
            </a:r>
          </a:p>
          <a:p>
            <a:pPr lvl="1"/>
            <a:r>
              <a:rPr lang="en-US" sz="2400" dirty="0"/>
              <a:t>1 </a:t>
            </a:r>
            <a:r>
              <a:rPr lang="en-US" sz="2400" dirty="0" err="1"/>
              <a:t>tbsp</a:t>
            </a:r>
            <a:r>
              <a:rPr lang="en-US" sz="2400" dirty="0"/>
              <a:t> unscented bleach </a:t>
            </a:r>
            <a:r>
              <a:rPr lang="en-US" sz="2400" u="sng" dirty="0"/>
              <a:t>maximum</a:t>
            </a:r>
            <a:r>
              <a:rPr lang="en-US" sz="2400" dirty="0"/>
              <a:t> per 1 gallon water (200 ppm)</a:t>
            </a:r>
          </a:p>
          <a:p>
            <a:pPr lvl="1"/>
            <a:r>
              <a:rPr lang="en-US" sz="2400" dirty="0"/>
              <a:t>Check sanitizer with test strips</a:t>
            </a:r>
          </a:p>
        </p:txBody>
      </p:sp>
      <p:sp>
        <p:nvSpPr>
          <p:cNvPr id="5" name="Content Placeholder 4"/>
          <p:cNvSpPr>
            <a:spLocks noGrp="1"/>
          </p:cNvSpPr>
          <p:nvPr>
            <p:ph sz="quarter" idx="4294967295"/>
          </p:nvPr>
        </p:nvSpPr>
        <p:spPr>
          <a:xfrm>
            <a:off x="2306928" y="957263"/>
            <a:ext cx="6515100" cy="709612"/>
          </a:xfrm>
        </p:spPr>
        <p:txBody>
          <a:bodyPr>
            <a:normAutofit/>
          </a:bodyPr>
          <a:lstStyle/>
          <a:p>
            <a:pPr marL="0" indent="0">
              <a:buNone/>
            </a:pPr>
            <a:r>
              <a:rPr lang="en-US" dirty="0">
                <a:solidFill>
                  <a:schemeClr val="bg1"/>
                </a:solidFill>
                <a:latin typeface="Governor"/>
              </a:rPr>
              <a:t>Safety </a:t>
            </a:r>
            <a:r>
              <a:rPr lang="en-US" dirty="0" err="1">
                <a:solidFill>
                  <a:schemeClr val="bg1"/>
                </a:solidFill>
                <a:latin typeface="Governor"/>
              </a:rPr>
              <a:t>Issues</a:t>
            </a:r>
            <a:r>
              <a:rPr lang="en-US" sz="3200" dirty="0" err="1">
                <a:solidFill>
                  <a:schemeClr val="bg1"/>
                </a:solidFill>
                <a:latin typeface="Governor"/>
              </a:rPr>
              <a:t>Kitchen</a:t>
            </a:r>
            <a:r>
              <a:rPr lang="en-US" sz="3200" dirty="0">
                <a:solidFill>
                  <a:schemeClr val="bg1"/>
                </a:solidFill>
                <a:latin typeface="Governor"/>
              </a:rPr>
              <a:t> Sanitation</a:t>
            </a:r>
          </a:p>
        </p:txBody>
      </p:sp>
    </p:spTree>
    <p:extLst>
      <p:ext uri="{BB962C8B-B14F-4D97-AF65-F5344CB8AC3E}">
        <p14:creationId xmlns:p14="http://schemas.microsoft.com/office/powerpoint/2010/main" val="98371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Common Sanitizer Test Strips</a:t>
            </a:r>
          </a:p>
        </p:txBody>
      </p:sp>
      <p:sp>
        <p:nvSpPr>
          <p:cNvPr id="7" name="Content Placeholder 6"/>
          <p:cNvSpPr>
            <a:spLocks noGrp="1"/>
          </p:cNvSpPr>
          <p:nvPr>
            <p:ph sz="half" idx="2"/>
          </p:nvPr>
        </p:nvSpPr>
        <p:spPr/>
        <p:txBody>
          <a:bodyPr/>
          <a:lstStyle/>
          <a:p>
            <a:endParaRPr lang="en-US"/>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319" b="3301"/>
          <a:stretch/>
        </p:blipFill>
        <p:spPr bwMode="auto">
          <a:xfrm>
            <a:off x="2506676" y="2020439"/>
            <a:ext cx="5669280" cy="39069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325139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Overview</a:t>
            </a:r>
            <a:endParaRPr lang="en-US" dirty="0"/>
          </a:p>
        </p:txBody>
      </p:sp>
      <p:sp>
        <p:nvSpPr>
          <p:cNvPr id="3" name="Content Placeholder 2"/>
          <p:cNvSpPr>
            <a:spLocks noGrp="1"/>
          </p:cNvSpPr>
          <p:nvPr>
            <p:ph sz="half" idx="2"/>
          </p:nvPr>
        </p:nvSpPr>
        <p:spPr/>
        <p:txBody>
          <a:bodyPr>
            <a:normAutofit fontScale="92500" lnSpcReduction="10000"/>
          </a:bodyPr>
          <a:lstStyle/>
          <a:p>
            <a:pPr lvl="0"/>
            <a:r>
              <a:rPr lang="en-US" dirty="0"/>
              <a:t>Determine whether or not their food products are considered “processed”</a:t>
            </a:r>
          </a:p>
          <a:p>
            <a:pPr lvl="0"/>
            <a:r>
              <a:rPr lang="en-US" dirty="0"/>
              <a:t>Increase their understanding of the laws and regulations that apply to food product processing at both the state and federal level</a:t>
            </a:r>
          </a:p>
          <a:p>
            <a:pPr lvl="0"/>
            <a:r>
              <a:rPr lang="en-US" dirty="0"/>
              <a:t>Practice proper food safety and sanitation procedures during the processing of food products</a:t>
            </a:r>
          </a:p>
          <a:p>
            <a:pPr lvl="0"/>
            <a:r>
              <a:rPr lang="en-US" dirty="0"/>
              <a:t>Create FDA-compliant food labels for their products</a:t>
            </a:r>
          </a:p>
          <a:p>
            <a:endParaRPr lang="en-US" dirty="0"/>
          </a:p>
        </p:txBody>
      </p:sp>
    </p:spTree>
    <p:extLst>
      <p:ext uri="{BB962C8B-B14F-4D97-AF65-F5344CB8AC3E}">
        <p14:creationId xmlns:p14="http://schemas.microsoft.com/office/powerpoint/2010/main" val="1142215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Sanitize at start of production</a:t>
            </a:r>
          </a:p>
          <a:p>
            <a:pPr lvl="1"/>
            <a:r>
              <a:rPr lang="en-US" sz="2400" dirty="0"/>
              <a:t>1 </a:t>
            </a:r>
            <a:r>
              <a:rPr lang="en-US" sz="2400" dirty="0" err="1"/>
              <a:t>tbsp</a:t>
            </a:r>
            <a:r>
              <a:rPr lang="en-US" sz="2400" dirty="0"/>
              <a:t> unscented bleach </a:t>
            </a:r>
            <a:r>
              <a:rPr lang="en-US" sz="2400" u="sng" dirty="0"/>
              <a:t>maximum</a:t>
            </a:r>
            <a:r>
              <a:rPr lang="en-US" sz="2400" dirty="0"/>
              <a:t> per 1 gallon water (200 ppm)</a:t>
            </a:r>
          </a:p>
          <a:p>
            <a:pPr lvl="1"/>
            <a:r>
              <a:rPr lang="en-US" sz="2400" dirty="0"/>
              <a:t>Check sanitizer with test strips</a:t>
            </a:r>
          </a:p>
          <a:p>
            <a:r>
              <a:rPr lang="en-US" sz="2800" dirty="0"/>
              <a:t>Wipe up spills, sanitize during production</a:t>
            </a:r>
          </a:p>
          <a:p>
            <a:pPr lvl="1"/>
            <a:r>
              <a:rPr lang="en-US" sz="2600" dirty="0"/>
              <a:t>Check / refresh sanitizer every hour </a:t>
            </a:r>
          </a:p>
          <a:p>
            <a:r>
              <a:rPr lang="en-US" sz="2800" dirty="0"/>
              <a:t>Clean and sanitize at end of production</a:t>
            </a:r>
          </a:p>
        </p:txBody>
      </p:sp>
      <p:sp>
        <p:nvSpPr>
          <p:cNvPr id="5" name="Content Placeholder 4"/>
          <p:cNvSpPr>
            <a:spLocks noGrp="1"/>
          </p:cNvSpPr>
          <p:nvPr>
            <p:ph sz="quarter" idx="4294967295"/>
          </p:nvPr>
        </p:nvSpPr>
        <p:spPr>
          <a:xfrm>
            <a:off x="2306928" y="976313"/>
            <a:ext cx="6336740" cy="709612"/>
          </a:xfrm>
        </p:spPr>
        <p:txBody>
          <a:bodyPr>
            <a:noAutofit/>
          </a:bodyPr>
          <a:lstStyle/>
          <a:p>
            <a:pPr marL="0" indent="0">
              <a:buNone/>
            </a:pPr>
            <a:r>
              <a:rPr lang="en-US" dirty="0">
                <a:solidFill>
                  <a:schemeClr val="bg1"/>
                </a:solidFill>
                <a:latin typeface="Governor"/>
              </a:rPr>
              <a:t>Safety Issues Kitchen Sanitation</a:t>
            </a:r>
          </a:p>
        </p:txBody>
      </p:sp>
    </p:spTree>
    <p:extLst>
      <p:ext uri="{BB962C8B-B14F-4D97-AF65-F5344CB8AC3E}">
        <p14:creationId xmlns:p14="http://schemas.microsoft.com/office/powerpoint/2010/main" val="182094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Chemical Contaminants</a:t>
            </a:r>
          </a:p>
        </p:txBody>
      </p:sp>
      <p:pic>
        <p:nvPicPr>
          <p:cNvPr id="13314"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2135188" y="2178156"/>
            <a:ext cx="6491287" cy="3668501"/>
          </a:xfrm>
        </p:spPr>
      </p:pic>
    </p:spTree>
    <p:extLst>
      <p:ext uri="{BB962C8B-B14F-4D97-AF65-F5344CB8AC3E}">
        <p14:creationId xmlns:p14="http://schemas.microsoft.com/office/powerpoint/2010/main" val="2554832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Chemical Contaminants</a:t>
            </a:r>
          </a:p>
        </p:txBody>
      </p:sp>
      <p:sp>
        <p:nvSpPr>
          <p:cNvPr id="4" name="Content Placeholder 3"/>
          <p:cNvSpPr>
            <a:spLocks noGrp="1"/>
          </p:cNvSpPr>
          <p:nvPr>
            <p:ph sz="half" idx="2"/>
          </p:nvPr>
        </p:nvSpPr>
        <p:spPr/>
        <p:txBody>
          <a:bodyPr/>
          <a:lstStyle/>
          <a:p>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9918" y="1958071"/>
            <a:ext cx="5669280" cy="36426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66113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sz="quarter" idx="11"/>
          </p:nvPr>
        </p:nvPicPr>
        <p:blipFill>
          <a:blip r:embed="rId2">
            <a:extLst>
              <a:ext uri="{28A0092B-C50C-407E-A947-70E740481C1C}">
                <a14:useLocalDpi xmlns:a14="http://schemas.microsoft.com/office/drawing/2010/main" val="0"/>
              </a:ext>
            </a:extLst>
          </a:blip>
          <a:stretch>
            <a:fillRect/>
          </a:stretch>
        </p:blipFill>
        <p:spPr bwMode="auto">
          <a:xfrm>
            <a:off x="2250192" y="2676525"/>
            <a:ext cx="6525345" cy="22652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p:cNvSpPr/>
          <p:nvPr/>
        </p:nvSpPr>
        <p:spPr>
          <a:xfrm>
            <a:off x="2585121" y="1047399"/>
            <a:ext cx="4354077" cy="584775"/>
          </a:xfrm>
          <a:prstGeom prst="rect">
            <a:avLst/>
          </a:prstGeom>
        </p:spPr>
        <p:txBody>
          <a:bodyPr wrap="none">
            <a:spAutoFit/>
          </a:bodyPr>
          <a:lstStyle/>
          <a:p>
            <a:pPr algn="ctr"/>
            <a:r>
              <a:rPr lang="en-US" sz="3200" dirty="0">
                <a:solidFill>
                  <a:schemeClr val="bg1"/>
                </a:solidFill>
                <a:latin typeface="Governor"/>
              </a:rPr>
              <a:t>Physical Contaminants</a:t>
            </a:r>
          </a:p>
        </p:txBody>
      </p:sp>
    </p:spTree>
    <p:extLst>
      <p:ext uri="{BB962C8B-B14F-4D97-AF65-F5344CB8AC3E}">
        <p14:creationId xmlns:p14="http://schemas.microsoft.com/office/powerpoint/2010/main" val="2297963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Biological Contaminants</a:t>
            </a:r>
          </a:p>
        </p:txBody>
      </p:sp>
      <p:sp>
        <p:nvSpPr>
          <p:cNvPr id="3" name="Content Placeholder 2"/>
          <p:cNvSpPr>
            <a:spLocks noGrp="1"/>
          </p:cNvSpPr>
          <p:nvPr>
            <p:ph sz="half" idx="2"/>
          </p:nvPr>
        </p:nvSpPr>
        <p:spPr/>
        <p:txBody>
          <a:bodyPr/>
          <a:lstStyle/>
          <a:p>
            <a:r>
              <a:rPr lang="en-US"/>
              <a:t>Viruses – must infect a living host cell before reproducing, but can survive without a host</a:t>
            </a:r>
          </a:p>
          <a:p>
            <a:endParaRPr lang="en-US" dirty="0"/>
          </a:p>
        </p:txBody>
      </p:sp>
      <p:pic>
        <p:nvPicPr>
          <p:cNvPr id="4" name="Picture 3" descr="norovirus_1.jpg"/>
          <p:cNvPicPr>
            <a:picLocks noChangeAspect="1"/>
          </p:cNvPicPr>
          <p:nvPr/>
        </p:nvPicPr>
        <p:blipFill>
          <a:blip r:embed="rId2" cstate="print"/>
          <a:stretch>
            <a:fillRect/>
          </a:stretch>
        </p:blipFill>
        <p:spPr>
          <a:xfrm>
            <a:off x="2405179" y="3341162"/>
            <a:ext cx="3102429" cy="2500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Norovirus.jpg"/>
          <p:cNvPicPr>
            <a:picLocks noChangeAspect="1"/>
          </p:cNvPicPr>
          <p:nvPr/>
        </p:nvPicPr>
        <p:blipFill rotWithShape="1">
          <a:blip r:embed="rId3" cstate="print"/>
          <a:srcRect l="3598" t="3544" r="2685" b="972"/>
          <a:stretch/>
        </p:blipFill>
        <p:spPr>
          <a:xfrm>
            <a:off x="5916387" y="3426887"/>
            <a:ext cx="2472600" cy="25001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132505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ead mold.bmp"/>
          <p:cNvPicPr>
            <a:picLocks noChangeAspect="1"/>
          </p:cNvPicPr>
          <p:nvPr/>
        </p:nvPicPr>
        <p:blipFill>
          <a:blip r:embed="rId2" cstate="print"/>
          <a:stretch>
            <a:fillRect/>
          </a:stretch>
        </p:blipFill>
        <p:spPr>
          <a:xfrm>
            <a:off x="3877310" y="2943180"/>
            <a:ext cx="3010008" cy="24818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itle 9"/>
          <p:cNvSpPr>
            <a:spLocks noGrp="1"/>
          </p:cNvSpPr>
          <p:nvPr>
            <p:ph type="title"/>
          </p:nvPr>
        </p:nvSpPr>
        <p:spPr/>
        <p:txBody>
          <a:bodyPr/>
          <a:lstStyle/>
          <a:p>
            <a:r>
              <a:rPr lang="en-US" dirty="0"/>
              <a:t>Biological Contaminants</a:t>
            </a:r>
          </a:p>
        </p:txBody>
      </p:sp>
      <p:sp>
        <p:nvSpPr>
          <p:cNvPr id="3" name="Content Placeholder 2"/>
          <p:cNvSpPr>
            <a:spLocks noGrp="1"/>
          </p:cNvSpPr>
          <p:nvPr>
            <p:ph sz="half" idx="2"/>
          </p:nvPr>
        </p:nvSpPr>
        <p:spPr/>
        <p:txBody>
          <a:bodyPr/>
          <a:lstStyle/>
          <a:p>
            <a:r>
              <a:rPr lang="en-US"/>
              <a:t>Fungi – multiply and grow without a host</a:t>
            </a:r>
          </a:p>
          <a:p>
            <a:endParaRPr lang="en-US" dirty="0"/>
          </a:p>
        </p:txBody>
      </p:sp>
      <p:pic>
        <p:nvPicPr>
          <p:cNvPr id="4" name="Picture 3" descr="PearStorageMucorRot54-028.jpg"/>
          <p:cNvPicPr>
            <a:picLocks noChangeAspect="1"/>
          </p:cNvPicPr>
          <p:nvPr/>
        </p:nvPicPr>
        <p:blipFill>
          <a:blip r:embed="rId3" cstate="print"/>
          <a:stretch>
            <a:fillRect/>
          </a:stretch>
        </p:blipFill>
        <p:spPr>
          <a:xfrm>
            <a:off x="7202523" y="2943180"/>
            <a:ext cx="1745821" cy="23884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rhizopus_bread_mold2.jpg"/>
          <p:cNvPicPr>
            <a:picLocks noChangeAspect="1"/>
          </p:cNvPicPr>
          <p:nvPr/>
        </p:nvPicPr>
        <p:blipFill rotWithShape="1">
          <a:blip r:embed="rId4" cstate="print"/>
          <a:srcRect r="14205"/>
          <a:stretch/>
        </p:blipFill>
        <p:spPr>
          <a:xfrm>
            <a:off x="1829915" y="2943180"/>
            <a:ext cx="1732190" cy="2466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235343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Biological Contaminants</a:t>
            </a:r>
          </a:p>
        </p:txBody>
      </p:sp>
      <p:sp>
        <p:nvSpPr>
          <p:cNvPr id="3" name="Content Placeholder 2"/>
          <p:cNvSpPr>
            <a:spLocks noGrp="1"/>
          </p:cNvSpPr>
          <p:nvPr>
            <p:ph sz="half" idx="2"/>
          </p:nvPr>
        </p:nvSpPr>
        <p:spPr/>
        <p:txBody>
          <a:bodyPr/>
          <a:lstStyle/>
          <a:p>
            <a:r>
              <a:rPr lang="en-US" dirty="0"/>
              <a:t>Bacteria – multiply and grow without a host</a:t>
            </a:r>
          </a:p>
          <a:p>
            <a:endParaRPr lang="en-US" dirty="0"/>
          </a:p>
          <a:p>
            <a:endParaRPr lang="en-US" dirty="0"/>
          </a:p>
        </p:txBody>
      </p:sp>
      <p:pic>
        <p:nvPicPr>
          <p:cNvPr id="4" name="Picture 3" descr="bot_spores.jpg"/>
          <p:cNvPicPr>
            <a:picLocks noChangeAspect="1"/>
          </p:cNvPicPr>
          <p:nvPr/>
        </p:nvPicPr>
        <p:blipFill>
          <a:blip r:embed="rId2" cstate="print"/>
          <a:stretch>
            <a:fillRect/>
          </a:stretch>
        </p:blipFill>
        <p:spPr>
          <a:xfrm>
            <a:off x="2159071" y="2790085"/>
            <a:ext cx="2011680" cy="29260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Listeria.jpg"/>
          <p:cNvPicPr>
            <a:picLocks noChangeAspect="1"/>
          </p:cNvPicPr>
          <p:nvPr/>
        </p:nvPicPr>
        <p:blipFill>
          <a:blip r:embed="rId3" cstate="print"/>
          <a:stretch>
            <a:fillRect/>
          </a:stretch>
        </p:blipFill>
        <p:spPr>
          <a:xfrm rot="5400000">
            <a:off x="6373638" y="3160147"/>
            <a:ext cx="2926080" cy="21859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salmonella_typhi.jpg"/>
          <p:cNvPicPr>
            <a:picLocks noChangeAspect="1"/>
          </p:cNvPicPr>
          <p:nvPr/>
        </p:nvPicPr>
        <p:blipFill>
          <a:blip r:embed="rId4" cstate="print"/>
          <a:srcRect t="13251"/>
          <a:stretch>
            <a:fillRect/>
          </a:stretch>
        </p:blipFill>
        <p:spPr>
          <a:xfrm rot="5400000">
            <a:off x="3984475" y="3108250"/>
            <a:ext cx="2926080" cy="22897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13154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Bacterial Growth &amp; Survival</a:t>
            </a:r>
          </a:p>
        </p:txBody>
      </p:sp>
      <p:sp>
        <p:nvSpPr>
          <p:cNvPr id="3" name="Content Placeholder 2"/>
          <p:cNvSpPr>
            <a:spLocks noGrp="1"/>
          </p:cNvSpPr>
          <p:nvPr>
            <p:ph sz="half" idx="2"/>
          </p:nvPr>
        </p:nvSpPr>
        <p:spPr/>
        <p:txBody>
          <a:bodyPr>
            <a:normAutofit lnSpcReduction="10000"/>
          </a:bodyPr>
          <a:lstStyle/>
          <a:p>
            <a:pPr>
              <a:buNone/>
            </a:pPr>
            <a:r>
              <a:rPr lang="en-US" sz="4400" b="1" dirty="0">
                <a:solidFill>
                  <a:srgbClr val="FF0000"/>
                </a:solidFill>
              </a:rPr>
              <a:t>		F</a:t>
            </a:r>
            <a:r>
              <a:rPr lang="en-US" sz="4400" b="1" dirty="0"/>
              <a:t>ood</a:t>
            </a:r>
          </a:p>
          <a:p>
            <a:pPr>
              <a:buNone/>
            </a:pPr>
            <a:r>
              <a:rPr lang="en-US" sz="4400" b="1" dirty="0">
                <a:solidFill>
                  <a:srgbClr val="FF0000"/>
                </a:solidFill>
              </a:rPr>
              <a:t>			A</a:t>
            </a:r>
            <a:r>
              <a:rPr lang="en-US" sz="4400" b="1" dirty="0"/>
              <a:t>cid</a:t>
            </a:r>
          </a:p>
          <a:p>
            <a:pPr>
              <a:buNone/>
            </a:pPr>
            <a:r>
              <a:rPr lang="en-US" sz="4400" b="1" dirty="0">
                <a:solidFill>
                  <a:srgbClr val="FF0000"/>
                </a:solidFill>
              </a:rPr>
              <a:t>				T</a:t>
            </a:r>
            <a:r>
              <a:rPr lang="en-US" sz="4400" b="1" dirty="0"/>
              <a:t>emperature</a:t>
            </a:r>
          </a:p>
          <a:p>
            <a:pPr>
              <a:buNone/>
            </a:pPr>
            <a:r>
              <a:rPr lang="en-US" sz="4400" b="1" dirty="0">
                <a:solidFill>
                  <a:srgbClr val="FF0000"/>
                </a:solidFill>
              </a:rPr>
              <a:t>					T</a:t>
            </a:r>
            <a:r>
              <a:rPr lang="en-US" sz="4400" b="1" dirty="0"/>
              <a:t>ime</a:t>
            </a:r>
          </a:p>
          <a:p>
            <a:pPr>
              <a:buNone/>
            </a:pPr>
            <a:r>
              <a:rPr lang="en-US" sz="4400" b="1" dirty="0">
                <a:solidFill>
                  <a:srgbClr val="FF0000"/>
                </a:solidFill>
              </a:rPr>
              <a:t>						O</a:t>
            </a:r>
            <a:r>
              <a:rPr lang="en-US" sz="4400" b="1" dirty="0"/>
              <a:t>xygen</a:t>
            </a:r>
          </a:p>
          <a:p>
            <a:pPr>
              <a:buNone/>
            </a:pPr>
            <a:r>
              <a:rPr lang="en-US" sz="4400" b="1" dirty="0">
                <a:solidFill>
                  <a:srgbClr val="FF0000"/>
                </a:solidFill>
              </a:rPr>
              <a:t>							M</a:t>
            </a:r>
            <a:r>
              <a:rPr lang="en-US" sz="4400" b="1" dirty="0"/>
              <a:t>oisture</a:t>
            </a:r>
          </a:p>
          <a:p>
            <a:endParaRPr lang="en-US" dirty="0"/>
          </a:p>
        </p:txBody>
      </p:sp>
    </p:spTree>
    <p:extLst>
      <p:ext uri="{BB962C8B-B14F-4D97-AF65-F5344CB8AC3E}">
        <p14:creationId xmlns:p14="http://schemas.microsoft.com/office/powerpoint/2010/main" val="3086355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Bacteria must have water available</a:t>
            </a:r>
          </a:p>
          <a:p>
            <a:r>
              <a:rPr lang="en-US" sz="2800" dirty="0"/>
              <a:t>Aw is a measure of how much water is available, not how much is present</a:t>
            </a:r>
          </a:p>
          <a:p>
            <a:r>
              <a:rPr lang="en-US" sz="2800" dirty="0"/>
              <a:t>Add sugar or salt to lower Aw</a:t>
            </a:r>
          </a:p>
          <a:p>
            <a:r>
              <a:rPr lang="en-US" sz="2800" dirty="0"/>
              <a:t>Remove water to lower Aw</a:t>
            </a:r>
          </a:p>
          <a:p>
            <a:endParaRPr lang="en-US" dirty="0"/>
          </a:p>
        </p:txBody>
      </p:sp>
      <p:sp>
        <p:nvSpPr>
          <p:cNvPr id="5" name="Content Placeholder 4"/>
          <p:cNvSpPr>
            <a:spLocks noGrp="1"/>
          </p:cNvSpPr>
          <p:nvPr>
            <p:ph sz="quarter" idx="4294967295"/>
          </p:nvPr>
        </p:nvSpPr>
        <p:spPr>
          <a:xfrm>
            <a:off x="2306928" y="966788"/>
            <a:ext cx="5067300" cy="709612"/>
          </a:xfrm>
        </p:spPr>
        <p:txBody>
          <a:bodyPr/>
          <a:lstStyle/>
          <a:p>
            <a:pPr marL="0" indent="0">
              <a:buNone/>
            </a:pPr>
            <a:r>
              <a:rPr lang="en-US" dirty="0">
                <a:solidFill>
                  <a:schemeClr val="bg1"/>
                </a:solidFill>
                <a:latin typeface="Governor"/>
              </a:rPr>
              <a:t>Survival: Moisture (Aw) </a:t>
            </a:r>
          </a:p>
        </p:txBody>
      </p:sp>
    </p:spTree>
    <p:extLst>
      <p:ext uri="{BB962C8B-B14F-4D97-AF65-F5344CB8AC3E}">
        <p14:creationId xmlns:p14="http://schemas.microsoft.com/office/powerpoint/2010/main" val="1878016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741736" y="6600824"/>
            <a:ext cx="3072556" cy="257175"/>
          </a:xfrm>
        </p:spPr>
        <p:txBody>
          <a:bodyPr>
            <a:normAutofit fontScale="85000" lnSpcReduction="20000"/>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46831284"/>
              </p:ext>
            </p:extLst>
          </p:nvPr>
        </p:nvGraphicFramePr>
        <p:xfrm>
          <a:off x="2609849" y="308881"/>
          <a:ext cx="5476875" cy="5760720"/>
        </p:xfrm>
        <a:graphic>
          <a:graphicData uri="http://schemas.openxmlformats.org/drawingml/2006/table">
            <a:tbl>
              <a:tblPr firstRow="1" bandRow="1">
                <a:tableStyleId>{B301B821-A1FF-4177-AEE7-76D212191A09}</a:tableStyleId>
              </a:tblPr>
              <a:tblGrid>
                <a:gridCol w="1507396">
                  <a:extLst>
                    <a:ext uri="{9D8B030D-6E8A-4147-A177-3AD203B41FA5}">
                      <a16:colId xmlns:a16="http://schemas.microsoft.com/office/drawing/2014/main" val="20000"/>
                    </a:ext>
                  </a:extLst>
                </a:gridCol>
                <a:gridCol w="3969479">
                  <a:extLst>
                    <a:ext uri="{9D8B030D-6E8A-4147-A177-3AD203B41FA5}">
                      <a16:colId xmlns:a16="http://schemas.microsoft.com/office/drawing/2014/main" val="20001"/>
                    </a:ext>
                  </a:extLst>
                </a:gridCol>
              </a:tblGrid>
              <a:tr h="550575">
                <a:tc>
                  <a:txBody>
                    <a:bodyPr/>
                    <a:lstStyle/>
                    <a:p>
                      <a:pPr algn="ctr"/>
                      <a:r>
                        <a:rPr lang="en-US" dirty="0"/>
                        <a:t>Water Activity (A</a:t>
                      </a:r>
                      <a:r>
                        <a:rPr lang="en-US" baseline="-25000" dirty="0"/>
                        <a:t>w</a:t>
                      </a:r>
                      <a:r>
                        <a:rPr lang="en-US" dirty="0"/>
                        <a:t>)</a:t>
                      </a:r>
                      <a:endParaRPr lang="en-US" dirty="0">
                        <a:solidFill>
                          <a:schemeClr val="bg1"/>
                        </a:solidFill>
                      </a:endParaRPr>
                    </a:p>
                  </a:txBody>
                  <a:tcPr anchor="ctr">
                    <a:solidFill>
                      <a:schemeClr val="accent1">
                        <a:lumMod val="50000"/>
                      </a:schemeClr>
                    </a:solidFill>
                  </a:tcPr>
                </a:tc>
                <a:tc>
                  <a:txBody>
                    <a:bodyPr/>
                    <a:lstStyle/>
                    <a:p>
                      <a:pPr algn="ctr"/>
                      <a:r>
                        <a:rPr lang="en-US" dirty="0"/>
                        <a:t>Examples of foods in this range</a:t>
                      </a:r>
                      <a:endParaRPr lang="en-US" dirty="0">
                        <a:solidFill>
                          <a:schemeClr val="bg1"/>
                        </a:solidFill>
                      </a:endParaRPr>
                    </a:p>
                  </a:txBody>
                  <a:tcPr anchor="ctr">
                    <a:solidFill>
                      <a:schemeClr val="accent1">
                        <a:lumMod val="50000"/>
                      </a:schemeClr>
                    </a:solidFill>
                  </a:tcPr>
                </a:tc>
                <a:extLst>
                  <a:ext uri="{0D108BD9-81ED-4DB2-BD59-A6C34878D82A}">
                    <a16:rowId xmlns:a16="http://schemas.microsoft.com/office/drawing/2014/main" val="10000"/>
                  </a:ext>
                </a:extLst>
              </a:tr>
              <a:tr h="550575">
                <a:tc>
                  <a:txBody>
                    <a:bodyPr/>
                    <a:lstStyle/>
                    <a:p>
                      <a:pPr algn="ctr"/>
                      <a:r>
                        <a:rPr lang="en-US" dirty="0"/>
                        <a:t>1.00</a:t>
                      </a:r>
                      <a:r>
                        <a:rPr lang="en-US" baseline="0" dirty="0"/>
                        <a:t> – 0.95</a:t>
                      </a:r>
                      <a:endParaRPr lang="en-US" dirty="0">
                        <a:solidFill>
                          <a:schemeClr val="bg1"/>
                        </a:solidFill>
                      </a:endParaRPr>
                    </a:p>
                  </a:txBody>
                  <a:tcPr anchor="ctr"/>
                </a:tc>
                <a:tc>
                  <a:txBody>
                    <a:bodyPr/>
                    <a:lstStyle/>
                    <a:p>
                      <a:pPr algn="l"/>
                      <a:r>
                        <a:rPr lang="en-US" dirty="0"/>
                        <a:t>Fresh produce</a:t>
                      </a:r>
                      <a:r>
                        <a:rPr lang="en-US" baseline="0" dirty="0"/>
                        <a:t> &amp; meat; canned produce &amp; meat; milk; juice; bread</a:t>
                      </a:r>
                      <a:endParaRPr lang="en-US" dirty="0">
                        <a:solidFill>
                          <a:schemeClr val="bg1"/>
                        </a:solidFill>
                      </a:endParaRPr>
                    </a:p>
                  </a:txBody>
                  <a:tcPr anchor="ctr"/>
                </a:tc>
                <a:extLst>
                  <a:ext uri="{0D108BD9-81ED-4DB2-BD59-A6C34878D82A}">
                    <a16:rowId xmlns:a16="http://schemas.microsoft.com/office/drawing/2014/main" val="10001"/>
                  </a:ext>
                </a:extLst>
              </a:tr>
              <a:tr h="786536">
                <a:tc>
                  <a:txBody>
                    <a:bodyPr/>
                    <a:lstStyle/>
                    <a:p>
                      <a:pPr algn="ctr"/>
                      <a:r>
                        <a:rPr lang="en-US" dirty="0"/>
                        <a:t>0.95 – 0.91</a:t>
                      </a:r>
                      <a:endParaRPr lang="en-US" dirty="0">
                        <a:solidFill>
                          <a:schemeClr val="bg1"/>
                        </a:solidFill>
                      </a:endParaRPr>
                    </a:p>
                  </a:txBody>
                  <a:tcPr anchor="ctr"/>
                </a:tc>
                <a:tc>
                  <a:txBody>
                    <a:bodyPr/>
                    <a:lstStyle/>
                    <a:p>
                      <a:pPr algn="l"/>
                      <a:r>
                        <a:rPr lang="en-US" dirty="0"/>
                        <a:t>Cured meats (ham); semisoft &amp; some</a:t>
                      </a:r>
                      <a:r>
                        <a:rPr lang="en-US" baseline="0" dirty="0"/>
                        <a:t> hard cheeses (Swiss, young cheddar, provolone); moist cakes</a:t>
                      </a:r>
                      <a:endParaRPr lang="en-US" dirty="0">
                        <a:solidFill>
                          <a:schemeClr val="bg1"/>
                        </a:solidFill>
                      </a:endParaRPr>
                    </a:p>
                  </a:txBody>
                  <a:tcPr anchor="ctr"/>
                </a:tc>
                <a:extLst>
                  <a:ext uri="{0D108BD9-81ED-4DB2-BD59-A6C34878D82A}">
                    <a16:rowId xmlns:a16="http://schemas.microsoft.com/office/drawing/2014/main" val="10002"/>
                  </a:ext>
                </a:extLst>
              </a:tr>
              <a:tr h="550575">
                <a:tc>
                  <a:txBody>
                    <a:bodyPr/>
                    <a:lstStyle/>
                    <a:p>
                      <a:pPr algn="ctr"/>
                      <a:r>
                        <a:rPr lang="en-US" dirty="0"/>
                        <a:t>0.91 – 0.87</a:t>
                      </a:r>
                      <a:endParaRPr lang="en-US" dirty="0">
                        <a:solidFill>
                          <a:schemeClr val="bg1"/>
                        </a:solidFill>
                      </a:endParaRPr>
                    </a:p>
                  </a:txBody>
                  <a:tcPr anchor="ctr"/>
                </a:tc>
                <a:tc>
                  <a:txBody>
                    <a:bodyPr/>
                    <a:lstStyle/>
                    <a:p>
                      <a:pPr algn="l"/>
                      <a:r>
                        <a:rPr lang="en-US" dirty="0"/>
                        <a:t>Hard or</a:t>
                      </a:r>
                      <a:r>
                        <a:rPr lang="en-US" baseline="0" dirty="0"/>
                        <a:t> aged cheese; sponge cakes; margarine; most fermented sausage</a:t>
                      </a:r>
                      <a:endParaRPr lang="en-US" dirty="0">
                        <a:solidFill>
                          <a:schemeClr val="bg1"/>
                        </a:solidFill>
                      </a:endParaRPr>
                    </a:p>
                  </a:txBody>
                  <a:tcPr anchor="ctr"/>
                </a:tc>
                <a:extLst>
                  <a:ext uri="{0D108BD9-81ED-4DB2-BD59-A6C34878D82A}">
                    <a16:rowId xmlns:a16="http://schemas.microsoft.com/office/drawing/2014/main" val="10003"/>
                  </a:ext>
                </a:extLst>
              </a:tr>
              <a:tr h="550575">
                <a:tc>
                  <a:txBody>
                    <a:bodyPr/>
                    <a:lstStyle/>
                    <a:p>
                      <a:pPr algn="ctr"/>
                      <a:r>
                        <a:rPr lang="en-US" dirty="0"/>
                        <a:t>0.87</a:t>
                      </a:r>
                      <a:r>
                        <a:rPr lang="en-US" baseline="0" dirty="0"/>
                        <a:t> – 0.80</a:t>
                      </a:r>
                      <a:endParaRPr lang="en-US" dirty="0">
                        <a:solidFill>
                          <a:schemeClr val="bg1"/>
                        </a:solidFill>
                      </a:endParaRPr>
                    </a:p>
                  </a:txBody>
                  <a:tcPr anchor="ctr"/>
                </a:tc>
                <a:tc>
                  <a:txBody>
                    <a:bodyPr/>
                    <a:lstStyle/>
                    <a:p>
                      <a:pPr algn="l"/>
                      <a:r>
                        <a:rPr lang="en-US" dirty="0"/>
                        <a:t>Syrup; flour;</a:t>
                      </a:r>
                      <a:r>
                        <a:rPr lang="en-US" baseline="0" dirty="0"/>
                        <a:t> fruit juice concentrate; high-sugar cakes</a:t>
                      </a:r>
                      <a:endParaRPr lang="en-US" dirty="0">
                        <a:solidFill>
                          <a:schemeClr val="bg1"/>
                        </a:solidFill>
                      </a:endParaRPr>
                    </a:p>
                  </a:txBody>
                  <a:tcPr anchor="ctr"/>
                </a:tc>
                <a:extLst>
                  <a:ext uri="{0D108BD9-81ED-4DB2-BD59-A6C34878D82A}">
                    <a16:rowId xmlns:a16="http://schemas.microsoft.com/office/drawing/2014/main" val="10004"/>
                  </a:ext>
                </a:extLst>
              </a:tr>
              <a:tr h="550575">
                <a:tc>
                  <a:txBody>
                    <a:bodyPr/>
                    <a:lstStyle/>
                    <a:p>
                      <a:pPr algn="ctr"/>
                      <a:r>
                        <a:rPr lang="en-US" dirty="0"/>
                        <a:t>0.80 – 0.75</a:t>
                      </a:r>
                      <a:endParaRPr lang="en-US" dirty="0">
                        <a:solidFill>
                          <a:schemeClr val="bg1"/>
                        </a:solidFill>
                      </a:endParaRPr>
                    </a:p>
                  </a:txBody>
                  <a:tcPr anchor="ctr"/>
                </a:tc>
                <a:tc>
                  <a:txBody>
                    <a:bodyPr/>
                    <a:lstStyle/>
                    <a:p>
                      <a:pPr algn="l"/>
                      <a:r>
                        <a:rPr lang="en-US" dirty="0"/>
                        <a:t>Jam &amp; marmalade; marshmallows; beef jerky</a:t>
                      </a:r>
                      <a:endParaRPr lang="en-US" dirty="0">
                        <a:solidFill>
                          <a:schemeClr val="bg1"/>
                        </a:solidFill>
                      </a:endParaRPr>
                    </a:p>
                  </a:txBody>
                  <a:tcPr anchor="ctr"/>
                </a:tc>
                <a:extLst>
                  <a:ext uri="{0D108BD9-81ED-4DB2-BD59-A6C34878D82A}">
                    <a16:rowId xmlns:a16="http://schemas.microsoft.com/office/drawing/2014/main" val="10005"/>
                  </a:ext>
                </a:extLst>
              </a:tr>
              <a:tr h="550575">
                <a:tc>
                  <a:txBody>
                    <a:bodyPr/>
                    <a:lstStyle/>
                    <a:p>
                      <a:pPr algn="ctr"/>
                      <a:r>
                        <a:rPr lang="en-US" dirty="0"/>
                        <a:t>0.75 – 0.65</a:t>
                      </a:r>
                      <a:endParaRPr lang="en-US" dirty="0">
                        <a:solidFill>
                          <a:schemeClr val="bg1"/>
                        </a:solidFill>
                      </a:endParaRPr>
                    </a:p>
                  </a:txBody>
                  <a:tcPr anchor="ctr"/>
                </a:tc>
                <a:tc>
                  <a:txBody>
                    <a:bodyPr/>
                    <a:lstStyle/>
                    <a:p>
                      <a:pPr algn="l"/>
                      <a:r>
                        <a:rPr lang="en-US" dirty="0"/>
                        <a:t>Soy sauce; molasses; jelly; nuts; oats; peanut butter;</a:t>
                      </a:r>
                      <a:endParaRPr lang="en-US" dirty="0">
                        <a:solidFill>
                          <a:schemeClr val="bg1"/>
                        </a:solidFill>
                      </a:endParaRPr>
                    </a:p>
                  </a:txBody>
                  <a:tcPr anchor="ctr"/>
                </a:tc>
                <a:extLst>
                  <a:ext uri="{0D108BD9-81ED-4DB2-BD59-A6C34878D82A}">
                    <a16:rowId xmlns:a16="http://schemas.microsoft.com/office/drawing/2014/main" val="10006"/>
                  </a:ext>
                </a:extLst>
              </a:tr>
              <a:tr h="314614">
                <a:tc>
                  <a:txBody>
                    <a:bodyPr/>
                    <a:lstStyle/>
                    <a:p>
                      <a:pPr algn="ctr"/>
                      <a:r>
                        <a:rPr lang="en-US" dirty="0"/>
                        <a:t>0.65</a:t>
                      </a:r>
                      <a:r>
                        <a:rPr lang="en-US" baseline="0" dirty="0"/>
                        <a:t> – 0.60</a:t>
                      </a:r>
                      <a:endParaRPr lang="en-US" dirty="0">
                        <a:solidFill>
                          <a:schemeClr val="bg1"/>
                        </a:solidFill>
                      </a:endParaRPr>
                    </a:p>
                  </a:txBody>
                  <a:tcPr anchor="ctr"/>
                </a:tc>
                <a:tc>
                  <a:txBody>
                    <a:bodyPr/>
                    <a:lstStyle/>
                    <a:p>
                      <a:pPr algn="l"/>
                      <a:r>
                        <a:rPr lang="en-US" dirty="0"/>
                        <a:t>Honey; caramels; dried fruit; toffee</a:t>
                      </a:r>
                      <a:endParaRPr lang="en-US" dirty="0">
                        <a:solidFill>
                          <a:schemeClr val="bg1"/>
                        </a:solidFill>
                      </a:endParaRPr>
                    </a:p>
                  </a:txBody>
                  <a:tcPr anchor="ctr"/>
                </a:tc>
                <a:extLst>
                  <a:ext uri="{0D108BD9-81ED-4DB2-BD59-A6C34878D82A}">
                    <a16:rowId xmlns:a16="http://schemas.microsoft.com/office/drawing/2014/main" val="10007"/>
                  </a:ext>
                </a:extLst>
              </a:tr>
              <a:tr h="550575">
                <a:tc>
                  <a:txBody>
                    <a:bodyPr/>
                    <a:lstStyle/>
                    <a:p>
                      <a:pPr algn="ctr"/>
                      <a:r>
                        <a:rPr lang="en-US" dirty="0"/>
                        <a:t>0.50 or below</a:t>
                      </a:r>
                      <a:endParaRPr lang="en-US" dirty="0">
                        <a:solidFill>
                          <a:schemeClr val="bg1"/>
                        </a:solidFill>
                      </a:endParaRPr>
                    </a:p>
                  </a:txBody>
                  <a:tcPr anchor="ctr"/>
                </a:tc>
                <a:tc>
                  <a:txBody>
                    <a:bodyPr/>
                    <a:lstStyle/>
                    <a:p>
                      <a:pPr algn="l"/>
                      <a:r>
                        <a:rPr lang="en-US" dirty="0"/>
                        <a:t>Spices; crackers; cookies; pasta; </a:t>
                      </a:r>
                    </a:p>
                    <a:p>
                      <a:pPr algn="l"/>
                      <a:r>
                        <a:rPr lang="en-US" dirty="0"/>
                        <a:t>powdered milk</a:t>
                      </a:r>
                      <a:endParaRPr lang="en-US" dirty="0">
                        <a:solidFill>
                          <a:schemeClr val="bg1"/>
                        </a:solidFill>
                      </a:endParaRPr>
                    </a:p>
                  </a:txBody>
                  <a:tcPr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620158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 Value-Added Foods</a:t>
            </a:r>
          </a:p>
        </p:txBody>
      </p:sp>
      <p:sp>
        <p:nvSpPr>
          <p:cNvPr id="3" name="Content Placeholder 2"/>
          <p:cNvSpPr>
            <a:spLocks noGrp="1"/>
          </p:cNvSpPr>
          <p:nvPr>
            <p:ph sz="half" idx="2"/>
          </p:nvPr>
        </p:nvSpPr>
        <p:spPr/>
        <p:txBody>
          <a:bodyPr/>
          <a:lstStyle/>
          <a:p>
            <a:r>
              <a:rPr lang="en-US" sz="2800" dirty="0"/>
              <a:t>Local, organic, vine-ripened, or specialty crops</a:t>
            </a:r>
          </a:p>
          <a:p>
            <a:r>
              <a:rPr lang="en-US" sz="2800" dirty="0"/>
              <a:t>“Gourmet” foods</a:t>
            </a:r>
          </a:p>
          <a:p>
            <a:pPr lvl="1"/>
            <a:r>
              <a:rPr lang="en-US" sz="2400" dirty="0"/>
              <a:t>Jams, jellies, preserves</a:t>
            </a:r>
          </a:p>
          <a:p>
            <a:pPr lvl="1"/>
            <a:r>
              <a:rPr lang="en-US" sz="2400" dirty="0"/>
              <a:t>Pickled vegetables</a:t>
            </a:r>
          </a:p>
          <a:p>
            <a:pPr lvl="1"/>
            <a:r>
              <a:rPr lang="en-US" sz="2400" dirty="0"/>
              <a:t>Hot sauces, salsas, tapenades</a:t>
            </a:r>
          </a:p>
          <a:p>
            <a:pPr lvl="1"/>
            <a:r>
              <a:rPr lang="en-US" sz="2400" dirty="0"/>
              <a:t>Herbed oils and vinegars</a:t>
            </a:r>
          </a:p>
          <a:p>
            <a:r>
              <a:rPr lang="en-US" sz="2800" dirty="0"/>
              <a:t>Must consider regulatory, safety and labeling issues</a:t>
            </a:r>
          </a:p>
        </p:txBody>
      </p:sp>
    </p:spTree>
    <p:extLst>
      <p:ext uri="{BB962C8B-B14F-4D97-AF65-F5344CB8AC3E}">
        <p14:creationId xmlns:p14="http://schemas.microsoft.com/office/powerpoint/2010/main" val="202353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Bacteria have specific nutritional requirements</a:t>
            </a:r>
          </a:p>
          <a:p>
            <a:r>
              <a:rPr lang="en-US" sz="2800" dirty="0"/>
              <a:t>Food must provided that is a ready source of nutrients</a:t>
            </a:r>
          </a:p>
          <a:p>
            <a:r>
              <a:rPr lang="en-US" sz="2800" dirty="0"/>
              <a:t>We can limit growth of pathogenic or spoilage bacteria by adding a “Good” bacteria</a:t>
            </a:r>
          </a:p>
          <a:p>
            <a:endParaRPr lang="en-US" dirty="0"/>
          </a:p>
        </p:txBody>
      </p:sp>
      <p:sp>
        <p:nvSpPr>
          <p:cNvPr id="5" name="Content Placeholder 4"/>
          <p:cNvSpPr>
            <a:spLocks noGrp="1"/>
          </p:cNvSpPr>
          <p:nvPr>
            <p:ph sz="quarter" idx="4294967295"/>
          </p:nvPr>
        </p:nvSpPr>
        <p:spPr>
          <a:xfrm>
            <a:off x="2306928" y="1023938"/>
            <a:ext cx="3381375" cy="709612"/>
          </a:xfrm>
        </p:spPr>
        <p:txBody>
          <a:bodyPr/>
          <a:lstStyle/>
          <a:p>
            <a:pPr marL="0" indent="0">
              <a:buNone/>
            </a:pPr>
            <a:r>
              <a:rPr lang="en-US" dirty="0">
                <a:solidFill>
                  <a:schemeClr val="bg1"/>
                </a:solidFill>
                <a:latin typeface="Governor"/>
              </a:rPr>
              <a:t>Survival: Food</a:t>
            </a:r>
          </a:p>
        </p:txBody>
      </p:sp>
    </p:spTree>
    <p:extLst>
      <p:ext uri="{BB962C8B-B14F-4D97-AF65-F5344CB8AC3E}">
        <p14:creationId xmlns:p14="http://schemas.microsoft.com/office/powerpoint/2010/main" val="386776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normAutofit/>
          </a:bodyPr>
          <a:lstStyle/>
          <a:p>
            <a:r>
              <a:rPr lang="en-US" sz="2800" dirty="0"/>
              <a:t>Aerobic = require oxygen</a:t>
            </a:r>
          </a:p>
          <a:p>
            <a:r>
              <a:rPr lang="en-US" sz="2800" dirty="0"/>
              <a:t>Anaerobic = oxygen is toxic</a:t>
            </a:r>
          </a:p>
          <a:p>
            <a:r>
              <a:rPr lang="en-US" sz="2800" dirty="0"/>
              <a:t>Facultative = anaerobes that can tolerate some oxygen</a:t>
            </a:r>
          </a:p>
          <a:p>
            <a:r>
              <a:rPr lang="en-US" sz="2800" dirty="0"/>
              <a:t>Places where no oxygen is present?</a:t>
            </a:r>
          </a:p>
          <a:p>
            <a:endParaRPr lang="en-US" dirty="0"/>
          </a:p>
        </p:txBody>
      </p:sp>
      <p:sp>
        <p:nvSpPr>
          <p:cNvPr id="5" name="Content Placeholder 4"/>
          <p:cNvSpPr>
            <a:spLocks noGrp="1"/>
          </p:cNvSpPr>
          <p:nvPr>
            <p:ph sz="quarter" idx="4294967295"/>
          </p:nvPr>
        </p:nvSpPr>
        <p:spPr>
          <a:xfrm>
            <a:off x="2306928" y="985838"/>
            <a:ext cx="5010150" cy="709612"/>
          </a:xfrm>
        </p:spPr>
        <p:txBody>
          <a:bodyPr/>
          <a:lstStyle/>
          <a:p>
            <a:pPr marL="0" indent="0">
              <a:buNone/>
            </a:pPr>
            <a:r>
              <a:rPr lang="en-US" dirty="0">
                <a:solidFill>
                  <a:schemeClr val="bg1"/>
                </a:solidFill>
                <a:latin typeface="Governor"/>
              </a:rPr>
              <a:t>Survival: Atmosphere</a:t>
            </a:r>
          </a:p>
        </p:txBody>
      </p:sp>
    </p:spTree>
    <p:extLst>
      <p:ext uri="{BB962C8B-B14F-4D97-AF65-F5344CB8AC3E}">
        <p14:creationId xmlns:p14="http://schemas.microsoft.com/office/powerpoint/2010/main" val="2211364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normAutofit/>
          </a:bodyPr>
          <a:lstStyle/>
          <a:p>
            <a:r>
              <a:rPr lang="en-US" sz="2800" dirty="0"/>
              <a:t>Acid slows the growth of some bacteria</a:t>
            </a:r>
          </a:p>
          <a:p>
            <a:r>
              <a:rPr lang="en-US" sz="2800" dirty="0"/>
              <a:t>Acid prevents germination of bacterial spores</a:t>
            </a:r>
          </a:p>
          <a:p>
            <a:r>
              <a:rPr lang="en-US" sz="2800" dirty="0"/>
              <a:t>Vinegar, citrus juices, tomatoes</a:t>
            </a:r>
          </a:p>
          <a:p>
            <a:endParaRPr lang="en-US" dirty="0"/>
          </a:p>
        </p:txBody>
      </p:sp>
      <p:sp>
        <p:nvSpPr>
          <p:cNvPr id="6" name="Content Placeholder 5"/>
          <p:cNvSpPr>
            <a:spLocks noGrp="1"/>
          </p:cNvSpPr>
          <p:nvPr>
            <p:ph sz="quarter" idx="4294967295"/>
          </p:nvPr>
        </p:nvSpPr>
        <p:spPr>
          <a:xfrm>
            <a:off x="2306928" y="995363"/>
            <a:ext cx="3714750" cy="709612"/>
          </a:xfrm>
        </p:spPr>
        <p:txBody>
          <a:bodyPr>
            <a:normAutofit/>
          </a:bodyPr>
          <a:lstStyle/>
          <a:p>
            <a:pPr marL="0" indent="0">
              <a:buNone/>
            </a:pPr>
            <a:r>
              <a:rPr lang="en-US" dirty="0">
                <a:solidFill>
                  <a:schemeClr val="bg1"/>
                </a:solidFill>
                <a:latin typeface="Governor"/>
              </a:rPr>
              <a:t>Growth: Acidity</a:t>
            </a:r>
          </a:p>
        </p:txBody>
      </p:sp>
      <p:pic>
        <p:nvPicPr>
          <p:cNvPr id="4" name="Picture 3" descr="sporeformers.jpg"/>
          <p:cNvPicPr>
            <a:picLocks noChangeAspect="1"/>
          </p:cNvPicPr>
          <p:nvPr/>
        </p:nvPicPr>
        <p:blipFill>
          <a:blip r:embed="rId2" cstate="print"/>
          <a:stretch>
            <a:fillRect/>
          </a:stretch>
        </p:blipFill>
        <p:spPr>
          <a:xfrm>
            <a:off x="1823085" y="3961426"/>
            <a:ext cx="7223760" cy="1685544"/>
          </a:xfrm>
          <a:prstGeom prst="rect">
            <a:avLst/>
          </a:prstGeom>
        </p:spPr>
      </p:pic>
    </p:spTree>
    <p:extLst>
      <p:ext uri="{BB962C8B-B14F-4D97-AF65-F5344CB8AC3E}">
        <p14:creationId xmlns:p14="http://schemas.microsoft.com/office/powerpoint/2010/main" val="315960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952247055"/>
              </p:ext>
            </p:extLst>
          </p:nvPr>
        </p:nvGraphicFramePr>
        <p:xfrm>
          <a:off x="1939220" y="1923239"/>
          <a:ext cx="7143752" cy="4031262"/>
        </p:xfrm>
        <a:graphic>
          <a:graphicData uri="http://schemas.openxmlformats.org/drawingml/2006/table">
            <a:tbl>
              <a:tblPr firstRow="1" bandRow="1">
                <a:tableStyleId>{5940675A-B579-460E-94D1-54222C63F5DA}</a:tableStyleId>
              </a:tblPr>
              <a:tblGrid>
                <a:gridCol w="1020536">
                  <a:extLst>
                    <a:ext uri="{9D8B030D-6E8A-4147-A177-3AD203B41FA5}">
                      <a16:colId xmlns:a16="http://schemas.microsoft.com/office/drawing/2014/main" val="20000"/>
                    </a:ext>
                  </a:extLst>
                </a:gridCol>
                <a:gridCol w="1020536">
                  <a:extLst>
                    <a:ext uri="{9D8B030D-6E8A-4147-A177-3AD203B41FA5}">
                      <a16:colId xmlns:a16="http://schemas.microsoft.com/office/drawing/2014/main" val="20001"/>
                    </a:ext>
                  </a:extLst>
                </a:gridCol>
                <a:gridCol w="1020536">
                  <a:extLst>
                    <a:ext uri="{9D8B030D-6E8A-4147-A177-3AD203B41FA5}">
                      <a16:colId xmlns:a16="http://schemas.microsoft.com/office/drawing/2014/main" val="20002"/>
                    </a:ext>
                  </a:extLst>
                </a:gridCol>
                <a:gridCol w="1020536">
                  <a:extLst>
                    <a:ext uri="{9D8B030D-6E8A-4147-A177-3AD203B41FA5}">
                      <a16:colId xmlns:a16="http://schemas.microsoft.com/office/drawing/2014/main" val="20003"/>
                    </a:ext>
                  </a:extLst>
                </a:gridCol>
                <a:gridCol w="1020536">
                  <a:extLst>
                    <a:ext uri="{9D8B030D-6E8A-4147-A177-3AD203B41FA5}">
                      <a16:colId xmlns:a16="http://schemas.microsoft.com/office/drawing/2014/main" val="20004"/>
                    </a:ext>
                  </a:extLst>
                </a:gridCol>
                <a:gridCol w="1020536">
                  <a:extLst>
                    <a:ext uri="{9D8B030D-6E8A-4147-A177-3AD203B41FA5}">
                      <a16:colId xmlns:a16="http://schemas.microsoft.com/office/drawing/2014/main" val="20005"/>
                    </a:ext>
                  </a:extLst>
                </a:gridCol>
                <a:gridCol w="1020536">
                  <a:extLst>
                    <a:ext uri="{9D8B030D-6E8A-4147-A177-3AD203B41FA5}">
                      <a16:colId xmlns:a16="http://schemas.microsoft.com/office/drawing/2014/main" val="20006"/>
                    </a:ext>
                  </a:extLst>
                </a:gridCol>
              </a:tblGrid>
              <a:tr h="694887">
                <a:tc>
                  <a:txBody>
                    <a:bodyPr/>
                    <a:lstStyle/>
                    <a:p>
                      <a:pPr algn="ctr"/>
                      <a:r>
                        <a:rPr lang="en-US" sz="3600" dirty="0">
                          <a:solidFill>
                            <a:sysClr val="windowText" lastClr="000000"/>
                          </a:solidFill>
                          <a:sym typeface="Symbol"/>
                        </a:rPr>
                        <a:t></a:t>
                      </a:r>
                      <a:endParaRPr lang="en-US" sz="36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400" dirty="0">
                          <a:solidFill>
                            <a:sysClr val="windowText" lastClr="000000"/>
                          </a:solidFill>
                        </a:rPr>
                        <a:t>7.0</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400" dirty="0">
                          <a:solidFill>
                            <a:sysClr val="windowText" lastClr="000000"/>
                          </a:solidFill>
                        </a:rPr>
                        <a:t>6.0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400" dirty="0">
                          <a:solidFill>
                            <a:sysClr val="windowText" lastClr="000000"/>
                          </a:solidFill>
                        </a:rPr>
                        <a:t>5.0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400" dirty="0">
                          <a:solidFill>
                            <a:sysClr val="windowText" lastClr="000000"/>
                          </a:solidFill>
                        </a:rPr>
                        <a:t>4.0</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2400" dirty="0">
                          <a:solidFill>
                            <a:sysClr val="windowText" lastClr="000000"/>
                          </a:solidFill>
                        </a:rPr>
                        <a:t>3.0</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sz="3600" dirty="0">
                          <a:solidFill>
                            <a:sysClr val="windowText" lastClr="000000"/>
                          </a:solidFill>
                          <a:sym typeface="Symbol"/>
                        </a:rPr>
                        <a:t></a:t>
                      </a:r>
                      <a:endParaRPr lang="en-US" sz="3600" dirty="0">
                        <a:solidFill>
                          <a:sysClr val="windowText" lastClr="000000"/>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336375">
                <a:tc>
                  <a:txBody>
                    <a:bodyPr/>
                    <a:lstStyle/>
                    <a:p>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bg1"/>
                        </a:solidFill>
                      </a:endParaRP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bg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bg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bg1"/>
                        </a:solidFill>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bg1"/>
                        </a:solidFill>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pic>
        <p:nvPicPr>
          <p:cNvPr id="18435" name="Picture 3" descr="C:\Users\Karin\AppData\Local\Microsoft\Windows\Temporary Internet Files\Content.IE5\830K2B7Y\MC900023731[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5761" y="4611565"/>
            <a:ext cx="747873" cy="580682"/>
          </a:xfrm>
          <a:prstGeom prst="rect">
            <a:avLst/>
          </a:prstGeom>
          <a:noFill/>
          <a:extLst>
            <a:ext uri="{909E8E84-426E-40DD-AFC4-6F175D3DCCD1}">
              <a14:hiddenFill xmlns:a14="http://schemas.microsoft.com/office/drawing/2010/main">
                <a:solidFill>
                  <a:srgbClr val="FFFFFF"/>
                </a:solidFill>
              </a14:hiddenFill>
            </a:ext>
          </a:extLst>
        </p:spPr>
      </p:pic>
      <p:pic>
        <p:nvPicPr>
          <p:cNvPr id="18439" name="Picture 7" descr="C:\Users\Karin\AppData\Local\Microsoft\Windows\Temporary Internet Files\Content.IE5\51S82KPB\MC90003025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3440" y="2598599"/>
            <a:ext cx="621800" cy="1007395"/>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C:\Users\Karin\AppData\Local\Microsoft\Windows\Temporary Internet Files\Content.IE5\DCLL1KZA\MC900441779[1].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815274" y="4610783"/>
            <a:ext cx="1148921" cy="1148921"/>
          </a:xfrm>
          <a:prstGeom prst="rect">
            <a:avLst/>
          </a:prstGeom>
          <a:noFill/>
          <a:extLst>
            <a:ext uri="{909E8E84-426E-40DD-AFC4-6F175D3DCCD1}">
              <a14:hiddenFill xmlns:a14="http://schemas.microsoft.com/office/drawing/2010/main">
                <a:solidFill>
                  <a:srgbClr val="FFFFFF"/>
                </a:solidFill>
              </a14:hiddenFill>
            </a:ext>
          </a:extLst>
        </p:spPr>
      </p:pic>
      <p:pic>
        <p:nvPicPr>
          <p:cNvPr id="18441" name="Picture 9" descr="C:\Users\Karin\AppData\Local\Microsoft\Windows\Temporary Internet Files\Content.IE5\90T8DZAI\MC900434769[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4159" y="4274907"/>
            <a:ext cx="810172" cy="810172"/>
          </a:xfrm>
          <a:prstGeom prst="rect">
            <a:avLst/>
          </a:prstGeom>
          <a:noFill/>
          <a:extLst>
            <a:ext uri="{909E8E84-426E-40DD-AFC4-6F175D3DCCD1}">
              <a14:hiddenFill xmlns:a14="http://schemas.microsoft.com/office/drawing/2010/main">
                <a:solidFill>
                  <a:srgbClr val="FFFFFF"/>
                </a:solidFill>
              </a14:hiddenFill>
            </a:ext>
          </a:extLst>
        </p:spPr>
      </p:pic>
      <p:pic>
        <p:nvPicPr>
          <p:cNvPr id="18445" name="Picture 13" descr="C:\Users\Karin\AppData\Local\Microsoft\Windows\Temporary Internet Files\Content.IE5\90T8DZAI\MC900246139[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74458" y="2704518"/>
            <a:ext cx="555403" cy="911461"/>
          </a:xfrm>
          <a:prstGeom prst="rect">
            <a:avLst/>
          </a:prstGeom>
          <a:noFill/>
          <a:extLst>
            <a:ext uri="{909E8E84-426E-40DD-AFC4-6F175D3DCCD1}">
              <a14:hiddenFill xmlns:a14="http://schemas.microsoft.com/office/drawing/2010/main">
                <a:solidFill>
                  <a:srgbClr val="FFFFFF"/>
                </a:solidFill>
              </a14:hiddenFill>
            </a:ext>
          </a:extLst>
        </p:spPr>
      </p:pic>
      <p:pic>
        <p:nvPicPr>
          <p:cNvPr id="18446" name="Picture 14" descr="C:\Users\Karin\AppData\Local\Microsoft\Windows\Temporary Internet Files\Content.IE5\DCLL1KZA\MC900246099[1].wmf"/>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79512" y="3728479"/>
            <a:ext cx="623147" cy="476418"/>
          </a:xfrm>
          <a:prstGeom prst="rect">
            <a:avLst/>
          </a:prstGeom>
          <a:noFill/>
          <a:extLst>
            <a:ext uri="{909E8E84-426E-40DD-AFC4-6F175D3DCCD1}">
              <a14:hiddenFill xmlns:a14="http://schemas.microsoft.com/office/drawing/2010/main">
                <a:solidFill>
                  <a:srgbClr val="FFFFFF"/>
                </a:solidFill>
              </a14:hiddenFill>
            </a:ext>
          </a:extLst>
        </p:spPr>
      </p:pic>
      <p:pic>
        <p:nvPicPr>
          <p:cNvPr id="18447" name="Picture 15" descr="C:\Users\Karin\AppData\Local\Microsoft\Windows\Temporary Internet Files\Content.IE5\90T8DZAI\MC900246095[1].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98076" y="5085079"/>
            <a:ext cx="838201" cy="773765"/>
          </a:xfrm>
          <a:prstGeom prst="rect">
            <a:avLst/>
          </a:prstGeom>
          <a:noFill/>
          <a:extLst>
            <a:ext uri="{909E8E84-426E-40DD-AFC4-6F175D3DCCD1}">
              <a14:hiddenFill xmlns:a14="http://schemas.microsoft.com/office/drawing/2010/main">
                <a:solidFill>
                  <a:srgbClr val="FFFFFF"/>
                </a:solidFill>
              </a14:hiddenFill>
            </a:ext>
          </a:extLst>
        </p:spPr>
      </p:pic>
      <p:pic>
        <p:nvPicPr>
          <p:cNvPr id="18448" name="Picture 16" descr="C:\Users\Karin\AppData\Local\Microsoft\Windows\Temporary Internet Files\Content.IE5\DCLL1KZA\MC900335752[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16359" y="3915022"/>
            <a:ext cx="911259" cy="618653"/>
          </a:xfrm>
          <a:prstGeom prst="rect">
            <a:avLst/>
          </a:prstGeom>
          <a:noFill/>
          <a:extLst>
            <a:ext uri="{909E8E84-426E-40DD-AFC4-6F175D3DCCD1}">
              <a14:hiddenFill xmlns:a14="http://schemas.microsoft.com/office/drawing/2010/main">
                <a:solidFill>
                  <a:srgbClr val="FFFFFF"/>
                </a:solidFill>
              </a14:hiddenFill>
            </a:ext>
          </a:extLst>
        </p:spPr>
      </p:pic>
      <p:pic>
        <p:nvPicPr>
          <p:cNvPr id="18451" name="Picture 19" descr="C:\Users\Karin\AppData\Local\Microsoft\Windows\Temporary Internet Files\Content.IE5\90T8DZAI\MC900036366[1].wm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357283" y="5192247"/>
            <a:ext cx="1351665" cy="567457"/>
          </a:xfrm>
          <a:prstGeom prst="rect">
            <a:avLst/>
          </a:prstGeom>
          <a:noFill/>
          <a:extLst>
            <a:ext uri="{909E8E84-426E-40DD-AFC4-6F175D3DCCD1}">
              <a14:hiddenFill xmlns:a14="http://schemas.microsoft.com/office/drawing/2010/main">
                <a:solidFill>
                  <a:srgbClr val="FFFFFF"/>
                </a:solidFill>
              </a14:hiddenFill>
            </a:ext>
          </a:extLst>
        </p:spPr>
      </p:pic>
      <p:pic>
        <p:nvPicPr>
          <p:cNvPr id="18452" name="Picture 20" descr="C:\Users\Karin\AppData\Local\Microsoft\Windows\Temporary Internet Files\Content.IE5\830K2B7Y\MC900123199[1].wmf"/>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38224" y="2569637"/>
            <a:ext cx="882577" cy="761815"/>
          </a:xfrm>
          <a:prstGeom prst="rect">
            <a:avLst/>
          </a:prstGeom>
          <a:noFill/>
          <a:extLst>
            <a:ext uri="{909E8E84-426E-40DD-AFC4-6F175D3DCCD1}">
              <a14:hiddenFill xmlns:a14="http://schemas.microsoft.com/office/drawing/2010/main">
                <a:solidFill>
                  <a:srgbClr val="FFFFFF"/>
                </a:solidFill>
              </a14:hiddenFill>
            </a:ext>
          </a:extLst>
        </p:spPr>
      </p:pic>
      <p:pic>
        <p:nvPicPr>
          <p:cNvPr id="18455" name="Picture 23" descr="C:\Users\Karin\AppData\Local\Microsoft\Windows\Temporary Internet Files\Content.IE5\DCLL1KZA\MC900264532[1].wmf"/>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40691" y="2577964"/>
            <a:ext cx="737850" cy="420052"/>
          </a:xfrm>
          <a:prstGeom prst="rect">
            <a:avLst/>
          </a:prstGeom>
          <a:noFill/>
          <a:extLst>
            <a:ext uri="{909E8E84-426E-40DD-AFC4-6F175D3DCCD1}">
              <a14:hiddenFill xmlns:a14="http://schemas.microsoft.com/office/drawing/2010/main">
                <a:solidFill>
                  <a:srgbClr val="FFFFFF"/>
                </a:solidFill>
              </a14:hiddenFill>
            </a:ext>
          </a:extLst>
        </p:spPr>
      </p:pic>
      <p:pic>
        <p:nvPicPr>
          <p:cNvPr id="18457" name="Picture 25" descr="C:\Users\Karin\AppData\Local\Microsoft\Windows\Temporary Internet Files\Content.IE5\51S82KPB\MC900264536[1].wmf"/>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359937" y="5252995"/>
            <a:ext cx="705710" cy="515336"/>
          </a:xfrm>
          <a:prstGeom prst="rect">
            <a:avLst/>
          </a:prstGeom>
          <a:noFill/>
          <a:extLst>
            <a:ext uri="{909E8E84-426E-40DD-AFC4-6F175D3DCCD1}">
              <a14:hiddenFill xmlns:a14="http://schemas.microsoft.com/office/drawing/2010/main">
                <a:solidFill>
                  <a:srgbClr val="FFFFFF"/>
                </a:solidFill>
              </a14:hiddenFill>
            </a:ext>
          </a:extLst>
        </p:spPr>
      </p:pic>
      <p:pic>
        <p:nvPicPr>
          <p:cNvPr id="18459" name="Picture 27" descr="C:\Users\Karin\AppData\Local\Microsoft\Windows\Temporary Internet Files\Content.IE5\51S82KPB\MC900336256[1].wmf"/>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937190" y="3876118"/>
            <a:ext cx="852507" cy="657557"/>
          </a:xfrm>
          <a:prstGeom prst="rect">
            <a:avLst/>
          </a:prstGeom>
          <a:noFill/>
          <a:extLst>
            <a:ext uri="{909E8E84-426E-40DD-AFC4-6F175D3DCCD1}">
              <a14:hiddenFill xmlns:a14="http://schemas.microsoft.com/office/drawing/2010/main">
                <a:solidFill>
                  <a:srgbClr val="FFFFFF"/>
                </a:solidFill>
              </a14:hiddenFill>
            </a:ext>
          </a:extLst>
        </p:spPr>
      </p:pic>
      <p:pic>
        <p:nvPicPr>
          <p:cNvPr id="18460" name="Picture 28" descr="C:\Users\Karin\AppData\Local\Microsoft\Windows\Temporary Internet Files\Content.IE5\51S82KPB\MC900436895[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400750" y="2774461"/>
            <a:ext cx="1024070" cy="1024070"/>
          </a:xfrm>
          <a:prstGeom prst="rect">
            <a:avLst/>
          </a:prstGeom>
          <a:noFill/>
          <a:extLst>
            <a:ext uri="{909E8E84-426E-40DD-AFC4-6F175D3DCCD1}">
              <a14:hiddenFill xmlns:a14="http://schemas.microsoft.com/office/drawing/2010/main">
                <a:solidFill>
                  <a:srgbClr val="FFFFFF"/>
                </a:solidFill>
              </a14:hiddenFill>
            </a:ext>
          </a:extLst>
        </p:spPr>
      </p:pic>
      <p:pic>
        <p:nvPicPr>
          <p:cNvPr id="18463" name="Picture 31" descr="C:\Users\Karin\AppData\Local\Microsoft\Windows\Temporary Internet Files\Content.IE5\51S82KPB\MC900112786[1].wmf"/>
          <p:cNvPicPr>
            <a:picLocks noChangeAspect="1" noChangeArrowheads="1"/>
          </p:cNvPicPr>
          <p:nvPr/>
        </p:nvPicPr>
        <p:blipFill>
          <a:blip r:embed="rId18" cstate="print">
            <a:lum bright="-20000" contrast="20000"/>
            <a:extLst>
              <a:ext uri="{28A0092B-C50C-407E-A947-70E740481C1C}">
                <a14:useLocalDpi xmlns:a14="http://schemas.microsoft.com/office/drawing/2010/main" val="0"/>
              </a:ext>
            </a:extLst>
          </a:blip>
          <a:srcRect/>
          <a:stretch>
            <a:fillRect/>
          </a:stretch>
        </p:blipFill>
        <p:spPr bwMode="auto">
          <a:xfrm>
            <a:off x="2290727" y="2640679"/>
            <a:ext cx="960854" cy="757782"/>
          </a:xfrm>
          <a:prstGeom prst="rect">
            <a:avLst/>
          </a:prstGeom>
          <a:noFill/>
          <a:extLst>
            <a:ext uri="{909E8E84-426E-40DD-AFC4-6F175D3DCCD1}">
              <a14:hiddenFill xmlns:a14="http://schemas.microsoft.com/office/drawing/2010/main">
                <a:solidFill>
                  <a:srgbClr val="FFFFFF"/>
                </a:solidFill>
              </a14:hiddenFill>
            </a:ext>
          </a:extLst>
        </p:spPr>
      </p:pic>
      <p:pic>
        <p:nvPicPr>
          <p:cNvPr id="18465" name="Picture 33" descr="C:\Users\Karin\AppData\Local\Microsoft\Windows\Temporary Internet Files\Content.IE5\830K2B7Y\MC900001759[1].wmf"/>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737080">
            <a:off x="5318301" y="4779345"/>
            <a:ext cx="642323" cy="1025534"/>
          </a:xfrm>
          <a:prstGeom prst="rect">
            <a:avLst/>
          </a:prstGeom>
          <a:noFill/>
          <a:extLst>
            <a:ext uri="{909E8E84-426E-40DD-AFC4-6F175D3DCCD1}">
              <a14:hiddenFill xmlns:a14="http://schemas.microsoft.com/office/drawing/2010/main">
                <a:solidFill>
                  <a:srgbClr val="FFFFFF"/>
                </a:solidFill>
              </a14:hiddenFill>
            </a:ext>
          </a:extLst>
        </p:spPr>
      </p:pic>
      <p:pic>
        <p:nvPicPr>
          <p:cNvPr id="18467" name="Picture 35" descr="C:\Users\Karin\AppData\Local\Microsoft\Windows\Temporary Internet Files\Content.IE5\90T8DZAI\MC900436907[1].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41736" y="3915022"/>
            <a:ext cx="741123" cy="7411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Effect>
                      <a14:colorTemperature colorTemp="72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079513" y="2692105"/>
            <a:ext cx="1855138" cy="1737422"/>
          </a:xfrm>
          <a:prstGeom prst="rect">
            <a:avLst/>
          </a:prstGeom>
        </p:spPr>
      </p:pic>
      <p:sp>
        <p:nvSpPr>
          <p:cNvPr id="6" name="Title 5"/>
          <p:cNvSpPr>
            <a:spLocks noGrp="1"/>
          </p:cNvSpPr>
          <p:nvPr>
            <p:ph type="title"/>
          </p:nvPr>
        </p:nvSpPr>
        <p:spPr/>
        <p:txBody>
          <a:bodyPr>
            <a:normAutofit/>
          </a:bodyPr>
          <a:lstStyle/>
          <a:p>
            <a:r>
              <a:rPr lang="en-US" dirty="0"/>
              <a:t>Most foods are between 7.0 (neutral) and 3.0 (acidic)</a:t>
            </a:r>
          </a:p>
        </p:txBody>
      </p:sp>
      <p:sp>
        <p:nvSpPr>
          <p:cNvPr id="7" name="Content Placeholder 6"/>
          <p:cNvSpPr>
            <a:spLocks noGrp="1"/>
          </p:cNvSpPr>
          <p:nvPr>
            <p:ph sz="half" idx="2"/>
          </p:nvPr>
        </p:nvSpPr>
        <p:spPr/>
        <p:txBody>
          <a:bodyPr/>
          <a:lstStyle/>
          <a:p>
            <a:endParaRPr lang="en-US"/>
          </a:p>
        </p:txBody>
      </p:sp>
    </p:spTree>
    <p:extLst>
      <p:ext uri="{BB962C8B-B14F-4D97-AF65-F5344CB8AC3E}">
        <p14:creationId xmlns:p14="http://schemas.microsoft.com/office/powerpoint/2010/main" val="29657826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dirty="0"/>
              <a:t>Each bacteria prefers a different temperature range</a:t>
            </a:r>
          </a:p>
          <a:p>
            <a:r>
              <a:rPr lang="en-US" dirty="0"/>
              <a:t>The temperature danger zone: 40 – 140F</a:t>
            </a:r>
          </a:p>
          <a:p>
            <a:r>
              <a:rPr lang="en-US" dirty="0"/>
              <a:t>Heat can destroy, cold only preserves</a:t>
            </a:r>
          </a:p>
        </p:txBody>
      </p:sp>
      <p:sp>
        <p:nvSpPr>
          <p:cNvPr id="2" name="Title 1"/>
          <p:cNvSpPr>
            <a:spLocks noGrp="1"/>
          </p:cNvSpPr>
          <p:nvPr>
            <p:ph type="title"/>
          </p:nvPr>
        </p:nvSpPr>
        <p:spPr>
          <a:xfrm>
            <a:off x="2306928" y="742680"/>
            <a:ext cx="6491115" cy="1143000"/>
          </a:xfrm>
        </p:spPr>
        <p:txBody>
          <a:bodyPr/>
          <a:lstStyle/>
          <a:p>
            <a:r>
              <a:rPr lang="en-US" dirty="0"/>
              <a:t>Growth: Temperature</a:t>
            </a:r>
          </a:p>
        </p:txBody>
      </p:sp>
    </p:spTree>
    <p:extLst>
      <p:ext uri="{BB962C8B-B14F-4D97-AF65-F5344CB8AC3E}">
        <p14:creationId xmlns:p14="http://schemas.microsoft.com/office/powerpoint/2010/main" val="464205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6650" y="988756"/>
            <a:ext cx="6491115" cy="1143000"/>
          </a:xfrm>
        </p:spPr>
        <p:txBody>
          <a:bodyPr/>
          <a:lstStyle/>
          <a:p>
            <a:r>
              <a:rPr lang="en-US" dirty="0"/>
              <a:t>FDA – “Exempt” Products</a:t>
            </a:r>
            <a:br>
              <a:rPr lang="en-US" dirty="0"/>
            </a:br>
            <a:endParaRPr lang="en-US" dirty="0"/>
          </a:p>
        </p:txBody>
      </p:sp>
      <p:sp>
        <p:nvSpPr>
          <p:cNvPr id="2" name="Content Placeholder 1"/>
          <p:cNvSpPr>
            <a:spLocks noGrp="1"/>
          </p:cNvSpPr>
          <p:nvPr>
            <p:ph sz="half" idx="2"/>
          </p:nvPr>
        </p:nvSpPr>
        <p:spPr/>
        <p:txBody>
          <a:bodyPr/>
          <a:lstStyle/>
          <a:p>
            <a:r>
              <a:rPr lang="en-US"/>
              <a:t>Refrigerated, frozen, or Aw &lt; 0.85</a:t>
            </a:r>
          </a:p>
          <a:p>
            <a:r>
              <a:rPr lang="en-US"/>
              <a:t>Labeling:  21CFR §101</a:t>
            </a:r>
          </a:p>
          <a:p>
            <a:r>
              <a:rPr lang="en-US"/>
              <a:t>Processing:  21CFR §110</a:t>
            </a:r>
          </a:p>
          <a:p>
            <a:r>
              <a:rPr lang="en-US"/>
              <a:t>Standards of Identity: 21CFR §135 to 169 </a:t>
            </a:r>
          </a:p>
          <a:p>
            <a:r>
              <a:rPr lang="en-US"/>
              <a:t>FDA Food Processor registration required</a:t>
            </a:r>
            <a:endParaRPr lang="en-US" dirty="0"/>
          </a:p>
        </p:txBody>
      </p:sp>
    </p:spTree>
    <p:extLst>
      <p:ext uri="{BB962C8B-B14F-4D97-AF65-F5344CB8AC3E}">
        <p14:creationId xmlns:p14="http://schemas.microsoft.com/office/powerpoint/2010/main" val="1767822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6651" y="997383"/>
            <a:ext cx="6491115" cy="1143000"/>
          </a:xfrm>
        </p:spPr>
        <p:txBody>
          <a:bodyPr/>
          <a:lstStyle/>
          <a:p>
            <a:r>
              <a:rPr lang="en-US" dirty="0"/>
              <a:t>Examples of “Exempt” Products</a:t>
            </a:r>
            <a:br>
              <a:rPr lang="en-US" dirty="0"/>
            </a:br>
            <a:endParaRPr lang="en-US" dirty="0"/>
          </a:p>
        </p:txBody>
      </p:sp>
      <p:sp>
        <p:nvSpPr>
          <p:cNvPr id="2" name="Content Placeholder 1"/>
          <p:cNvSpPr>
            <a:spLocks noGrp="1"/>
          </p:cNvSpPr>
          <p:nvPr>
            <p:ph sz="half" idx="2"/>
          </p:nvPr>
        </p:nvSpPr>
        <p:spPr/>
        <p:txBody>
          <a:bodyPr/>
          <a:lstStyle/>
          <a:p>
            <a:r>
              <a:rPr lang="en-US"/>
              <a:t>Candies and syrups</a:t>
            </a:r>
          </a:p>
          <a:p>
            <a:r>
              <a:rPr lang="en-US"/>
              <a:t>Dry mixes, spices/herbs, and flavorings</a:t>
            </a:r>
          </a:p>
          <a:p>
            <a:r>
              <a:rPr lang="en-US"/>
              <a:t>Roasted nuts</a:t>
            </a:r>
          </a:p>
          <a:p>
            <a:r>
              <a:rPr lang="en-US"/>
              <a:t>Dehydrated fruits and vegetables</a:t>
            </a:r>
          </a:p>
          <a:p>
            <a:r>
              <a:rPr lang="en-US"/>
              <a:t>Dried pasta and noodles</a:t>
            </a:r>
          </a:p>
          <a:p>
            <a:r>
              <a:rPr lang="en-US"/>
              <a:t>Full-sugar jams and jellies</a:t>
            </a:r>
          </a:p>
          <a:p>
            <a:r>
              <a:rPr lang="en-US"/>
              <a:t>Some BBQ sauces</a:t>
            </a:r>
          </a:p>
          <a:p>
            <a:endParaRPr lang="en-US" dirty="0"/>
          </a:p>
        </p:txBody>
      </p:sp>
    </p:spTree>
    <p:extLst>
      <p:ext uri="{BB962C8B-B14F-4D97-AF65-F5344CB8AC3E}">
        <p14:creationId xmlns:p14="http://schemas.microsoft.com/office/powerpoint/2010/main" val="3573729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6928" y="982109"/>
            <a:ext cx="6491115" cy="1143000"/>
          </a:xfrm>
        </p:spPr>
        <p:txBody>
          <a:bodyPr/>
          <a:lstStyle/>
          <a:p>
            <a:r>
              <a:rPr lang="en-US" dirty="0"/>
              <a:t>FDA – Acid Food Regulations</a:t>
            </a:r>
            <a:br>
              <a:rPr lang="en-US" dirty="0"/>
            </a:br>
            <a:endParaRPr lang="en-US" dirty="0"/>
          </a:p>
        </p:txBody>
      </p:sp>
      <p:sp>
        <p:nvSpPr>
          <p:cNvPr id="2" name="Content Placeholder 1"/>
          <p:cNvSpPr>
            <a:spLocks noGrp="1"/>
          </p:cNvSpPr>
          <p:nvPr>
            <p:ph sz="half" idx="2"/>
          </p:nvPr>
        </p:nvSpPr>
        <p:spPr/>
        <p:txBody>
          <a:bodyPr/>
          <a:lstStyle/>
          <a:p>
            <a:r>
              <a:rPr lang="en-US"/>
              <a:t>Canned or bottled foods with a natural pH &lt; 4.6</a:t>
            </a:r>
          </a:p>
          <a:p>
            <a:pPr lvl="1"/>
            <a:r>
              <a:rPr lang="en-US"/>
              <a:t>Should not contain more than 10% low acid ingredients</a:t>
            </a:r>
          </a:p>
          <a:p>
            <a:r>
              <a:rPr lang="en-US"/>
              <a:t>Labeling:  21CFR §101</a:t>
            </a:r>
          </a:p>
          <a:p>
            <a:r>
              <a:rPr lang="en-US"/>
              <a:t>Processing:  21CFR §110</a:t>
            </a:r>
          </a:p>
          <a:p>
            <a:r>
              <a:rPr lang="en-US"/>
              <a:t>Standards of Identity: 21CFR §135 to 169 </a:t>
            </a:r>
          </a:p>
          <a:p>
            <a:r>
              <a:rPr lang="en-US"/>
              <a:t>FDA Food Processor registration required</a:t>
            </a:r>
            <a:endParaRPr lang="en-US" dirty="0"/>
          </a:p>
        </p:txBody>
      </p:sp>
    </p:spTree>
    <p:extLst>
      <p:ext uri="{BB962C8B-B14F-4D97-AF65-F5344CB8AC3E}">
        <p14:creationId xmlns:p14="http://schemas.microsoft.com/office/powerpoint/2010/main" val="2213374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6928" y="985475"/>
            <a:ext cx="6491115" cy="1143000"/>
          </a:xfrm>
        </p:spPr>
        <p:txBody>
          <a:bodyPr/>
          <a:lstStyle/>
          <a:p>
            <a:r>
              <a:rPr lang="en-US" dirty="0"/>
              <a:t>Examples of Acid Foods</a:t>
            </a:r>
            <a:br>
              <a:rPr lang="en-US" dirty="0"/>
            </a:br>
            <a:endParaRPr lang="en-US" dirty="0"/>
          </a:p>
        </p:txBody>
      </p:sp>
      <p:sp>
        <p:nvSpPr>
          <p:cNvPr id="2" name="Content Placeholder 1"/>
          <p:cNvSpPr>
            <a:spLocks noGrp="1"/>
          </p:cNvSpPr>
          <p:nvPr>
            <p:ph sz="half" idx="2"/>
          </p:nvPr>
        </p:nvSpPr>
        <p:spPr/>
        <p:txBody>
          <a:bodyPr/>
          <a:lstStyle/>
          <a:p>
            <a:r>
              <a:rPr lang="en-US"/>
              <a:t>Canned tomatoes and tomato products</a:t>
            </a:r>
          </a:p>
          <a:p>
            <a:r>
              <a:rPr lang="en-US"/>
              <a:t>Canned fruits</a:t>
            </a:r>
          </a:p>
          <a:p>
            <a:r>
              <a:rPr lang="en-US"/>
              <a:t>Flavored vinegars</a:t>
            </a:r>
          </a:p>
          <a:p>
            <a:r>
              <a:rPr lang="en-US"/>
              <a:t>Vinegar and oil dressings</a:t>
            </a:r>
          </a:p>
          <a:p>
            <a:r>
              <a:rPr lang="en-US"/>
              <a:t>Low-sugar fruit preserves</a:t>
            </a:r>
          </a:p>
          <a:p>
            <a:r>
              <a:rPr lang="en-US"/>
              <a:t>Fermented foods (no other acid added)</a:t>
            </a:r>
          </a:p>
          <a:p>
            <a:endParaRPr lang="en-US"/>
          </a:p>
          <a:p>
            <a:endParaRPr lang="en-US"/>
          </a:p>
          <a:p>
            <a:endParaRPr lang="en-US"/>
          </a:p>
          <a:p>
            <a:endParaRPr lang="en-US" dirty="0"/>
          </a:p>
        </p:txBody>
      </p:sp>
    </p:spTree>
    <p:extLst>
      <p:ext uri="{BB962C8B-B14F-4D97-AF65-F5344CB8AC3E}">
        <p14:creationId xmlns:p14="http://schemas.microsoft.com/office/powerpoint/2010/main" val="949695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6928" y="970290"/>
            <a:ext cx="6491115" cy="1143000"/>
          </a:xfrm>
        </p:spPr>
        <p:txBody>
          <a:bodyPr/>
          <a:lstStyle/>
          <a:p>
            <a:r>
              <a:rPr lang="en-US" dirty="0"/>
              <a:t>FDA – Acidified Food Regulations</a:t>
            </a:r>
            <a:br>
              <a:rPr lang="en-US" dirty="0"/>
            </a:br>
            <a:endParaRPr lang="en-US" dirty="0"/>
          </a:p>
        </p:txBody>
      </p:sp>
      <p:sp>
        <p:nvSpPr>
          <p:cNvPr id="2" name="Content Placeholder 1"/>
          <p:cNvSpPr>
            <a:spLocks noGrp="1"/>
          </p:cNvSpPr>
          <p:nvPr>
            <p:ph sz="half" idx="2"/>
          </p:nvPr>
        </p:nvSpPr>
        <p:spPr/>
        <p:txBody>
          <a:bodyPr>
            <a:normAutofit lnSpcReduction="10000"/>
          </a:bodyPr>
          <a:lstStyle/>
          <a:p>
            <a:r>
              <a:rPr lang="en-US"/>
              <a:t>Natural pH &gt; 4.6, but added acid drops pH</a:t>
            </a:r>
          </a:p>
          <a:p>
            <a:pPr lvl="1"/>
            <a:r>
              <a:rPr lang="en-US"/>
              <a:t>Require Process Authority letter &amp; regular filings</a:t>
            </a:r>
          </a:p>
          <a:p>
            <a:r>
              <a:rPr lang="en-US"/>
              <a:t>Labeling:  21CFR §101</a:t>
            </a:r>
          </a:p>
          <a:p>
            <a:r>
              <a:rPr lang="en-US"/>
              <a:t>Processing:  21CFR §114</a:t>
            </a:r>
          </a:p>
          <a:p>
            <a:r>
              <a:rPr lang="en-US"/>
              <a:t>Standards of Identity: 21CFR §135 to 169 </a:t>
            </a:r>
          </a:p>
          <a:p>
            <a:r>
              <a:rPr lang="en-US"/>
              <a:t>FDA Food Processor registration required</a:t>
            </a:r>
          </a:p>
          <a:p>
            <a:r>
              <a:rPr lang="en-US"/>
              <a:t>FDA Acidified Food Processer registration required</a:t>
            </a:r>
          </a:p>
          <a:p>
            <a:endParaRPr lang="en-US" dirty="0"/>
          </a:p>
        </p:txBody>
      </p:sp>
    </p:spTree>
    <p:extLst>
      <p:ext uri="{BB962C8B-B14F-4D97-AF65-F5344CB8AC3E}">
        <p14:creationId xmlns:p14="http://schemas.microsoft.com/office/powerpoint/2010/main" val="3984226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a:t>Unprocessed Produce</a:t>
            </a:r>
          </a:p>
        </p:txBody>
      </p:sp>
      <p:sp>
        <p:nvSpPr>
          <p:cNvPr id="4" name="Content Placeholder 2"/>
          <p:cNvSpPr>
            <a:spLocks noGrp="1"/>
          </p:cNvSpPr>
          <p:nvPr>
            <p:ph sz="half" idx="2"/>
          </p:nvPr>
        </p:nvSpPr>
        <p:spPr/>
        <p:txBody>
          <a:bodyPr/>
          <a:lstStyle/>
          <a:p>
            <a:r>
              <a:rPr lang="en-US"/>
              <a:t>Regulations vary by State</a:t>
            </a:r>
          </a:p>
          <a:p>
            <a:r>
              <a:rPr lang="en-US"/>
              <a:t>Idaho – State Department of Agriculture and Department of Health and Welfare</a:t>
            </a:r>
          </a:p>
          <a:p>
            <a:r>
              <a:rPr lang="en-US"/>
              <a:t>Nevada – State Department of Agriculture</a:t>
            </a:r>
          </a:p>
          <a:p>
            <a:r>
              <a:rPr lang="en-US"/>
              <a:t>Utah – State Department of Agriculture</a:t>
            </a:r>
            <a:endParaRPr lang="en-US" dirty="0"/>
          </a:p>
        </p:txBody>
      </p:sp>
    </p:spTree>
    <p:extLst>
      <p:ext uri="{BB962C8B-B14F-4D97-AF65-F5344CB8AC3E}">
        <p14:creationId xmlns:p14="http://schemas.microsoft.com/office/powerpoint/2010/main" val="10811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6928" y="988757"/>
            <a:ext cx="6491115" cy="1143000"/>
          </a:xfrm>
        </p:spPr>
        <p:txBody>
          <a:bodyPr/>
          <a:lstStyle/>
          <a:p>
            <a:r>
              <a:rPr lang="en-US" dirty="0"/>
              <a:t>Examples of Acidified Foods</a:t>
            </a:r>
            <a:br>
              <a:rPr lang="en-US" dirty="0"/>
            </a:br>
            <a:endParaRPr lang="en-US" dirty="0"/>
          </a:p>
        </p:txBody>
      </p:sp>
      <p:sp>
        <p:nvSpPr>
          <p:cNvPr id="2" name="Content Placeholder 1"/>
          <p:cNvSpPr>
            <a:spLocks noGrp="1"/>
          </p:cNvSpPr>
          <p:nvPr>
            <p:ph sz="half" idx="2"/>
          </p:nvPr>
        </p:nvSpPr>
        <p:spPr/>
        <p:txBody>
          <a:bodyPr/>
          <a:lstStyle/>
          <a:p>
            <a:r>
              <a:rPr lang="en-US"/>
              <a:t>Salsa and spaghetti sauces</a:t>
            </a:r>
          </a:p>
          <a:p>
            <a:r>
              <a:rPr lang="en-US"/>
              <a:t>Most hot sauces and BBQ sauces</a:t>
            </a:r>
          </a:p>
          <a:p>
            <a:r>
              <a:rPr lang="en-US"/>
              <a:t>Worcestershire sauce</a:t>
            </a:r>
          </a:p>
          <a:p>
            <a:r>
              <a:rPr lang="en-US"/>
              <a:t>Pickled vegetables</a:t>
            </a:r>
          </a:p>
          <a:p>
            <a:r>
              <a:rPr lang="en-US"/>
              <a:t>Mayonnaise and salad dressing</a:t>
            </a:r>
          </a:p>
          <a:p>
            <a:r>
              <a:rPr lang="en-US"/>
              <a:t>Some vegetable juice blends, Clamato juice</a:t>
            </a:r>
          </a:p>
          <a:p>
            <a:endParaRPr lang="en-US"/>
          </a:p>
          <a:p>
            <a:endParaRPr lang="en-US" dirty="0"/>
          </a:p>
        </p:txBody>
      </p:sp>
    </p:spTree>
    <p:extLst>
      <p:ext uri="{BB962C8B-B14F-4D97-AF65-F5344CB8AC3E}">
        <p14:creationId xmlns:p14="http://schemas.microsoft.com/office/powerpoint/2010/main" val="17533555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6651" y="997384"/>
            <a:ext cx="6491115" cy="1143000"/>
          </a:xfrm>
        </p:spPr>
        <p:txBody>
          <a:bodyPr/>
          <a:lstStyle/>
          <a:p>
            <a:r>
              <a:rPr lang="en-US" dirty="0"/>
              <a:t>FDA – Acidified Foods Guidance</a:t>
            </a:r>
            <a:br>
              <a:rPr lang="en-US" dirty="0"/>
            </a:br>
            <a:endParaRPr lang="en-US" dirty="0"/>
          </a:p>
        </p:txBody>
      </p:sp>
      <p:sp>
        <p:nvSpPr>
          <p:cNvPr id="2" name="Content Placeholder 1"/>
          <p:cNvSpPr>
            <a:spLocks noGrp="1"/>
          </p:cNvSpPr>
          <p:nvPr>
            <p:ph sz="half" idx="2"/>
          </p:nvPr>
        </p:nvSpPr>
        <p:spPr/>
        <p:txBody>
          <a:bodyPr/>
          <a:lstStyle/>
          <a:p>
            <a:r>
              <a:rPr lang="en-US"/>
              <a:t>Draft Guidance for Industry: Acidified Foods (September 2010)</a:t>
            </a:r>
          </a:p>
          <a:p>
            <a:pPr lvl="1"/>
            <a:r>
              <a:rPr lang="en-US"/>
              <a:t>Definitions, decision trees, and example calculations</a:t>
            </a:r>
          </a:p>
          <a:p>
            <a:r>
              <a:rPr lang="en-US"/>
              <a:t>Form FDA 2541 – Food Canning Establishment Registration</a:t>
            </a:r>
          </a:p>
          <a:p>
            <a:r>
              <a:rPr lang="en-US"/>
              <a:t>Form FDA 2541a – Process Filing for Acidified Foods</a:t>
            </a:r>
            <a:endParaRPr lang="en-US" dirty="0"/>
          </a:p>
        </p:txBody>
      </p:sp>
    </p:spTree>
    <p:extLst>
      <p:ext uri="{BB962C8B-B14F-4D97-AF65-F5344CB8AC3E}">
        <p14:creationId xmlns:p14="http://schemas.microsoft.com/office/powerpoint/2010/main" val="232458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6651" y="1023262"/>
            <a:ext cx="6491115" cy="1143000"/>
          </a:xfrm>
        </p:spPr>
        <p:txBody>
          <a:bodyPr/>
          <a:lstStyle/>
          <a:p>
            <a:r>
              <a:rPr lang="en-US" dirty="0"/>
              <a:t>FDA – Low Acid Food Regulations</a:t>
            </a:r>
            <a:br>
              <a:rPr lang="en-US" dirty="0"/>
            </a:br>
            <a:endParaRPr lang="en-US" dirty="0"/>
          </a:p>
        </p:txBody>
      </p:sp>
      <p:sp>
        <p:nvSpPr>
          <p:cNvPr id="2" name="Content Placeholder 1"/>
          <p:cNvSpPr>
            <a:spLocks noGrp="1"/>
          </p:cNvSpPr>
          <p:nvPr>
            <p:ph sz="half" idx="2"/>
          </p:nvPr>
        </p:nvSpPr>
        <p:spPr/>
        <p:txBody>
          <a:bodyPr/>
          <a:lstStyle/>
          <a:p>
            <a:r>
              <a:rPr lang="en-US"/>
              <a:t>Natural pH &gt; 4.6, no acid added</a:t>
            </a:r>
          </a:p>
          <a:p>
            <a:pPr lvl="1"/>
            <a:r>
              <a:rPr lang="en-US"/>
              <a:t>Require Process Authority letter &amp; regular filings</a:t>
            </a:r>
          </a:p>
          <a:p>
            <a:r>
              <a:rPr lang="en-US"/>
              <a:t>Labeling:  21CFR §101</a:t>
            </a:r>
          </a:p>
          <a:p>
            <a:r>
              <a:rPr lang="en-US"/>
              <a:t>Processing:  21CFR §113</a:t>
            </a:r>
          </a:p>
          <a:p>
            <a:r>
              <a:rPr lang="en-US"/>
              <a:t>Standards of Identity: 21CFR §135 to 169 </a:t>
            </a:r>
          </a:p>
          <a:p>
            <a:r>
              <a:rPr lang="en-US"/>
              <a:t>FDA Food Processor registration required</a:t>
            </a:r>
          </a:p>
          <a:p>
            <a:r>
              <a:rPr lang="en-US"/>
              <a:t>FDA Low Acid Food Processer registration required</a:t>
            </a:r>
            <a:endParaRPr lang="en-US" dirty="0"/>
          </a:p>
        </p:txBody>
      </p:sp>
    </p:spTree>
    <p:extLst>
      <p:ext uri="{BB962C8B-B14F-4D97-AF65-F5344CB8AC3E}">
        <p14:creationId xmlns:p14="http://schemas.microsoft.com/office/powerpoint/2010/main" val="6051549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2306651" y="989786"/>
            <a:ext cx="6491115" cy="1143000"/>
          </a:xfrm>
        </p:spPr>
        <p:txBody>
          <a:bodyPr/>
          <a:lstStyle/>
          <a:p>
            <a:r>
              <a:rPr lang="en-US" dirty="0"/>
              <a:t>Examples of Low Acid Foods</a:t>
            </a:r>
            <a:br>
              <a:rPr lang="en-US" dirty="0"/>
            </a:br>
            <a:endParaRPr lang="en-US" dirty="0"/>
          </a:p>
        </p:txBody>
      </p:sp>
      <p:sp>
        <p:nvSpPr>
          <p:cNvPr id="2" name="Content Placeholder 1"/>
          <p:cNvSpPr>
            <a:spLocks noGrp="1"/>
          </p:cNvSpPr>
          <p:nvPr>
            <p:ph sz="half" idx="2"/>
          </p:nvPr>
        </p:nvSpPr>
        <p:spPr/>
        <p:txBody>
          <a:bodyPr/>
          <a:lstStyle/>
          <a:p>
            <a:r>
              <a:rPr lang="en-US"/>
              <a:t>Canned vegetables</a:t>
            </a:r>
          </a:p>
          <a:p>
            <a:r>
              <a:rPr lang="en-US"/>
              <a:t>Canned beans and legumes</a:t>
            </a:r>
          </a:p>
          <a:p>
            <a:r>
              <a:rPr lang="en-US"/>
              <a:t>Canned or bottled olives</a:t>
            </a:r>
          </a:p>
          <a:p>
            <a:r>
              <a:rPr lang="en-US"/>
              <a:t>Vegetable juices</a:t>
            </a:r>
          </a:p>
          <a:p>
            <a:r>
              <a:rPr lang="en-US"/>
              <a:t>Canned vegetarian soups and broth</a:t>
            </a:r>
          </a:p>
          <a:p>
            <a:r>
              <a:rPr lang="en-US"/>
              <a:t>Evaporated milk</a:t>
            </a:r>
          </a:p>
          <a:p>
            <a:r>
              <a:rPr lang="en-US"/>
              <a:t>Canned tuna, clams, and shrimp</a:t>
            </a:r>
          </a:p>
          <a:p>
            <a:endParaRPr lang="en-US"/>
          </a:p>
          <a:p>
            <a:endParaRPr lang="en-US"/>
          </a:p>
          <a:p>
            <a:endParaRPr lang="en-US" dirty="0"/>
          </a:p>
        </p:txBody>
      </p:sp>
    </p:spTree>
    <p:extLst>
      <p:ext uri="{BB962C8B-B14F-4D97-AF65-F5344CB8AC3E}">
        <p14:creationId xmlns:p14="http://schemas.microsoft.com/office/powerpoint/2010/main" val="28269958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ect">
            <a:avLst/>
          </a:prstGeom>
        </p:spPr>
        <p:txBody>
          <a:bodyPr/>
          <a:lstStyle/>
          <a:p>
            <a:r>
              <a:rPr lang="en-US" dirty="0"/>
              <a:t> </a:t>
            </a:r>
          </a:p>
        </p:txBody>
      </p:sp>
      <p:sp>
        <p:nvSpPr>
          <p:cNvPr id="3" name="Content Placeholder 2"/>
          <p:cNvSpPr>
            <a:spLocks noGrp="1"/>
          </p:cNvSpPr>
          <p:nvPr>
            <p:ph sz="half" idx="2"/>
          </p:nvPr>
        </p:nvSpPr>
        <p:spPr/>
        <p:txBody>
          <a:bodyPr/>
          <a:lstStyle/>
          <a:p>
            <a:r>
              <a:rPr lang="en-US" sz="2800" dirty="0"/>
              <a:t>Local, organic, vine-ripened, or specialty crops</a:t>
            </a:r>
          </a:p>
          <a:p>
            <a:r>
              <a:rPr lang="en-US" sz="2800" dirty="0"/>
              <a:t>“Gourmet” foods</a:t>
            </a:r>
          </a:p>
          <a:p>
            <a:pPr lvl="1"/>
            <a:r>
              <a:rPr lang="en-US" sz="2400" dirty="0"/>
              <a:t>Jams, jellies, preserves</a:t>
            </a:r>
          </a:p>
          <a:p>
            <a:pPr lvl="1"/>
            <a:r>
              <a:rPr lang="en-US" sz="2400" dirty="0"/>
              <a:t>Pickled vegetables</a:t>
            </a:r>
          </a:p>
          <a:p>
            <a:pPr lvl="1"/>
            <a:r>
              <a:rPr lang="en-US" sz="2400" dirty="0"/>
              <a:t>Hot sauces, salsas, tapenades</a:t>
            </a:r>
          </a:p>
          <a:p>
            <a:pPr lvl="1"/>
            <a:r>
              <a:rPr lang="en-US" sz="2400" dirty="0"/>
              <a:t>Herbed oils and vinegars</a:t>
            </a:r>
          </a:p>
          <a:p>
            <a:r>
              <a:rPr lang="en-US" sz="2800" dirty="0"/>
              <a:t>Must consider safety, regulatory and </a:t>
            </a:r>
            <a:r>
              <a:rPr lang="en-US" b="1" dirty="0"/>
              <a:t>labeling</a:t>
            </a:r>
            <a:r>
              <a:rPr lang="en-US" sz="2800" dirty="0"/>
              <a:t> issues</a:t>
            </a:r>
          </a:p>
        </p:txBody>
      </p:sp>
      <p:sp>
        <p:nvSpPr>
          <p:cNvPr id="5" name="Content Placeholder 4"/>
          <p:cNvSpPr>
            <a:spLocks noGrp="1"/>
          </p:cNvSpPr>
          <p:nvPr>
            <p:ph sz="quarter" idx="4294967295"/>
          </p:nvPr>
        </p:nvSpPr>
        <p:spPr>
          <a:xfrm>
            <a:off x="2306928" y="961845"/>
            <a:ext cx="4295775" cy="709612"/>
          </a:xfrm>
        </p:spPr>
        <p:txBody>
          <a:bodyPr/>
          <a:lstStyle/>
          <a:p>
            <a:pPr marL="0" indent="0">
              <a:buNone/>
            </a:pPr>
            <a:r>
              <a:rPr lang="en-US" dirty="0">
                <a:solidFill>
                  <a:schemeClr val="bg1"/>
                </a:solidFill>
                <a:latin typeface="Governor"/>
              </a:rPr>
              <a:t>Value-Added Foods</a:t>
            </a:r>
          </a:p>
        </p:txBody>
      </p:sp>
    </p:spTree>
    <p:extLst>
      <p:ext uri="{BB962C8B-B14F-4D97-AF65-F5344CB8AC3E}">
        <p14:creationId xmlns:p14="http://schemas.microsoft.com/office/powerpoint/2010/main" val="40434285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2"/>
          </p:nvPr>
        </p:nvSpPr>
        <p:spPr>
          <a:xfrm>
            <a:off x="2259726" y="1013010"/>
            <a:ext cx="6490838" cy="4525963"/>
          </a:xfrm>
        </p:spPr>
        <p:txBody>
          <a:bodyPr>
            <a:normAutofit/>
          </a:bodyPr>
          <a:lstStyle/>
          <a:p>
            <a:pPr marL="0" indent="0">
              <a:buNone/>
            </a:pPr>
            <a:r>
              <a:rPr lang="en-US" sz="3200" dirty="0">
                <a:solidFill>
                  <a:schemeClr val="bg1"/>
                </a:solidFill>
                <a:latin typeface="Governor"/>
              </a:rPr>
              <a:t>Required Label Components</a:t>
            </a:r>
            <a:br>
              <a:rPr lang="en-US" dirty="0"/>
            </a:br>
            <a:endParaRPr lang="en-US" dirty="0"/>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99768" l="6763" r="100000"/>
                    </a14:imgEffect>
                  </a14:imgLayer>
                </a14:imgProps>
              </a:ext>
              <a:ext uri="{28A0092B-C50C-407E-A947-70E740481C1C}">
                <a14:useLocalDpi xmlns:a14="http://schemas.microsoft.com/office/drawing/2010/main" val="0"/>
              </a:ext>
            </a:extLst>
          </a:blip>
          <a:stretch>
            <a:fillRect/>
          </a:stretch>
        </p:blipFill>
        <p:spPr>
          <a:xfrm>
            <a:off x="5505145" y="1829064"/>
            <a:ext cx="2651760" cy="4312083"/>
          </a:xfrm>
          <a:prstGeom prst="rect">
            <a:avLst/>
          </a:prstGeom>
        </p:spPr>
      </p:pic>
      <p:sp>
        <p:nvSpPr>
          <p:cNvPr id="3" name="TextBox 2"/>
          <p:cNvSpPr txBox="1"/>
          <p:nvPr/>
        </p:nvSpPr>
        <p:spPr>
          <a:xfrm>
            <a:off x="1717252" y="1818752"/>
            <a:ext cx="4143952" cy="1107996"/>
          </a:xfrm>
          <a:prstGeom prst="rect">
            <a:avLst/>
          </a:prstGeom>
          <a:noFill/>
        </p:spPr>
        <p:txBody>
          <a:bodyPr wrap="square" rtlCol="0">
            <a:spAutoFit/>
          </a:bodyPr>
          <a:lstStyle/>
          <a:p>
            <a:r>
              <a:rPr lang="en-US" sz="3400" dirty="0">
                <a:latin typeface="+mn-lt"/>
              </a:rPr>
              <a:t>Primary Display Panel</a:t>
            </a:r>
          </a:p>
          <a:p>
            <a:endParaRPr lang="en-US" sz="3200" dirty="0">
              <a:latin typeface="+mn-lt"/>
            </a:endParaRPr>
          </a:p>
        </p:txBody>
      </p:sp>
      <p:sp>
        <p:nvSpPr>
          <p:cNvPr id="6" name="TextBox 5"/>
          <p:cNvSpPr txBox="1"/>
          <p:nvPr/>
        </p:nvSpPr>
        <p:spPr>
          <a:xfrm>
            <a:off x="1717252" y="2943573"/>
            <a:ext cx="3067635" cy="492443"/>
          </a:xfrm>
          <a:prstGeom prst="rect">
            <a:avLst/>
          </a:prstGeom>
          <a:noFill/>
          <a:ln>
            <a:solidFill>
              <a:schemeClr val="tx1"/>
            </a:solidFill>
          </a:ln>
        </p:spPr>
        <p:txBody>
          <a:bodyPr wrap="none" rtlCol="0">
            <a:spAutoFit/>
          </a:bodyPr>
          <a:lstStyle/>
          <a:p>
            <a:r>
              <a:rPr lang="en-US" sz="2600" dirty="0">
                <a:latin typeface="+mn-lt"/>
              </a:rPr>
              <a:t>Statement of </a:t>
            </a:r>
            <a:r>
              <a:rPr lang="en-US" sz="2600" dirty="0"/>
              <a:t>Identity</a:t>
            </a:r>
            <a:endParaRPr lang="en-US" dirty="0"/>
          </a:p>
        </p:txBody>
      </p:sp>
      <p:sp>
        <p:nvSpPr>
          <p:cNvPr id="7" name="TextBox 6"/>
          <p:cNvSpPr txBox="1"/>
          <p:nvPr/>
        </p:nvSpPr>
        <p:spPr>
          <a:xfrm>
            <a:off x="1732653" y="4443721"/>
            <a:ext cx="3124894" cy="492443"/>
          </a:xfrm>
          <a:prstGeom prst="rect">
            <a:avLst/>
          </a:prstGeom>
          <a:noFill/>
          <a:ln>
            <a:solidFill>
              <a:schemeClr val="tx1"/>
            </a:solidFill>
          </a:ln>
        </p:spPr>
        <p:txBody>
          <a:bodyPr wrap="none" rtlCol="0">
            <a:spAutoFit/>
          </a:bodyPr>
          <a:lstStyle/>
          <a:p>
            <a:r>
              <a:rPr lang="en-US" sz="2600" dirty="0">
                <a:latin typeface="+mn-lt"/>
              </a:rPr>
              <a:t>Net weight statement</a:t>
            </a:r>
          </a:p>
        </p:txBody>
      </p:sp>
      <p:cxnSp>
        <p:nvCxnSpPr>
          <p:cNvPr id="15" name="Straight Arrow Connector 14"/>
          <p:cNvCxnSpPr/>
          <p:nvPr/>
        </p:nvCxnSpPr>
        <p:spPr>
          <a:xfrm flipV="1">
            <a:off x="4734800" y="2848532"/>
            <a:ext cx="1099369" cy="228196"/>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798282" y="4514474"/>
            <a:ext cx="1203477" cy="1237744"/>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17695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p:txBody>
          <a:bodyPr/>
          <a:lstStyle/>
          <a:p>
            <a:r>
              <a:rPr lang="en-US" sz="2800" dirty="0"/>
              <a:t>Many foods have a legally established name that must be used [CFR21 §101.3]</a:t>
            </a:r>
          </a:p>
        </p:txBody>
      </p:sp>
      <p:sp>
        <p:nvSpPr>
          <p:cNvPr id="3" name="Content Placeholder 2"/>
          <p:cNvSpPr>
            <a:spLocks noGrp="1"/>
          </p:cNvSpPr>
          <p:nvPr>
            <p:ph sz="quarter" idx="4294967295"/>
          </p:nvPr>
        </p:nvSpPr>
        <p:spPr>
          <a:xfrm>
            <a:off x="2306928" y="995363"/>
            <a:ext cx="5267325" cy="709612"/>
          </a:xfrm>
        </p:spPr>
        <p:txBody>
          <a:bodyPr/>
          <a:lstStyle/>
          <a:p>
            <a:pPr marL="0" indent="0">
              <a:buNone/>
            </a:pPr>
            <a:r>
              <a:rPr lang="en-US" dirty="0">
                <a:solidFill>
                  <a:schemeClr val="bg1"/>
                </a:solidFill>
                <a:latin typeface="Governor"/>
              </a:rPr>
              <a:t>Statement of Identity</a:t>
            </a:r>
          </a:p>
        </p:txBody>
      </p:sp>
    </p:spTree>
    <p:extLst>
      <p:ext uri="{BB962C8B-B14F-4D97-AF65-F5344CB8AC3E}">
        <p14:creationId xmlns:p14="http://schemas.microsoft.com/office/powerpoint/2010/main" val="2168051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numCol="2">
            <a:normAutofit fontScale="92500" lnSpcReduction="10000"/>
          </a:bodyPr>
          <a:lstStyle/>
          <a:p>
            <a:pPr marL="0" indent="0">
              <a:spcBef>
                <a:spcPts val="600"/>
              </a:spcBef>
              <a:buNone/>
            </a:pPr>
            <a:r>
              <a:rPr lang="en-US" sz="2400" dirty="0"/>
              <a:t>§ 131 Milk &amp; cream</a:t>
            </a:r>
          </a:p>
          <a:p>
            <a:pPr marL="0" indent="0">
              <a:spcBef>
                <a:spcPts val="600"/>
              </a:spcBef>
              <a:buNone/>
            </a:pPr>
            <a:r>
              <a:rPr lang="en-US" sz="2400" dirty="0"/>
              <a:t>§ 133 Cheese</a:t>
            </a:r>
          </a:p>
          <a:p>
            <a:pPr marL="0" indent="0">
              <a:spcBef>
                <a:spcPts val="600"/>
              </a:spcBef>
              <a:buNone/>
            </a:pPr>
            <a:r>
              <a:rPr lang="en-US" sz="2400" dirty="0"/>
              <a:t>§ 135 Frozen desserts</a:t>
            </a:r>
          </a:p>
          <a:p>
            <a:pPr marL="0" indent="0">
              <a:spcBef>
                <a:spcPts val="600"/>
              </a:spcBef>
              <a:buNone/>
            </a:pPr>
            <a:r>
              <a:rPr lang="en-US" sz="2400" dirty="0"/>
              <a:t>§ 136 Bakery products</a:t>
            </a:r>
          </a:p>
          <a:p>
            <a:pPr marL="0" indent="0">
              <a:spcBef>
                <a:spcPts val="600"/>
              </a:spcBef>
              <a:buNone/>
            </a:pPr>
            <a:r>
              <a:rPr lang="en-US" sz="2400" dirty="0"/>
              <a:t>§ 137 Cereal flours</a:t>
            </a:r>
          </a:p>
          <a:p>
            <a:pPr marL="0" indent="0">
              <a:spcBef>
                <a:spcPts val="600"/>
              </a:spcBef>
              <a:buNone/>
            </a:pPr>
            <a:r>
              <a:rPr lang="en-US" sz="2400" dirty="0"/>
              <a:t>§ 139 Macaroni &amp; noodles</a:t>
            </a:r>
          </a:p>
          <a:p>
            <a:pPr marL="0" indent="0">
              <a:spcBef>
                <a:spcPts val="600"/>
              </a:spcBef>
              <a:buNone/>
            </a:pPr>
            <a:r>
              <a:rPr lang="en-US" sz="2400" dirty="0"/>
              <a:t>§ 145 Canned fruit</a:t>
            </a:r>
          </a:p>
          <a:p>
            <a:pPr marL="0" indent="0">
              <a:spcBef>
                <a:spcPts val="600"/>
              </a:spcBef>
              <a:buNone/>
            </a:pPr>
            <a:r>
              <a:rPr lang="en-US" sz="2400" dirty="0"/>
              <a:t>§ 146 Canned fruit juice</a:t>
            </a:r>
          </a:p>
          <a:p>
            <a:pPr marL="0" indent="0">
              <a:spcBef>
                <a:spcPts val="600"/>
              </a:spcBef>
              <a:buNone/>
            </a:pPr>
            <a:r>
              <a:rPr lang="en-US" sz="2400" dirty="0"/>
              <a:t>§ 150 Jellies &amp; preserves</a:t>
            </a:r>
          </a:p>
          <a:p>
            <a:pPr marL="0" indent="0">
              <a:spcBef>
                <a:spcPts val="600"/>
              </a:spcBef>
              <a:buNone/>
            </a:pPr>
            <a:r>
              <a:rPr lang="en-US" sz="2400" dirty="0"/>
              <a:t>§ 152 Fruit Pies</a:t>
            </a:r>
          </a:p>
          <a:p>
            <a:pPr marL="0" indent="0">
              <a:spcBef>
                <a:spcPts val="600"/>
              </a:spcBef>
              <a:buNone/>
            </a:pPr>
            <a:r>
              <a:rPr lang="en-US" sz="2400" dirty="0"/>
              <a:t>§ 155 Canned vegetables</a:t>
            </a:r>
          </a:p>
          <a:p>
            <a:pPr marL="0" indent="0">
              <a:spcBef>
                <a:spcPts val="600"/>
              </a:spcBef>
              <a:buNone/>
            </a:pPr>
            <a:r>
              <a:rPr lang="en-US" sz="2400" dirty="0"/>
              <a:t>§ 156 Vegetable juices</a:t>
            </a:r>
          </a:p>
          <a:p>
            <a:pPr marL="0" indent="0">
              <a:spcBef>
                <a:spcPts val="600"/>
              </a:spcBef>
              <a:buNone/>
            </a:pPr>
            <a:r>
              <a:rPr lang="en-US" sz="2400" dirty="0"/>
              <a:t>§ 158 Frozen vegetables</a:t>
            </a:r>
          </a:p>
          <a:p>
            <a:pPr marL="0" indent="0">
              <a:spcBef>
                <a:spcPts val="600"/>
              </a:spcBef>
              <a:buNone/>
            </a:pPr>
            <a:r>
              <a:rPr lang="en-US" sz="2400" dirty="0"/>
              <a:t>§ 160 Eggs &amp; egg products</a:t>
            </a:r>
          </a:p>
          <a:p>
            <a:pPr marL="0" indent="0">
              <a:spcBef>
                <a:spcPts val="600"/>
              </a:spcBef>
              <a:buNone/>
            </a:pPr>
            <a:r>
              <a:rPr lang="en-US" sz="2400" dirty="0"/>
              <a:t>§ 161 Fish &amp; shellfish</a:t>
            </a:r>
          </a:p>
          <a:p>
            <a:pPr marL="0" indent="0">
              <a:spcBef>
                <a:spcPts val="600"/>
              </a:spcBef>
              <a:buNone/>
            </a:pPr>
            <a:r>
              <a:rPr lang="en-US" sz="2400" dirty="0"/>
              <a:t>§ 163 Cacao products</a:t>
            </a:r>
          </a:p>
          <a:p>
            <a:pPr marL="0" indent="0">
              <a:spcBef>
                <a:spcPts val="600"/>
              </a:spcBef>
              <a:buNone/>
            </a:pPr>
            <a:r>
              <a:rPr lang="en-US" sz="2400" dirty="0"/>
              <a:t>§ 164 Tree nuts &amp; peanuts</a:t>
            </a:r>
          </a:p>
          <a:p>
            <a:pPr marL="0" indent="0">
              <a:spcBef>
                <a:spcPts val="600"/>
              </a:spcBef>
              <a:buNone/>
            </a:pPr>
            <a:r>
              <a:rPr lang="en-US" sz="2400" dirty="0"/>
              <a:t>§ 165 Beverages</a:t>
            </a:r>
          </a:p>
          <a:p>
            <a:pPr marL="0" indent="0">
              <a:spcBef>
                <a:spcPts val="600"/>
              </a:spcBef>
              <a:buNone/>
            </a:pPr>
            <a:r>
              <a:rPr lang="en-US" sz="2400" dirty="0"/>
              <a:t>§ 166 Margarine</a:t>
            </a:r>
          </a:p>
          <a:p>
            <a:pPr marL="0" indent="0">
              <a:spcBef>
                <a:spcPts val="600"/>
              </a:spcBef>
              <a:buNone/>
            </a:pPr>
            <a:r>
              <a:rPr lang="en-US" sz="2400" dirty="0"/>
              <a:t>§ 168 Sweeteners &amp; syrups</a:t>
            </a:r>
          </a:p>
          <a:p>
            <a:pPr marL="0" indent="0">
              <a:spcBef>
                <a:spcPts val="600"/>
              </a:spcBef>
              <a:buNone/>
            </a:pPr>
            <a:r>
              <a:rPr lang="en-US" sz="2400" dirty="0"/>
              <a:t>§ 169 Dressings &amp; flavorings</a:t>
            </a:r>
          </a:p>
        </p:txBody>
      </p:sp>
      <p:sp>
        <p:nvSpPr>
          <p:cNvPr id="5" name="Content Placeholder 4"/>
          <p:cNvSpPr>
            <a:spLocks noGrp="1"/>
          </p:cNvSpPr>
          <p:nvPr>
            <p:ph sz="quarter" idx="4294967295"/>
          </p:nvPr>
        </p:nvSpPr>
        <p:spPr>
          <a:xfrm>
            <a:off x="2306928" y="1032764"/>
            <a:ext cx="6286500" cy="709612"/>
          </a:xfrm>
        </p:spPr>
        <p:txBody>
          <a:bodyPr>
            <a:normAutofit/>
          </a:bodyPr>
          <a:lstStyle/>
          <a:p>
            <a:pPr marL="0" indent="0">
              <a:buNone/>
            </a:pPr>
            <a:r>
              <a:rPr lang="en-US" dirty="0">
                <a:solidFill>
                  <a:schemeClr val="bg1"/>
                </a:solidFill>
                <a:latin typeface="Governor"/>
              </a:rPr>
              <a:t>Standards of Identity exist for:</a:t>
            </a:r>
          </a:p>
        </p:txBody>
      </p:sp>
    </p:spTree>
    <p:extLst>
      <p:ext uri="{BB962C8B-B14F-4D97-AF65-F5344CB8AC3E}">
        <p14:creationId xmlns:p14="http://schemas.microsoft.com/office/powerpoint/2010/main" val="1626956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p:txBody>
          <a:bodyPr/>
          <a:lstStyle/>
          <a:p>
            <a:r>
              <a:rPr lang="en-US" sz="2800" dirty="0"/>
              <a:t>Many foods have a legally established name that must be used [CFR21 §101.3]</a:t>
            </a:r>
          </a:p>
          <a:p>
            <a:r>
              <a:rPr lang="en-US" sz="2800" dirty="0"/>
              <a:t>All others must use “common or usual name”</a:t>
            </a:r>
          </a:p>
          <a:p>
            <a:r>
              <a:rPr lang="en-US" sz="2800" dirty="0"/>
              <a:t>Other requirements include:</a:t>
            </a:r>
          </a:p>
          <a:p>
            <a:pPr lvl="1"/>
            <a:r>
              <a:rPr lang="en-US" sz="2400" dirty="0"/>
              <a:t>Form of food (e.g. sliced, cubed, crushed)</a:t>
            </a:r>
          </a:p>
          <a:p>
            <a:pPr lvl="1"/>
            <a:r>
              <a:rPr lang="en-US" sz="2400" dirty="0"/>
              <a:t>“Imitation” if lower protein, vitamins, minerals</a:t>
            </a:r>
          </a:p>
          <a:p>
            <a:pPr lvl="1"/>
            <a:r>
              <a:rPr lang="en-US" sz="2400" dirty="0"/>
              <a:t>“___% Juice” for any drink showing fruit or vegetables on the label</a:t>
            </a:r>
          </a:p>
        </p:txBody>
      </p:sp>
      <p:sp>
        <p:nvSpPr>
          <p:cNvPr id="3" name="Content Placeholder 2"/>
          <p:cNvSpPr>
            <a:spLocks noGrp="1"/>
          </p:cNvSpPr>
          <p:nvPr>
            <p:ph sz="quarter" idx="4294967295"/>
          </p:nvPr>
        </p:nvSpPr>
        <p:spPr>
          <a:xfrm>
            <a:off x="2306928" y="1021448"/>
            <a:ext cx="4667250" cy="709612"/>
          </a:xfrm>
        </p:spPr>
        <p:txBody>
          <a:bodyPr/>
          <a:lstStyle/>
          <a:p>
            <a:pPr marL="0" indent="0">
              <a:buNone/>
            </a:pPr>
            <a:r>
              <a:rPr lang="en-US" dirty="0">
                <a:solidFill>
                  <a:schemeClr val="bg1"/>
                </a:solidFill>
                <a:latin typeface="Governor"/>
              </a:rPr>
              <a:t>Statement of Identity</a:t>
            </a:r>
          </a:p>
        </p:txBody>
      </p:sp>
    </p:spTree>
    <p:extLst>
      <p:ext uri="{BB962C8B-B14F-4D97-AF65-F5344CB8AC3E}">
        <p14:creationId xmlns:p14="http://schemas.microsoft.com/office/powerpoint/2010/main" val="290535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a:xfrm>
            <a:off x="2268955" y="996796"/>
            <a:ext cx="6490838" cy="703526"/>
          </a:xfrm>
        </p:spPr>
        <p:txBody>
          <a:bodyPr>
            <a:normAutofit/>
          </a:bodyPr>
          <a:lstStyle/>
          <a:p>
            <a:pPr marL="0" indent="0">
              <a:buNone/>
            </a:pPr>
            <a:r>
              <a:rPr lang="en-US" sz="3200" dirty="0">
                <a:solidFill>
                  <a:schemeClr val="bg1"/>
                </a:solidFill>
                <a:latin typeface="Governor"/>
              </a:rPr>
              <a:t>Required Label Components</a:t>
            </a:r>
          </a:p>
        </p:txBody>
      </p:sp>
      <p:grpSp>
        <p:nvGrpSpPr>
          <p:cNvPr id="10" name="Group 9"/>
          <p:cNvGrpSpPr/>
          <p:nvPr/>
        </p:nvGrpSpPr>
        <p:grpSpPr>
          <a:xfrm>
            <a:off x="1894163" y="1660773"/>
            <a:ext cx="6900805" cy="4416301"/>
            <a:chOff x="703266" y="1121252"/>
            <a:chExt cx="7702153" cy="4858916"/>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99768" l="6763" r="100000"/>
                      </a14:imgEffect>
                    </a14:imgLayer>
                  </a14:imgProps>
                </a:ext>
                <a:ext uri="{28A0092B-C50C-407E-A947-70E740481C1C}">
                  <a14:useLocalDpi xmlns:a14="http://schemas.microsoft.com/office/drawing/2010/main" val="0"/>
                </a:ext>
              </a:extLst>
            </a:blip>
            <a:stretch>
              <a:fillRect/>
            </a:stretch>
          </p:blipFill>
          <p:spPr>
            <a:xfrm>
              <a:off x="703266" y="1222043"/>
              <a:ext cx="2857634" cy="4758125"/>
            </a:xfrm>
            <a:prstGeom prst="rect">
              <a:avLst/>
            </a:prstGeom>
          </p:spPr>
        </p:pic>
        <p:sp>
          <p:nvSpPr>
            <p:cNvPr id="5" name="TextBox 4"/>
            <p:cNvSpPr txBox="1"/>
            <p:nvPr/>
          </p:nvSpPr>
          <p:spPr>
            <a:xfrm>
              <a:off x="4608482" y="1121252"/>
              <a:ext cx="3538789" cy="646331"/>
            </a:xfrm>
            <a:prstGeom prst="rect">
              <a:avLst/>
            </a:prstGeom>
            <a:noFill/>
          </p:spPr>
          <p:txBody>
            <a:bodyPr wrap="none" rtlCol="0">
              <a:spAutoFit/>
            </a:bodyPr>
            <a:lstStyle/>
            <a:p>
              <a:r>
                <a:rPr lang="en-US" sz="3600" dirty="0">
                  <a:latin typeface="+mn-lt"/>
                </a:rPr>
                <a:t>Information Panel</a:t>
              </a:r>
            </a:p>
          </p:txBody>
        </p:sp>
        <p:sp>
          <p:nvSpPr>
            <p:cNvPr id="8" name="TextBox 7"/>
            <p:cNvSpPr txBox="1"/>
            <p:nvPr/>
          </p:nvSpPr>
          <p:spPr>
            <a:xfrm>
              <a:off x="4823376" y="2152420"/>
              <a:ext cx="3336050" cy="541797"/>
            </a:xfrm>
            <a:prstGeom prst="rect">
              <a:avLst/>
            </a:prstGeom>
            <a:noFill/>
            <a:ln>
              <a:solidFill>
                <a:schemeClr val="tx1"/>
              </a:solidFill>
            </a:ln>
          </p:spPr>
          <p:txBody>
            <a:bodyPr wrap="none" rtlCol="0">
              <a:spAutoFit/>
            </a:bodyPr>
            <a:lstStyle/>
            <a:p>
              <a:pPr algn="ctr"/>
              <a:r>
                <a:rPr lang="en-US" sz="2400" dirty="0">
                  <a:latin typeface="+mn-lt"/>
                </a:rPr>
                <a:t>Nutrition</a:t>
              </a:r>
              <a:r>
                <a:rPr lang="en-US" sz="2600" dirty="0">
                  <a:latin typeface="+mn-lt"/>
                </a:rPr>
                <a:t> Facts panel </a:t>
              </a:r>
            </a:p>
          </p:txBody>
        </p:sp>
        <p:sp>
          <p:nvSpPr>
            <p:cNvPr id="9" name="TextBox 8"/>
            <p:cNvSpPr txBox="1"/>
            <p:nvPr/>
          </p:nvSpPr>
          <p:spPr>
            <a:xfrm>
              <a:off x="4857049" y="3220937"/>
              <a:ext cx="3268705" cy="541797"/>
            </a:xfrm>
            <a:prstGeom prst="rect">
              <a:avLst/>
            </a:prstGeom>
            <a:noFill/>
            <a:ln>
              <a:solidFill>
                <a:schemeClr val="tx1"/>
              </a:solidFill>
            </a:ln>
          </p:spPr>
          <p:txBody>
            <a:bodyPr wrap="none" rtlCol="0">
              <a:spAutoFit/>
            </a:bodyPr>
            <a:lstStyle/>
            <a:p>
              <a:pPr algn="ctr"/>
              <a:r>
                <a:rPr lang="en-US" sz="2400" dirty="0">
                  <a:latin typeface="+mn-lt"/>
                </a:rPr>
                <a:t>Ingredient</a:t>
              </a:r>
              <a:r>
                <a:rPr lang="en-US" sz="2600" dirty="0">
                  <a:latin typeface="+mn-lt"/>
                </a:rPr>
                <a:t> statement</a:t>
              </a:r>
            </a:p>
          </p:txBody>
        </p:sp>
        <p:sp>
          <p:nvSpPr>
            <p:cNvPr id="11" name="TextBox 10"/>
            <p:cNvSpPr txBox="1"/>
            <p:nvPr/>
          </p:nvSpPr>
          <p:spPr>
            <a:xfrm>
              <a:off x="4446870" y="4526111"/>
              <a:ext cx="3958549" cy="507934"/>
            </a:xfrm>
            <a:prstGeom prst="rect">
              <a:avLst/>
            </a:prstGeom>
            <a:noFill/>
            <a:ln>
              <a:solidFill>
                <a:schemeClr val="tx1"/>
              </a:solidFill>
            </a:ln>
          </p:spPr>
          <p:txBody>
            <a:bodyPr wrap="square" rtlCol="0">
              <a:spAutoFit/>
            </a:bodyPr>
            <a:lstStyle/>
            <a:p>
              <a:pPr algn="ctr"/>
              <a:r>
                <a:rPr lang="en-US" sz="2400" dirty="0">
                  <a:latin typeface="+mn-lt"/>
                </a:rPr>
                <a:t>Producer name &amp; address</a:t>
              </a:r>
            </a:p>
          </p:txBody>
        </p:sp>
        <p:cxnSp>
          <p:nvCxnSpPr>
            <p:cNvPr id="23" name="Straight Arrow Connector 22"/>
            <p:cNvCxnSpPr>
              <a:stCxn id="9" idx="1"/>
            </p:cNvCxnSpPr>
            <p:nvPr/>
          </p:nvCxnSpPr>
          <p:spPr>
            <a:xfrm flipH="1">
              <a:off x="3274890" y="3491837"/>
              <a:ext cx="1582159" cy="797619"/>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1" idx="1"/>
            </p:cNvCxnSpPr>
            <p:nvPr/>
          </p:nvCxnSpPr>
          <p:spPr>
            <a:xfrm flipH="1">
              <a:off x="3315817" y="4780079"/>
              <a:ext cx="1131053" cy="702659"/>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8" idx="1"/>
            </p:cNvCxnSpPr>
            <p:nvPr/>
          </p:nvCxnSpPr>
          <p:spPr>
            <a:xfrm flipH="1">
              <a:off x="3315817" y="2423319"/>
              <a:ext cx="1507559" cy="300891"/>
            </a:xfrm>
            <a:prstGeom prst="straightConnector1">
              <a:avLst/>
            </a:prstGeom>
            <a:ln w="57150" cmpd="sng">
              <a:solidFill>
                <a:schemeClr val="tx1"/>
              </a:solidFill>
              <a:tailEnd type="stealth" w="lg" len="lg"/>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9040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0906" y="2700309"/>
            <a:ext cx="3925887" cy="305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quot;No&quot; Symbol 5"/>
          <p:cNvSpPr/>
          <p:nvPr/>
        </p:nvSpPr>
        <p:spPr>
          <a:xfrm>
            <a:off x="3319349" y="2671308"/>
            <a:ext cx="3795826" cy="3112351"/>
          </a:xfrm>
          <a:prstGeom prst="noSmoking">
            <a:avLst>
              <a:gd name="adj" fmla="val 4622"/>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itle 4"/>
          <p:cNvSpPr>
            <a:spLocks noGrp="1"/>
          </p:cNvSpPr>
          <p:nvPr>
            <p:ph type="title"/>
          </p:nvPr>
        </p:nvSpPr>
        <p:spPr>
          <a:xfrm>
            <a:off x="2306651" y="721338"/>
            <a:ext cx="6761848" cy="1143000"/>
          </a:xfrm>
        </p:spPr>
        <p:txBody>
          <a:bodyPr>
            <a:normAutofit/>
          </a:bodyPr>
          <a:lstStyle/>
          <a:p>
            <a:r>
              <a:rPr lang="en-US" sz="2800" dirty="0"/>
              <a:t>Must Register to Sell Processed Produce</a:t>
            </a:r>
          </a:p>
        </p:txBody>
      </p:sp>
    </p:spTree>
    <p:extLst>
      <p:ext uri="{BB962C8B-B14F-4D97-AF65-F5344CB8AC3E}">
        <p14:creationId xmlns:p14="http://schemas.microsoft.com/office/powerpoint/2010/main" val="491320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2"/>
          </p:nvPr>
        </p:nvSpPr>
        <p:spPr/>
        <p:txBody>
          <a:bodyPr>
            <a:normAutofit lnSpcReduction="10000"/>
          </a:bodyPr>
          <a:lstStyle/>
          <a:p>
            <a:r>
              <a:rPr lang="en-US" sz="2800" dirty="0"/>
              <a:t>Ingredients must be listed in order by weight</a:t>
            </a:r>
          </a:p>
          <a:p>
            <a:r>
              <a:rPr lang="en-US" sz="2800" dirty="0"/>
              <a:t>Must list function of any preservatives</a:t>
            </a:r>
          </a:p>
          <a:p>
            <a:pPr lvl="1"/>
            <a:r>
              <a:rPr lang="en-US" sz="2400" dirty="0"/>
              <a:t>“Ascorbic Acid to promote color retention”</a:t>
            </a:r>
          </a:p>
          <a:p>
            <a:r>
              <a:rPr lang="en-US" sz="2800" dirty="0"/>
              <a:t>“Spices”, “Natural Flavor” or “Artificial Flavor” can be grouped to save space </a:t>
            </a:r>
          </a:p>
          <a:p>
            <a:pPr lvl="1"/>
            <a:r>
              <a:rPr lang="en-US" sz="2800" i="1" dirty="0"/>
              <a:t>Except: </a:t>
            </a:r>
            <a:r>
              <a:rPr lang="en-US" sz="2400" dirty="0"/>
              <a:t>onion/garlic/celery items, salt, and MSG</a:t>
            </a:r>
          </a:p>
          <a:p>
            <a:r>
              <a:rPr lang="en-US" sz="2800" dirty="0"/>
              <a:t>Certified colors must be specified</a:t>
            </a:r>
          </a:p>
          <a:p>
            <a:pPr lvl="1"/>
            <a:r>
              <a:rPr lang="en-US" sz="2400" dirty="0"/>
              <a:t>“Red 40” or “FD&amp;C Red 40”</a:t>
            </a:r>
          </a:p>
        </p:txBody>
      </p:sp>
      <p:sp>
        <p:nvSpPr>
          <p:cNvPr id="3" name="Content Placeholder 2"/>
          <p:cNvSpPr>
            <a:spLocks noGrp="1"/>
          </p:cNvSpPr>
          <p:nvPr>
            <p:ph sz="quarter" idx="4294967295"/>
          </p:nvPr>
        </p:nvSpPr>
        <p:spPr>
          <a:xfrm>
            <a:off x="2306928" y="1032983"/>
            <a:ext cx="4324350" cy="709612"/>
          </a:xfrm>
        </p:spPr>
        <p:txBody>
          <a:bodyPr/>
          <a:lstStyle/>
          <a:p>
            <a:pPr marL="0" indent="0">
              <a:buNone/>
            </a:pPr>
            <a:r>
              <a:rPr lang="en-US" dirty="0">
                <a:solidFill>
                  <a:schemeClr val="bg1"/>
                </a:solidFill>
                <a:latin typeface="Governor"/>
              </a:rPr>
              <a:t>Ingredient Statement</a:t>
            </a:r>
          </a:p>
        </p:txBody>
      </p:sp>
    </p:spTree>
    <p:extLst>
      <p:ext uri="{BB962C8B-B14F-4D97-AF65-F5344CB8AC3E}">
        <p14:creationId xmlns:p14="http://schemas.microsoft.com/office/powerpoint/2010/main" val="362963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94543" y="1895814"/>
            <a:ext cx="5997845" cy="3840480"/>
          </a:xfrm>
        </p:spPr>
      </p:pic>
      <p:sp>
        <p:nvSpPr>
          <p:cNvPr id="4" name="Content Placeholder 3"/>
          <p:cNvSpPr>
            <a:spLocks noGrp="1"/>
          </p:cNvSpPr>
          <p:nvPr>
            <p:ph sz="quarter" idx="4294967295"/>
          </p:nvPr>
        </p:nvSpPr>
        <p:spPr>
          <a:xfrm>
            <a:off x="2247900" y="976313"/>
            <a:ext cx="4076700" cy="709612"/>
          </a:xfrm>
        </p:spPr>
        <p:txBody>
          <a:bodyPr/>
          <a:lstStyle/>
          <a:p>
            <a:pPr marL="0" indent="0">
              <a:buNone/>
            </a:pPr>
            <a:r>
              <a:rPr lang="en-US" dirty="0">
                <a:solidFill>
                  <a:schemeClr val="bg1"/>
                </a:solidFill>
                <a:latin typeface="Governor"/>
              </a:rPr>
              <a:t>Allergen Statement</a:t>
            </a:r>
          </a:p>
        </p:txBody>
      </p:sp>
    </p:spTree>
    <p:extLst>
      <p:ext uri="{BB962C8B-B14F-4D97-AF65-F5344CB8AC3E}">
        <p14:creationId xmlns:p14="http://schemas.microsoft.com/office/powerpoint/2010/main" val="24919664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DA nutrition labels.gif"/>
          <p:cNvPicPr>
            <a:picLocks noGrp="1" noChangeAspect="1"/>
          </p:cNvPicPr>
          <p:nvPr>
            <p:ph sz="half" idx="2"/>
          </p:nvPr>
        </p:nvPicPr>
        <p:blipFill>
          <a:blip r:embed="rId2" cstate="print"/>
          <a:stretch>
            <a:fillRect/>
          </a:stretch>
        </p:blipFill>
        <p:spPr>
          <a:xfrm>
            <a:off x="2556668" y="2050256"/>
            <a:ext cx="5990144" cy="3657600"/>
          </a:xfrm>
        </p:spPr>
      </p:pic>
      <p:sp>
        <p:nvSpPr>
          <p:cNvPr id="6" name="Content Placeholder 5"/>
          <p:cNvSpPr>
            <a:spLocks noGrp="1"/>
          </p:cNvSpPr>
          <p:nvPr>
            <p:ph sz="quarter" idx="4294967295"/>
          </p:nvPr>
        </p:nvSpPr>
        <p:spPr>
          <a:xfrm>
            <a:off x="2228850" y="1031847"/>
            <a:ext cx="6096000" cy="709612"/>
          </a:xfrm>
        </p:spPr>
        <p:txBody>
          <a:bodyPr/>
          <a:lstStyle/>
          <a:p>
            <a:pPr marL="0" indent="0">
              <a:buNone/>
            </a:pPr>
            <a:r>
              <a:rPr lang="en-US" dirty="0">
                <a:solidFill>
                  <a:schemeClr val="bg1"/>
                </a:solidFill>
                <a:latin typeface="Governor"/>
              </a:rPr>
              <a:t>Nutrition Labeling Is Changing…</a:t>
            </a:r>
          </a:p>
        </p:txBody>
      </p:sp>
    </p:spTree>
    <p:extLst>
      <p:ext uri="{BB962C8B-B14F-4D97-AF65-F5344CB8AC3E}">
        <p14:creationId xmlns:p14="http://schemas.microsoft.com/office/powerpoint/2010/main" val="16021335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5341" y="2089347"/>
            <a:ext cx="5351761" cy="3634204"/>
          </a:xfrm>
          <a:prstGeom prst="rect">
            <a:avLst/>
          </a:prstGeom>
        </p:spPr>
      </p:pic>
      <p:sp>
        <p:nvSpPr>
          <p:cNvPr id="3" name="Content Placeholder 2"/>
          <p:cNvSpPr>
            <a:spLocks noGrp="1"/>
          </p:cNvSpPr>
          <p:nvPr>
            <p:ph sz="half" idx="2"/>
          </p:nvPr>
        </p:nvSpPr>
        <p:spPr>
          <a:xfrm>
            <a:off x="2306928" y="1643063"/>
            <a:ext cx="6490838" cy="4929187"/>
          </a:xfrm>
        </p:spPr>
        <p:txBody>
          <a:bodyPr>
            <a:normAutofit/>
          </a:bodyPr>
          <a:lstStyle/>
          <a:p>
            <a:r>
              <a:rPr lang="en-US" sz="2400" dirty="0"/>
              <a:t>Reference Amounts Customarily Consumed</a:t>
            </a:r>
          </a:p>
          <a:p>
            <a:endParaRPr lang="en-US" sz="2800" dirty="0"/>
          </a:p>
          <a:p>
            <a:endParaRPr lang="en-US" sz="2800" dirty="0"/>
          </a:p>
          <a:p>
            <a:endParaRPr lang="en-US" sz="2800" dirty="0"/>
          </a:p>
          <a:p>
            <a:endParaRPr lang="en-US" sz="2800" dirty="0"/>
          </a:p>
          <a:p>
            <a:endParaRPr lang="en-US" sz="800" dirty="0"/>
          </a:p>
          <a:p>
            <a:pPr marL="0" indent="0">
              <a:buNone/>
            </a:pPr>
            <a:r>
              <a:rPr lang="en-US" sz="2800" dirty="0"/>
              <a:t>	         </a:t>
            </a:r>
          </a:p>
          <a:p>
            <a:pPr marL="0" indent="0" algn="ctr">
              <a:buNone/>
            </a:pPr>
            <a:endParaRPr lang="en-US" sz="2800" i="1" dirty="0"/>
          </a:p>
          <a:p>
            <a:pPr marL="0" indent="0" algn="ctr">
              <a:buNone/>
            </a:pPr>
            <a:endParaRPr lang="en-US" i="1" dirty="0"/>
          </a:p>
          <a:p>
            <a:pPr marL="0" indent="0" algn="ctr">
              <a:buNone/>
            </a:pPr>
            <a:r>
              <a:rPr lang="en-US" sz="2400" i="1" dirty="0"/>
              <a:t>Continues on for 6 pages…</a:t>
            </a:r>
          </a:p>
        </p:txBody>
      </p:sp>
      <p:sp>
        <p:nvSpPr>
          <p:cNvPr id="6" name="Content Placeholder 5"/>
          <p:cNvSpPr>
            <a:spLocks noGrp="1"/>
          </p:cNvSpPr>
          <p:nvPr>
            <p:ph sz="quarter" idx="4294967295"/>
          </p:nvPr>
        </p:nvSpPr>
        <p:spPr>
          <a:xfrm>
            <a:off x="2200308" y="1034119"/>
            <a:ext cx="4086225" cy="709612"/>
          </a:xfrm>
        </p:spPr>
        <p:txBody>
          <a:bodyPr/>
          <a:lstStyle/>
          <a:p>
            <a:pPr marL="0" indent="0">
              <a:buNone/>
            </a:pPr>
            <a:r>
              <a:rPr lang="en-US" dirty="0">
                <a:solidFill>
                  <a:schemeClr val="bg1"/>
                </a:solidFill>
                <a:latin typeface="Governor"/>
              </a:rPr>
              <a:t>Nutrition Labeling</a:t>
            </a:r>
          </a:p>
        </p:txBody>
      </p:sp>
    </p:spTree>
    <p:extLst>
      <p:ext uri="{BB962C8B-B14F-4D97-AF65-F5344CB8AC3E}">
        <p14:creationId xmlns:p14="http://schemas.microsoft.com/office/powerpoint/2010/main" val="16862594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Very small companies (&lt; $50,000 total sales or fewer than 100 employees) do not even need to file with FDA</a:t>
            </a:r>
          </a:p>
          <a:p>
            <a:r>
              <a:rPr lang="en-US" sz="3200" b="1" dirty="0"/>
              <a:t>ANY</a:t>
            </a:r>
            <a:r>
              <a:rPr lang="en-US" sz="3200" dirty="0"/>
              <a:t> </a:t>
            </a:r>
            <a:r>
              <a:rPr lang="en-US" sz="2800" dirty="0"/>
              <a:t> NUTRITION  CLAIMS  VOID  THIS EXEMPTION</a:t>
            </a:r>
          </a:p>
        </p:txBody>
      </p:sp>
      <p:sp>
        <p:nvSpPr>
          <p:cNvPr id="5" name="Content Placeholder 4"/>
          <p:cNvSpPr>
            <a:spLocks noGrp="1"/>
          </p:cNvSpPr>
          <p:nvPr>
            <p:ph sz="quarter" idx="4294967295"/>
          </p:nvPr>
        </p:nvSpPr>
        <p:spPr>
          <a:xfrm>
            <a:off x="2306928" y="994009"/>
            <a:ext cx="5438775" cy="709612"/>
          </a:xfrm>
        </p:spPr>
        <p:txBody>
          <a:bodyPr/>
          <a:lstStyle/>
          <a:p>
            <a:pPr marL="0" indent="0">
              <a:buNone/>
            </a:pPr>
            <a:r>
              <a:rPr lang="en-US" dirty="0">
                <a:solidFill>
                  <a:schemeClr val="bg1"/>
                </a:solidFill>
                <a:latin typeface="Governor"/>
              </a:rPr>
              <a:t>Small Business Exemption</a:t>
            </a:r>
          </a:p>
        </p:txBody>
      </p:sp>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13264" y="4269919"/>
            <a:ext cx="5333999" cy="1647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345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normAutofit fontScale="92500"/>
          </a:bodyPr>
          <a:lstStyle/>
          <a:p>
            <a:r>
              <a:rPr lang="en-US" sz="2800" dirty="0"/>
              <a:t>Nutrient content claims</a:t>
            </a:r>
          </a:p>
          <a:p>
            <a:pPr lvl="1"/>
            <a:r>
              <a:rPr lang="en-US" sz="2600" dirty="0"/>
              <a:t>Specific guidelines for different types of food</a:t>
            </a:r>
          </a:p>
          <a:p>
            <a:r>
              <a:rPr lang="en-US" sz="2800" dirty="0"/>
              <a:t>Approved health claims</a:t>
            </a:r>
          </a:p>
          <a:p>
            <a:pPr lvl="1"/>
            <a:r>
              <a:rPr lang="en-US" sz="2600" dirty="0"/>
              <a:t>General scientific consensus has been reached</a:t>
            </a:r>
          </a:p>
          <a:p>
            <a:pPr lvl="1"/>
            <a:r>
              <a:rPr lang="en-US" sz="2600" dirty="0"/>
              <a:t>Must put in context of whole diet</a:t>
            </a:r>
          </a:p>
          <a:p>
            <a:r>
              <a:rPr lang="en-US" sz="2800" dirty="0"/>
              <a:t>Qualified health claims</a:t>
            </a:r>
          </a:p>
          <a:p>
            <a:pPr lvl="1"/>
            <a:r>
              <a:rPr lang="en-US" sz="2600" dirty="0"/>
              <a:t>No scientific consensus, but some evidence</a:t>
            </a:r>
          </a:p>
          <a:p>
            <a:pPr lvl="1"/>
            <a:r>
              <a:rPr lang="en-US" sz="2600" dirty="0"/>
              <a:t>Stricter wording requirements</a:t>
            </a:r>
          </a:p>
          <a:p>
            <a:endParaRPr lang="en-US" sz="2800" dirty="0"/>
          </a:p>
          <a:p>
            <a:endParaRPr lang="en-US" sz="2800" dirty="0"/>
          </a:p>
          <a:p>
            <a:endParaRPr lang="en-US" dirty="0"/>
          </a:p>
        </p:txBody>
      </p:sp>
      <p:sp>
        <p:nvSpPr>
          <p:cNvPr id="5" name="Content Placeholder 4"/>
          <p:cNvSpPr>
            <a:spLocks noGrp="1"/>
          </p:cNvSpPr>
          <p:nvPr>
            <p:ph sz="quarter" idx="4294967295"/>
          </p:nvPr>
        </p:nvSpPr>
        <p:spPr>
          <a:xfrm>
            <a:off x="2306928" y="985838"/>
            <a:ext cx="5705475" cy="709612"/>
          </a:xfrm>
        </p:spPr>
        <p:txBody>
          <a:bodyPr>
            <a:normAutofit/>
          </a:bodyPr>
          <a:lstStyle/>
          <a:p>
            <a:pPr marL="0" indent="0">
              <a:buNone/>
            </a:pPr>
            <a:r>
              <a:rPr lang="en-US" dirty="0">
                <a:solidFill>
                  <a:schemeClr val="bg1"/>
                </a:solidFill>
                <a:latin typeface="Governor"/>
              </a:rPr>
              <a:t>Types of Health Claims</a:t>
            </a:r>
          </a:p>
        </p:txBody>
      </p:sp>
    </p:spTree>
    <p:extLst>
      <p:ext uri="{BB962C8B-B14F-4D97-AF65-F5344CB8AC3E}">
        <p14:creationId xmlns:p14="http://schemas.microsoft.com/office/powerpoint/2010/main" val="212147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normAutofit fontScale="92500" lnSpcReduction="10000"/>
          </a:bodyPr>
          <a:lstStyle/>
          <a:p>
            <a:pPr marL="342900" lvl="1" indent="-342900">
              <a:buFont typeface="Arial" pitchFamily="34" charset="0"/>
              <a:buChar char="•"/>
            </a:pPr>
            <a:r>
              <a:rPr lang="en-US" sz="2800" dirty="0"/>
              <a:t>Content Claims   </a:t>
            </a:r>
            <a:r>
              <a:rPr lang="en-US" sz="2000" dirty="0"/>
              <a:t>[21CFR§101.60-62]</a:t>
            </a:r>
            <a:endParaRPr lang="en-US" sz="2800" dirty="0"/>
          </a:p>
          <a:p>
            <a:pPr lvl="1"/>
            <a:r>
              <a:rPr lang="en-US" sz="2600" dirty="0"/>
              <a:t>“Free”, “Low”, “Reduced/Less” </a:t>
            </a:r>
          </a:p>
          <a:p>
            <a:pPr lvl="1"/>
            <a:endParaRPr lang="en-US" sz="900" dirty="0"/>
          </a:p>
          <a:p>
            <a:pPr marL="342900" lvl="1" indent="-342900">
              <a:buFont typeface="Arial" pitchFamily="34" charset="0"/>
              <a:buChar char="•"/>
            </a:pPr>
            <a:r>
              <a:rPr lang="en-US" sz="2800" dirty="0"/>
              <a:t>Relative Claims</a:t>
            </a:r>
            <a:r>
              <a:rPr lang="en-US" dirty="0"/>
              <a:t>   </a:t>
            </a:r>
            <a:r>
              <a:rPr lang="en-US" sz="2000" dirty="0"/>
              <a:t>[21CFR§101.13(j)]</a:t>
            </a:r>
            <a:endParaRPr lang="en-US" sz="3200" dirty="0"/>
          </a:p>
          <a:p>
            <a:pPr lvl="1"/>
            <a:r>
              <a:rPr lang="en-US" sz="2600" dirty="0"/>
              <a:t>“Light”, “Reduced” or “Added”, “More” or “Less” </a:t>
            </a:r>
          </a:p>
          <a:p>
            <a:r>
              <a:rPr lang="en-US" sz="2800" dirty="0"/>
              <a:t>Other Claims</a:t>
            </a:r>
          </a:p>
          <a:p>
            <a:pPr lvl="1"/>
            <a:r>
              <a:rPr lang="en-US" sz="2200" dirty="0"/>
              <a:t>“High”, “Rich In” or “Excellent Source of”</a:t>
            </a:r>
          </a:p>
          <a:p>
            <a:pPr lvl="1"/>
            <a:r>
              <a:rPr lang="en-US" sz="2200" dirty="0"/>
              <a:t>“Good Source”, “Contains” or “Provides”</a:t>
            </a:r>
          </a:p>
          <a:p>
            <a:pPr lvl="1"/>
            <a:r>
              <a:rPr lang="en-US" sz="2200" dirty="0"/>
              <a:t>“Lean” and “Extra Lean”</a:t>
            </a:r>
          </a:p>
          <a:p>
            <a:pPr lvl="1"/>
            <a:r>
              <a:rPr lang="en-US" sz="2200" dirty="0"/>
              <a:t>“Modified”</a:t>
            </a:r>
          </a:p>
          <a:p>
            <a:pPr lvl="1"/>
            <a:r>
              <a:rPr lang="en-US" sz="2200" dirty="0"/>
              <a:t>“Fiber” claims</a:t>
            </a:r>
          </a:p>
          <a:p>
            <a:pPr lvl="1"/>
            <a:endParaRPr lang="en-US" sz="2600" dirty="0"/>
          </a:p>
        </p:txBody>
      </p:sp>
      <p:sp>
        <p:nvSpPr>
          <p:cNvPr id="5" name="Content Placeholder 4"/>
          <p:cNvSpPr>
            <a:spLocks noGrp="1"/>
          </p:cNvSpPr>
          <p:nvPr>
            <p:ph sz="quarter" idx="4294967295"/>
          </p:nvPr>
        </p:nvSpPr>
        <p:spPr>
          <a:xfrm>
            <a:off x="2306928" y="983348"/>
            <a:ext cx="5915025" cy="709612"/>
          </a:xfrm>
        </p:spPr>
        <p:txBody>
          <a:bodyPr>
            <a:normAutofit/>
          </a:bodyPr>
          <a:lstStyle/>
          <a:p>
            <a:pPr marL="0" indent="0">
              <a:buNone/>
            </a:pPr>
            <a:r>
              <a:rPr lang="en-US" dirty="0">
                <a:solidFill>
                  <a:schemeClr val="bg1"/>
                </a:solidFill>
                <a:latin typeface="Governor"/>
              </a:rPr>
              <a:t>Nutrient Content Claims</a:t>
            </a:r>
          </a:p>
        </p:txBody>
      </p:sp>
    </p:spTree>
    <p:extLst>
      <p:ext uri="{BB962C8B-B14F-4D97-AF65-F5344CB8AC3E}">
        <p14:creationId xmlns:p14="http://schemas.microsoft.com/office/powerpoint/2010/main" val="2003239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alad dressing.jpg"/>
          <p:cNvPicPr>
            <a:picLocks noChangeAspect="1"/>
          </p:cNvPicPr>
          <p:nvPr/>
        </p:nvPicPr>
        <p:blipFill>
          <a:blip r:embed="rId2" cstate="print"/>
          <a:stretch>
            <a:fillRect/>
          </a:stretch>
        </p:blipFill>
        <p:spPr>
          <a:xfrm>
            <a:off x="134470" y="0"/>
            <a:ext cx="8875059" cy="6858000"/>
          </a:xfrm>
          <a:prstGeom prst="rect">
            <a:avLst/>
          </a:prstGeom>
        </p:spPr>
      </p:pic>
    </p:spTree>
    <p:extLst>
      <p:ext uri="{BB962C8B-B14F-4D97-AF65-F5344CB8AC3E}">
        <p14:creationId xmlns:p14="http://schemas.microsoft.com/office/powerpoint/2010/main" val="23296536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reyers.jpg"/>
          <p:cNvPicPr>
            <a:picLocks noChangeAspect="1"/>
          </p:cNvPicPr>
          <p:nvPr/>
        </p:nvPicPr>
        <p:blipFill>
          <a:blip r:embed="rId2" cstate="print"/>
          <a:stretch>
            <a:fillRect/>
          </a:stretch>
        </p:blipFill>
        <p:spPr>
          <a:xfrm>
            <a:off x="131799" y="0"/>
            <a:ext cx="8880402" cy="6858000"/>
          </a:xfrm>
          <a:prstGeom prst="rect">
            <a:avLst/>
          </a:prstGeom>
        </p:spPr>
      </p:pic>
    </p:spTree>
    <p:extLst>
      <p:ext uri="{BB962C8B-B14F-4D97-AF65-F5344CB8AC3E}">
        <p14:creationId xmlns:p14="http://schemas.microsoft.com/office/powerpoint/2010/main" val="20397238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Crop, livestock, or food product certification</a:t>
            </a:r>
          </a:p>
          <a:p>
            <a:r>
              <a:rPr lang="en-US" sz="2800" dirty="0"/>
              <a:t>USDA does not require certification for organic sales &lt;$5000 / year</a:t>
            </a:r>
          </a:p>
          <a:p>
            <a:r>
              <a:rPr lang="en-US" sz="2800" dirty="0"/>
              <a:t>Specific requirements for how it is stated on the label</a:t>
            </a:r>
          </a:p>
          <a:p>
            <a:pPr marL="0" indent="0">
              <a:buNone/>
            </a:pPr>
            <a:endParaRPr lang="en-US" dirty="0"/>
          </a:p>
        </p:txBody>
      </p:sp>
      <p:sp>
        <p:nvSpPr>
          <p:cNvPr id="7" name="Content Placeholder 6"/>
          <p:cNvSpPr>
            <a:spLocks noGrp="1"/>
          </p:cNvSpPr>
          <p:nvPr>
            <p:ph sz="quarter" idx="4294967295"/>
          </p:nvPr>
        </p:nvSpPr>
        <p:spPr>
          <a:xfrm>
            <a:off x="2306928" y="1050678"/>
            <a:ext cx="4248150" cy="709612"/>
          </a:xfrm>
        </p:spPr>
        <p:txBody>
          <a:bodyPr/>
          <a:lstStyle/>
          <a:p>
            <a:pPr marL="0" indent="0">
              <a:buNone/>
            </a:pPr>
            <a:r>
              <a:rPr lang="en-US" dirty="0">
                <a:solidFill>
                  <a:schemeClr val="bg1"/>
                </a:solidFill>
                <a:latin typeface="Governor"/>
              </a:rPr>
              <a:t>Organic Labeling</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6630" y="4764018"/>
            <a:ext cx="1371600" cy="1371600"/>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347" y="4718298"/>
            <a:ext cx="1463040" cy="1463040"/>
          </a:xfrm>
          <a:prstGeom prst="ellipse">
            <a:avLst/>
          </a:prstGeom>
        </p:spPr>
      </p:pic>
    </p:spTree>
    <p:extLst>
      <p:ext uri="{BB962C8B-B14F-4D97-AF65-F5344CB8AC3E}">
        <p14:creationId xmlns:p14="http://schemas.microsoft.com/office/powerpoint/2010/main" val="3991420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solidFill>
                  <a:schemeClr val="bg1"/>
                </a:solidFill>
              </a:rPr>
              <a:t>Processed Foods Include:</a:t>
            </a:r>
            <a:br>
              <a:rPr lang="en-US" dirty="0">
                <a:solidFill>
                  <a:schemeClr val="bg1"/>
                </a:solidFill>
              </a:rPr>
            </a:br>
            <a:r>
              <a:rPr lang="en-US" dirty="0">
                <a:solidFill>
                  <a:schemeClr val="bg1"/>
                </a:solidFill>
              </a:rPr>
              <a:t>Peeled, Cut, or Washed Produce</a:t>
            </a:r>
            <a:endParaRPr lang="en-US" dirty="0"/>
          </a:p>
        </p:txBody>
      </p:sp>
      <p:sp>
        <p:nvSpPr>
          <p:cNvPr id="6" name="Content Placeholder 5"/>
          <p:cNvSpPr>
            <a:spLocks noGrp="1"/>
          </p:cNvSpPr>
          <p:nvPr>
            <p:ph sz="half" idx="2"/>
          </p:nvPr>
        </p:nvSpPr>
        <p:spPr/>
        <p:txBody>
          <a:bodyPr/>
          <a:lstStyle/>
          <a:p>
            <a:endParaRPr lang="en-US"/>
          </a:p>
        </p:txBody>
      </p:sp>
      <p:pic>
        <p:nvPicPr>
          <p:cNvPr id="512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2110" y="1979313"/>
            <a:ext cx="5730875" cy="38163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912891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Must contain only organic ingredients (not including water and salt)</a:t>
            </a:r>
          </a:p>
          <a:p>
            <a:r>
              <a:rPr lang="en-US" sz="2800" dirty="0"/>
              <a:t>Must list certifying agency information</a:t>
            </a:r>
          </a:p>
          <a:p>
            <a:r>
              <a:rPr lang="en-US" sz="2800" dirty="0"/>
              <a:t>Can use USDA and/or certifying agency seal</a:t>
            </a:r>
          </a:p>
          <a:p>
            <a:pPr marL="0" indent="0">
              <a:buNone/>
            </a:pPr>
            <a:endParaRPr lang="en-US" dirty="0"/>
          </a:p>
        </p:txBody>
      </p:sp>
      <p:sp>
        <p:nvSpPr>
          <p:cNvPr id="7" name="Content Placeholder 6"/>
          <p:cNvSpPr>
            <a:spLocks noGrp="1"/>
          </p:cNvSpPr>
          <p:nvPr>
            <p:ph sz="quarter" idx="4294967295"/>
          </p:nvPr>
        </p:nvSpPr>
        <p:spPr>
          <a:xfrm>
            <a:off x="2306928" y="966788"/>
            <a:ext cx="3800475" cy="709612"/>
          </a:xfrm>
        </p:spPr>
        <p:txBody>
          <a:bodyPr/>
          <a:lstStyle/>
          <a:p>
            <a:pPr marL="0" indent="0">
              <a:buNone/>
            </a:pPr>
            <a:r>
              <a:rPr lang="en-US" dirty="0">
                <a:solidFill>
                  <a:schemeClr val="bg1"/>
                </a:solidFill>
                <a:latin typeface="Governor"/>
              </a:rPr>
              <a:t>“100% Organic”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3099" y="4402068"/>
            <a:ext cx="1609513" cy="1609513"/>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678" y="4345280"/>
            <a:ext cx="1723087" cy="1723087"/>
          </a:xfrm>
          <a:prstGeom prst="ellipse">
            <a:avLst/>
          </a:prstGeom>
        </p:spPr>
      </p:pic>
    </p:spTree>
    <p:extLst>
      <p:ext uri="{BB962C8B-B14F-4D97-AF65-F5344CB8AC3E}">
        <p14:creationId xmlns:p14="http://schemas.microsoft.com/office/powerpoint/2010/main" val="311073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Must contain 95% organic ingredients</a:t>
            </a:r>
          </a:p>
          <a:p>
            <a:r>
              <a:rPr lang="en-US" sz="2800" dirty="0"/>
              <a:t>Cannot contain sulfites </a:t>
            </a:r>
          </a:p>
          <a:p>
            <a:r>
              <a:rPr lang="en-US" sz="2800" dirty="0"/>
              <a:t>Must list certifying agency information</a:t>
            </a:r>
          </a:p>
          <a:p>
            <a:r>
              <a:rPr lang="en-US" sz="2800" dirty="0"/>
              <a:t>Can use USDA and/or certifying agency seal</a:t>
            </a:r>
          </a:p>
          <a:p>
            <a:pPr marL="0" indent="0">
              <a:buNone/>
            </a:pPr>
            <a:endParaRPr lang="en-US" dirty="0"/>
          </a:p>
        </p:txBody>
      </p:sp>
      <p:sp>
        <p:nvSpPr>
          <p:cNvPr id="7" name="Content Placeholder 6"/>
          <p:cNvSpPr>
            <a:spLocks noGrp="1"/>
          </p:cNvSpPr>
          <p:nvPr>
            <p:ph sz="quarter" idx="4294967295"/>
          </p:nvPr>
        </p:nvSpPr>
        <p:spPr>
          <a:xfrm>
            <a:off x="2306928" y="985838"/>
            <a:ext cx="3714750" cy="709612"/>
          </a:xfrm>
        </p:spPr>
        <p:txBody>
          <a:bodyPr/>
          <a:lstStyle/>
          <a:p>
            <a:pPr marL="0" indent="0">
              <a:buNone/>
            </a:pPr>
            <a:r>
              <a:rPr lang="en-US" dirty="0">
                <a:solidFill>
                  <a:schemeClr val="bg1"/>
                </a:solidFill>
                <a:latin typeface="Governor"/>
              </a:rPr>
              <a:t>“Organic”</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2890" y="4458854"/>
            <a:ext cx="1609513" cy="1609513"/>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678" y="4402068"/>
            <a:ext cx="1723087" cy="1723087"/>
          </a:xfrm>
          <a:prstGeom prst="ellipse">
            <a:avLst/>
          </a:prstGeom>
        </p:spPr>
      </p:pic>
    </p:spTree>
    <p:extLst>
      <p:ext uri="{BB962C8B-B14F-4D97-AF65-F5344CB8AC3E}">
        <p14:creationId xmlns:p14="http://schemas.microsoft.com/office/powerpoint/2010/main" val="332417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Must contain 70% organic ingredients</a:t>
            </a:r>
          </a:p>
          <a:p>
            <a:r>
              <a:rPr lang="en-US" sz="2800" dirty="0"/>
              <a:t>Cannot contain sulfites (except wine)</a:t>
            </a:r>
          </a:p>
          <a:p>
            <a:r>
              <a:rPr lang="en-US" sz="2800" dirty="0"/>
              <a:t>Must list certifying agency information</a:t>
            </a:r>
          </a:p>
          <a:p>
            <a:r>
              <a:rPr lang="en-US" sz="2800" dirty="0"/>
              <a:t>Can use certifying agency seal, but not USDA</a:t>
            </a:r>
          </a:p>
          <a:p>
            <a:pPr marL="0" indent="0">
              <a:buNone/>
            </a:pPr>
            <a:endParaRPr lang="en-US" dirty="0"/>
          </a:p>
        </p:txBody>
      </p:sp>
      <p:sp>
        <p:nvSpPr>
          <p:cNvPr id="7" name="Content Placeholder 6"/>
          <p:cNvSpPr>
            <a:spLocks noGrp="1"/>
          </p:cNvSpPr>
          <p:nvPr>
            <p:ph sz="quarter" idx="4294967295"/>
          </p:nvPr>
        </p:nvSpPr>
        <p:spPr>
          <a:xfrm>
            <a:off x="2306928" y="1028124"/>
            <a:ext cx="6381750" cy="709612"/>
          </a:xfrm>
        </p:spPr>
        <p:txBody>
          <a:bodyPr/>
          <a:lstStyle/>
          <a:p>
            <a:pPr marL="0" indent="0">
              <a:buNone/>
            </a:pPr>
            <a:r>
              <a:rPr lang="en-US" dirty="0">
                <a:solidFill>
                  <a:schemeClr val="bg1"/>
                </a:solidFill>
                <a:latin typeface="Governor"/>
              </a:rPr>
              <a:t>“Contains Organic __________”</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5797" y="4458854"/>
            <a:ext cx="1609513" cy="1609513"/>
          </a:xfrm>
          <a:prstGeom prst="ellipse">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628" y="4372519"/>
            <a:ext cx="1847850"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0678" y="4402068"/>
            <a:ext cx="1723087" cy="1723087"/>
          </a:xfrm>
          <a:prstGeom prst="ellipse">
            <a:avLst/>
          </a:prstGeom>
        </p:spPr>
      </p:pic>
    </p:spTree>
    <p:extLst>
      <p:ext uri="{BB962C8B-B14F-4D97-AF65-F5344CB8AC3E}">
        <p14:creationId xmlns:p14="http://schemas.microsoft.com/office/powerpoint/2010/main" val="48820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p:txBody>
          <a:bodyPr/>
          <a:lstStyle/>
          <a:p>
            <a:r>
              <a:rPr lang="en-US" sz="2800" dirty="0"/>
              <a:t>No specific legal definition from FDA</a:t>
            </a:r>
          </a:p>
          <a:p>
            <a:pPr lvl="1"/>
            <a:r>
              <a:rPr lang="en-US" sz="2600" dirty="0"/>
              <a:t>USDA has stricter requirements</a:t>
            </a:r>
          </a:p>
          <a:p>
            <a:r>
              <a:rPr lang="en-US" sz="2800" dirty="0"/>
              <a:t>Cannot contain artificial or synthetic ingredients</a:t>
            </a:r>
          </a:p>
          <a:p>
            <a:pPr lvl="1"/>
            <a:r>
              <a:rPr lang="en-US" sz="2600" dirty="0"/>
              <a:t>Colors</a:t>
            </a:r>
          </a:p>
          <a:p>
            <a:pPr lvl="1"/>
            <a:r>
              <a:rPr lang="en-US" sz="2600" dirty="0"/>
              <a:t>Flavors</a:t>
            </a:r>
          </a:p>
          <a:p>
            <a:pPr lvl="1"/>
            <a:r>
              <a:rPr lang="en-US" sz="2600" dirty="0"/>
              <a:t>Preservatives</a:t>
            </a:r>
          </a:p>
          <a:p>
            <a:endParaRPr lang="en-US" dirty="0"/>
          </a:p>
        </p:txBody>
      </p:sp>
      <p:sp>
        <p:nvSpPr>
          <p:cNvPr id="5" name="Content Placeholder 4"/>
          <p:cNvSpPr>
            <a:spLocks noGrp="1"/>
          </p:cNvSpPr>
          <p:nvPr>
            <p:ph sz="quarter" idx="4294967295"/>
          </p:nvPr>
        </p:nvSpPr>
        <p:spPr>
          <a:xfrm>
            <a:off x="2306928" y="985838"/>
            <a:ext cx="4029075" cy="709612"/>
          </a:xfrm>
        </p:spPr>
        <p:txBody>
          <a:bodyPr/>
          <a:lstStyle/>
          <a:p>
            <a:pPr marL="0" indent="0">
              <a:buNone/>
            </a:pPr>
            <a:r>
              <a:rPr lang="en-US" dirty="0">
                <a:solidFill>
                  <a:schemeClr val="bg1"/>
                </a:solidFill>
                <a:latin typeface="Governor"/>
              </a:rPr>
              <a:t>Natural Labeling</a:t>
            </a:r>
          </a:p>
        </p:txBody>
      </p:sp>
    </p:spTree>
    <p:extLst>
      <p:ext uri="{BB962C8B-B14F-4D97-AF65-F5344CB8AC3E}">
        <p14:creationId xmlns:p14="http://schemas.microsoft.com/office/powerpoint/2010/main" val="153699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a:t>
            </a:r>
          </a:p>
        </p:txBody>
      </p:sp>
      <p:sp>
        <p:nvSpPr>
          <p:cNvPr id="3" name="Content Placeholder 2"/>
          <p:cNvSpPr>
            <a:spLocks noGrp="1"/>
          </p:cNvSpPr>
          <p:nvPr>
            <p:ph sz="half" idx="2"/>
          </p:nvPr>
        </p:nvSpPr>
        <p:spPr/>
        <p:txBody>
          <a:bodyPr/>
          <a:lstStyle/>
          <a:p>
            <a:r>
              <a:rPr lang="en-US" dirty="0"/>
              <a:t>Worksheet 4.1: Potential Food Safety Risks</a:t>
            </a:r>
          </a:p>
          <a:p>
            <a:pPr lvl="1"/>
            <a:r>
              <a:rPr lang="en-US" dirty="0"/>
              <a:t>Choose a product you produce or plan to produce</a:t>
            </a:r>
          </a:p>
          <a:p>
            <a:pPr lvl="1"/>
            <a:r>
              <a:rPr lang="en-US" dirty="0"/>
              <a:t>For each stage of the production process identify potential food safety risks for each risk type</a:t>
            </a:r>
          </a:p>
          <a:p>
            <a:pPr lvl="2"/>
            <a:r>
              <a:rPr lang="en-US" dirty="0"/>
              <a:t>Biological, chemical, and physical</a:t>
            </a:r>
          </a:p>
        </p:txBody>
      </p:sp>
    </p:spTree>
    <p:extLst>
      <p:ext uri="{BB962C8B-B14F-4D97-AF65-F5344CB8AC3E}">
        <p14:creationId xmlns:p14="http://schemas.microsoft.com/office/powerpoint/2010/main" val="31537261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190816" y="138110"/>
            <a:ext cx="6705283" cy="6615113"/>
          </a:xfrm>
          <a:prstGeom prst="rect">
            <a:avLst/>
          </a:prstGeom>
          <a:solidFill>
            <a:schemeClr val="bg1"/>
          </a:solidFill>
          <a:ln>
            <a:noFill/>
          </a:ln>
        </p:spPr>
      </p:pic>
      <p:sp>
        <p:nvSpPr>
          <p:cNvPr id="4" name="TextBox 3"/>
          <p:cNvSpPr txBox="1"/>
          <p:nvPr/>
        </p:nvSpPr>
        <p:spPr>
          <a:xfrm>
            <a:off x="7134225" y="781050"/>
            <a:ext cx="2009775" cy="1569660"/>
          </a:xfrm>
          <a:prstGeom prst="rect">
            <a:avLst/>
          </a:prstGeom>
          <a:noFill/>
        </p:spPr>
        <p:txBody>
          <a:bodyPr wrap="square" rtlCol="0">
            <a:spAutoFit/>
          </a:bodyPr>
          <a:lstStyle/>
          <a:p>
            <a:r>
              <a:rPr lang="en-US" sz="3200" dirty="0">
                <a:solidFill>
                  <a:schemeClr val="bg1"/>
                </a:solidFill>
                <a:latin typeface="Governor"/>
              </a:rPr>
              <a:t>Example </a:t>
            </a:r>
          </a:p>
          <a:p>
            <a:r>
              <a:rPr lang="en-US" sz="3200" dirty="0">
                <a:solidFill>
                  <a:schemeClr val="bg1"/>
                </a:solidFill>
                <a:latin typeface="Governor"/>
              </a:rPr>
              <a:t>Risk Overview</a:t>
            </a:r>
          </a:p>
        </p:txBody>
      </p:sp>
    </p:spTree>
    <p:extLst>
      <p:ext uri="{BB962C8B-B14F-4D97-AF65-F5344CB8AC3E}">
        <p14:creationId xmlns:p14="http://schemas.microsoft.com/office/powerpoint/2010/main" val="121966863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28940690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sz="2800" dirty="0"/>
              <a:t>All products containing &gt; 3% raw or &gt; 2% cooked meat by weight</a:t>
            </a:r>
          </a:p>
          <a:p>
            <a:r>
              <a:rPr lang="en-US" sz="2800" dirty="0"/>
              <a:t>Beef, Pork, Lamb, Goat</a:t>
            </a:r>
          </a:p>
          <a:p>
            <a:r>
              <a:rPr lang="en-US" sz="2800" dirty="0"/>
              <a:t>Labeling requirements:  9CFR §317</a:t>
            </a:r>
          </a:p>
          <a:p>
            <a:r>
              <a:rPr lang="en-US" sz="2800" dirty="0"/>
              <a:t>Processing requirements:  9CFR §318</a:t>
            </a:r>
          </a:p>
          <a:p>
            <a:r>
              <a:rPr lang="en-US" sz="2800" dirty="0"/>
              <a:t>Standards of Identity:  9CFR §319</a:t>
            </a:r>
          </a:p>
          <a:p>
            <a:pPr marL="0" indent="0">
              <a:buNone/>
            </a:pPr>
            <a:endParaRPr lang="en-US" sz="2800" dirty="0"/>
          </a:p>
        </p:txBody>
      </p:sp>
      <p:sp>
        <p:nvSpPr>
          <p:cNvPr id="4" name="Content Placeholder 3"/>
          <p:cNvSpPr>
            <a:spLocks noGrp="1"/>
          </p:cNvSpPr>
          <p:nvPr>
            <p:ph sz="quarter" idx="4294967295"/>
          </p:nvPr>
        </p:nvSpPr>
        <p:spPr>
          <a:xfrm>
            <a:off x="2306928" y="976313"/>
            <a:ext cx="6283399" cy="709612"/>
          </a:xfrm>
        </p:spPr>
        <p:txBody>
          <a:bodyPr>
            <a:noAutofit/>
          </a:bodyPr>
          <a:lstStyle/>
          <a:p>
            <a:pPr marL="0" indent="0">
              <a:buNone/>
            </a:pPr>
            <a:r>
              <a:rPr lang="en-US" dirty="0">
                <a:solidFill>
                  <a:schemeClr val="bg1"/>
                </a:solidFill>
                <a:latin typeface="Governor"/>
              </a:rPr>
              <a:t>USDA FSIS – Meat Regulations</a:t>
            </a:r>
          </a:p>
        </p:txBody>
      </p:sp>
    </p:spTree>
    <p:extLst>
      <p:ext uri="{BB962C8B-B14F-4D97-AF65-F5344CB8AC3E}">
        <p14:creationId xmlns:p14="http://schemas.microsoft.com/office/powerpoint/2010/main" val="35468716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normAutofit lnSpcReduction="10000"/>
          </a:bodyPr>
          <a:lstStyle/>
          <a:p>
            <a:r>
              <a:rPr lang="en-US" sz="2800" dirty="0"/>
              <a:t>All products containing &gt; 3% raw or &gt; 2% cooked poultry by weight</a:t>
            </a:r>
          </a:p>
          <a:p>
            <a:r>
              <a:rPr lang="en-US" sz="2800" dirty="0"/>
              <a:t>Chicken, Turkey, Goose, Duck, Guinea, Squab</a:t>
            </a:r>
          </a:p>
          <a:p>
            <a:r>
              <a:rPr lang="en-US" sz="2800" dirty="0"/>
              <a:t>Labeling requirements:  9CFR §381 </a:t>
            </a:r>
            <a:r>
              <a:rPr lang="en-US" sz="2800" dirty="0" err="1"/>
              <a:t>Subpt</a:t>
            </a:r>
            <a:r>
              <a:rPr lang="en-US" sz="2800" dirty="0"/>
              <a:t>. N</a:t>
            </a:r>
          </a:p>
          <a:p>
            <a:r>
              <a:rPr lang="en-US" sz="2800" dirty="0"/>
              <a:t>Processing requirements:  9CFR §381 </a:t>
            </a:r>
            <a:r>
              <a:rPr lang="en-US" sz="2800" dirty="0" err="1"/>
              <a:t>Subpt</a:t>
            </a:r>
            <a:r>
              <a:rPr lang="en-US" sz="2800" dirty="0"/>
              <a:t>. O</a:t>
            </a:r>
          </a:p>
          <a:p>
            <a:r>
              <a:rPr lang="en-US" sz="2800" dirty="0"/>
              <a:t>Standards of Identity:  9CFR §381 </a:t>
            </a:r>
            <a:r>
              <a:rPr lang="en-US" sz="2800" dirty="0" err="1"/>
              <a:t>Subpt</a:t>
            </a:r>
            <a:r>
              <a:rPr lang="en-US" sz="2800" dirty="0"/>
              <a:t>. P</a:t>
            </a:r>
          </a:p>
          <a:p>
            <a:pPr marL="0" indent="0">
              <a:buNone/>
            </a:pPr>
            <a:endParaRPr lang="en-US" sz="2800" dirty="0"/>
          </a:p>
        </p:txBody>
      </p:sp>
      <p:sp>
        <p:nvSpPr>
          <p:cNvPr id="4" name="Content Placeholder 3"/>
          <p:cNvSpPr>
            <a:spLocks noGrp="1"/>
          </p:cNvSpPr>
          <p:nvPr>
            <p:ph sz="quarter" idx="4294967295"/>
          </p:nvPr>
        </p:nvSpPr>
        <p:spPr>
          <a:xfrm>
            <a:off x="2306928" y="995363"/>
            <a:ext cx="6585402" cy="709612"/>
          </a:xfrm>
        </p:spPr>
        <p:txBody>
          <a:bodyPr>
            <a:noAutofit/>
          </a:bodyPr>
          <a:lstStyle/>
          <a:p>
            <a:pPr marL="0" indent="0">
              <a:buNone/>
            </a:pPr>
            <a:r>
              <a:rPr lang="en-US" dirty="0">
                <a:solidFill>
                  <a:schemeClr val="bg1"/>
                </a:solidFill>
                <a:latin typeface="Governor"/>
              </a:rPr>
              <a:t>USDA FSIS – Poultry Regulations</a:t>
            </a:r>
          </a:p>
        </p:txBody>
      </p:sp>
    </p:spTree>
    <p:extLst>
      <p:ext uri="{BB962C8B-B14F-4D97-AF65-F5344CB8AC3E}">
        <p14:creationId xmlns:p14="http://schemas.microsoft.com/office/powerpoint/2010/main" val="191606226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sz="2800" dirty="0"/>
              <a:t>USDA FSIS regulations</a:t>
            </a:r>
          </a:p>
          <a:p>
            <a:pPr lvl="1"/>
            <a:r>
              <a:rPr lang="en-US" dirty="0"/>
              <a:t>Processing and Grading:  9CFR §590</a:t>
            </a:r>
          </a:p>
          <a:p>
            <a:r>
              <a:rPr lang="en-US" sz="2800" dirty="0"/>
              <a:t>FDA regulations</a:t>
            </a:r>
          </a:p>
          <a:p>
            <a:pPr lvl="1"/>
            <a:r>
              <a:rPr lang="en-US" dirty="0"/>
              <a:t>Labeling:  21CFR §101 </a:t>
            </a:r>
          </a:p>
          <a:p>
            <a:pPr lvl="1"/>
            <a:r>
              <a:rPr lang="en-US" dirty="0"/>
              <a:t>Storage and Transport: 21CFR §115 and 118</a:t>
            </a:r>
          </a:p>
          <a:p>
            <a:pPr lvl="1"/>
            <a:r>
              <a:rPr lang="en-US" dirty="0"/>
              <a:t>Standards of Identity:  21CFR §160 </a:t>
            </a:r>
          </a:p>
          <a:p>
            <a:pPr marL="0" indent="0">
              <a:buNone/>
            </a:pPr>
            <a:endParaRPr lang="en-US" sz="2800" dirty="0"/>
          </a:p>
        </p:txBody>
      </p:sp>
      <p:sp>
        <p:nvSpPr>
          <p:cNvPr id="4" name="Content Placeholder 3"/>
          <p:cNvSpPr>
            <a:spLocks noGrp="1"/>
          </p:cNvSpPr>
          <p:nvPr>
            <p:ph sz="quarter" idx="4294967295"/>
          </p:nvPr>
        </p:nvSpPr>
        <p:spPr>
          <a:xfrm>
            <a:off x="2306928" y="1069728"/>
            <a:ext cx="7004807" cy="709612"/>
          </a:xfrm>
        </p:spPr>
        <p:txBody>
          <a:bodyPr>
            <a:noAutofit/>
          </a:bodyPr>
          <a:lstStyle/>
          <a:p>
            <a:pPr marL="0" indent="0">
              <a:buNone/>
            </a:pPr>
            <a:r>
              <a:rPr lang="en-US" sz="2800" dirty="0">
                <a:solidFill>
                  <a:schemeClr val="bg1"/>
                </a:solidFill>
                <a:latin typeface="Governor"/>
              </a:rPr>
              <a:t>FSIS and FDA – Eggs &amp; Egg Products</a:t>
            </a:r>
          </a:p>
        </p:txBody>
      </p:sp>
    </p:spTree>
    <p:extLst>
      <p:ext uri="{BB962C8B-B14F-4D97-AF65-F5344CB8AC3E}">
        <p14:creationId xmlns:p14="http://schemas.microsoft.com/office/powerpoint/2010/main" val="664533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Processed Foods Include:</a:t>
            </a:r>
            <a:br>
              <a:rPr lang="en-US"/>
            </a:br>
            <a:r>
              <a:rPr lang="en-US"/>
              <a:t>Cut Leafy Greens</a:t>
            </a:r>
            <a:endParaRPr lang="en-US" dirty="0"/>
          </a:p>
        </p:txBody>
      </p:sp>
      <p:sp>
        <p:nvSpPr>
          <p:cNvPr id="14" name="Content Placeholder 13"/>
          <p:cNvSpPr>
            <a:spLocks noGrp="1"/>
          </p:cNvSpPr>
          <p:nvPr>
            <p:ph sz="half" idx="2"/>
          </p:nvPr>
        </p:nvSpPr>
        <p:spPr/>
        <p:txBody>
          <a:bodyPr/>
          <a:lstStyle/>
          <a:p>
            <a:endParaRPr lang="en-US"/>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649" r="1715"/>
          <a:stretch/>
        </p:blipFill>
        <p:spPr bwMode="auto">
          <a:xfrm>
            <a:off x="2077488" y="2116434"/>
            <a:ext cx="6949440" cy="32424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3182620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sz="2800" dirty="0"/>
              <a:t>Labeling:  21CFR §101</a:t>
            </a:r>
          </a:p>
          <a:p>
            <a:r>
              <a:rPr lang="en-US" sz="2800" dirty="0"/>
              <a:t>Processing:  Pasteurized Milk Ordinance and 21CFR §110</a:t>
            </a:r>
          </a:p>
          <a:p>
            <a:r>
              <a:rPr lang="en-US" sz="2800" dirty="0"/>
              <a:t>Standards of Identity:  21CFR §131 to 135</a:t>
            </a:r>
          </a:p>
          <a:p>
            <a:r>
              <a:rPr lang="en-US" sz="2800" dirty="0"/>
              <a:t>FDA Food Processor registration required</a:t>
            </a:r>
          </a:p>
          <a:p>
            <a:pPr marL="0" indent="0">
              <a:buNone/>
            </a:pPr>
            <a:endParaRPr lang="en-US" sz="2800" dirty="0"/>
          </a:p>
        </p:txBody>
      </p:sp>
      <p:sp>
        <p:nvSpPr>
          <p:cNvPr id="4" name="Content Placeholder 3"/>
          <p:cNvSpPr>
            <a:spLocks noGrp="1"/>
          </p:cNvSpPr>
          <p:nvPr>
            <p:ph sz="quarter" idx="4294967295"/>
          </p:nvPr>
        </p:nvSpPr>
        <p:spPr>
          <a:xfrm>
            <a:off x="2306928" y="976313"/>
            <a:ext cx="4857750" cy="709612"/>
          </a:xfrm>
        </p:spPr>
        <p:txBody>
          <a:bodyPr/>
          <a:lstStyle/>
          <a:p>
            <a:pPr marL="0" indent="0">
              <a:buNone/>
            </a:pPr>
            <a:r>
              <a:rPr lang="en-US" dirty="0">
                <a:solidFill>
                  <a:schemeClr val="bg1"/>
                </a:solidFill>
                <a:latin typeface="Governor"/>
              </a:rPr>
              <a:t>FDA – Dairy Regulations</a:t>
            </a:r>
          </a:p>
        </p:txBody>
      </p:sp>
    </p:spTree>
    <p:extLst>
      <p:ext uri="{BB962C8B-B14F-4D97-AF65-F5344CB8AC3E}">
        <p14:creationId xmlns:p14="http://schemas.microsoft.com/office/powerpoint/2010/main" val="16036315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sz="2800" dirty="0"/>
              <a:t>Labeling:  21CFR §101</a:t>
            </a:r>
          </a:p>
          <a:p>
            <a:r>
              <a:rPr lang="en-US" sz="2800" dirty="0"/>
              <a:t>Processing:  21CFR §110</a:t>
            </a:r>
          </a:p>
          <a:p>
            <a:r>
              <a:rPr lang="en-US" sz="2800" dirty="0"/>
              <a:t>Standards of Identity:  21CFR §129</a:t>
            </a:r>
          </a:p>
          <a:p>
            <a:r>
              <a:rPr lang="en-US" sz="2800" dirty="0"/>
              <a:t>FDA Food Processor registration required</a:t>
            </a:r>
          </a:p>
          <a:p>
            <a:r>
              <a:rPr lang="en-US" sz="2800" dirty="0"/>
              <a:t>UDAF Food Establishment registration required</a:t>
            </a:r>
          </a:p>
          <a:p>
            <a:endParaRPr lang="en-US" sz="2800" dirty="0"/>
          </a:p>
        </p:txBody>
      </p:sp>
      <p:sp>
        <p:nvSpPr>
          <p:cNvPr id="4" name="Content Placeholder 3"/>
          <p:cNvSpPr>
            <a:spLocks noGrp="1"/>
          </p:cNvSpPr>
          <p:nvPr>
            <p:ph sz="quarter" idx="4294967295"/>
          </p:nvPr>
        </p:nvSpPr>
        <p:spPr>
          <a:xfrm>
            <a:off x="2306928" y="957263"/>
            <a:ext cx="6490838" cy="709612"/>
          </a:xfrm>
        </p:spPr>
        <p:txBody>
          <a:bodyPr>
            <a:noAutofit/>
          </a:bodyPr>
          <a:lstStyle/>
          <a:p>
            <a:pPr marL="0" indent="0">
              <a:buNone/>
            </a:pPr>
            <a:r>
              <a:rPr lang="en-US" dirty="0">
                <a:solidFill>
                  <a:schemeClr val="bg1"/>
                </a:solidFill>
                <a:latin typeface="Governor"/>
              </a:rPr>
              <a:t>FDA – Bottled Water Regulations</a:t>
            </a:r>
          </a:p>
        </p:txBody>
      </p:sp>
    </p:spTree>
    <p:extLst>
      <p:ext uri="{BB962C8B-B14F-4D97-AF65-F5344CB8AC3E}">
        <p14:creationId xmlns:p14="http://schemas.microsoft.com/office/powerpoint/2010/main" val="6942936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sz="2800" dirty="0"/>
              <a:t>Labeling:  21CFR §101</a:t>
            </a:r>
          </a:p>
          <a:p>
            <a:r>
              <a:rPr lang="en-US" sz="2800" dirty="0"/>
              <a:t>Processing:  21CFR §113 (low acid), §114 (acidified), or §120 (all others)</a:t>
            </a:r>
          </a:p>
          <a:p>
            <a:r>
              <a:rPr lang="en-US" sz="2800" dirty="0"/>
              <a:t>Standards of Identity:  21CFR §146 and 156</a:t>
            </a:r>
          </a:p>
          <a:p>
            <a:r>
              <a:rPr lang="en-US" sz="2800" dirty="0"/>
              <a:t>FDA Food Processor registration required</a:t>
            </a:r>
          </a:p>
          <a:p>
            <a:pPr marL="0" indent="0">
              <a:buNone/>
            </a:pPr>
            <a:endParaRPr lang="en-US" sz="2800" dirty="0"/>
          </a:p>
        </p:txBody>
      </p:sp>
      <p:sp>
        <p:nvSpPr>
          <p:cNvPr id="4" name="Content Placeholder 3"/>
          <p:cNvSpPr>
            <a:spLocks noGrp="1"/>
          </p:cNvSpPr>
          <p:nvPr>
            <p:ph sz="quarter" idx="4294967295"/>
          </p:nvPr>
        </p:nvSpPr>
        <p:spPr>
          <a:xfrm>
            <a:off x="2306928" y="976313"/>
            <a:ext cx="6000750" cy="709612"/>
          </a:xfrm>
        </p:spPr>
        <p:txBody>
          <a:bodyPr/>
          <a:lstStyle/>
          <a:p>
            <a:pPr marL="0" indent="0">
              <a:buNone/>
            </a:pPr>
            <a:r>
              <a:rPr lang="en-US" dirty="0">
                <a:solidFill>
                  <a:schemeClr val="bg1"/>
                </a:solidFill>
                <a:latin typeface="Governor"/>
              </a:rPr>
              <a:t>FDA – Juice Regulations</a:t>
            </a:r>
          </a:p>
        </p:txBody>
      </p:sp>
    </p:spTree>
    <p:extLst>
      <p:ext uri="{BB962C8B-B14F-4D97-AF65-F5344CB8AC3E}">
        <p14:creationId xmlns:p14="http://schemas.microsoft.com/office/powerpoint/2010/main" val="29303093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sz="2800" dirty="0"/>
              <a:t>Labeling:  21CFR §101</a:t>
            </a:r>
          </a:p>
          <a:p>
            <a:r>
              <a:rPr lang="en-US" sz="2800" dirty="0"/>
              <a:t>Processing:  21CFR §123</a:t>
            </a:r>
          </a:p>
          <a:p>
            <a:r>
              <a:rPr lang="en-US" sz="2800" dirty="0"/>
              <a:t>Standards of Identity:  21CFR §161</a:t>
            </a:r>
          </a:p>
          <a:p>
            <a:r>
              <a:rPr lang="en-US" sz="2800" dirty="0"/>
              <a:t>FDA Food Processor registration required</a:t>
            </a:r>
          </a:p>
        </p:txBody>
      </p:sp>
      <p:sp>
        <p:nvSpPr>
          <p:cNvPr id="4" name="Content Placeholder 3"/>
          <p:cNvSpPr>
            <a:spLocks noGrp="1"/>
          </p:cNvSpPr>
          <p:nvPr>
            <p:ph sz="quarter" idx="4294967295"/>
          </p:nvPr>
        </p:nvSpPr>
        <p:spPr>
          <a:xfrm>
            <a:off x="2306928" y="1002398"/>
            <a:ext cx="6134100" cy="709612"/>
          </a:xfrm>
        </p:spPr>
        <p:txBody>
          <a:bodyPr/>
          <a:lstStyle/>
          <a:p>
            <a:pPr marL="0" indent="0">
              <a:buNone/>
            </a:pPr>
            <a:r>
              <a:rPr lang="en-US" dirty="0">
                <a:solidFill>
                  <a:schemeClr val="bg1"/>
                </a:solidFill>
                <a:latin typeface="Governor"/>
              </a:rPr>
              <a:t>FDA – Fish and Fish Products</a:t>
            </a:r>
          </a:p>
        </p:txBody>
      </p:sp>
    </p:spTree>
    <p:extLst>
      <p:ext uri="{BB962C8B-B14F-4D97-AF65-F5344CB8AC3E}">
        <p14:creationId xmlns:p14="http://schemas.microsoft.com/office/powerpoint/2010/main" val="31061345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sz="2800" dirty="0"/>
              <a:t>Labeling:  21CFR §101</a:t>
            </a:r>
          </a:p>
          <a:p>
            <a:r>
              <a:rPr lang="en-US" sz="2800" dirty="0"/>
              <a:t>Processing:  21CFR §111</a:t>
            </a:r>
          </a:p>
          <a:p>
            <a:r>
              <a:rPr lang="en-US" sz="2800" dirty="0"/>
              <a:t>No Standards of Identity for supplements</a:t>
            </a:r>
          </a:p>
          <a:p>
            <a:r>
              <a:rPr lang="en-US" sz="2800" dirty="0"/>
              <a:t>FDA Food Processor registration required</a:t>
            </a:r>
          </a:p>
        </p:txBody>
      </p:sp>
      <p:sp>
        <p:nvSpPr>
          <p:cNvPr id="4" name="Content Placeholder 3"/>
          <p:cNvSpPr>
            <a:spLocks noGrp="1"/>
          </p:cNvSpPr>
          <p:nvPr>
            <p:ph sz="quarter" idx="4294967295"/>
          </p:nvPr>
        </p:nvSpPr>
        <p:spPr>
          <a:xfrm>
            <a:off x="2306928" y="1002398"/>
            <a:ext cx="5334000" cy="709612"/>
          </a:xfrm>
        </p:spPr>
        <p:txBody>
          <a:bodyPr/>
          <a:lstStyle/>
          <a:p>
            <a:pPr marL="0" indent="0">
              <a:buNone/>
            </a:pPr>
            <a:r>
              <a:rPr lang="en-US" dirty="0">
                <a:solidFill>
                  <a:schemeClr val="bg1"/>
                </a:solidFill>
                <a:latin typeface="Governor"/>
              </a:rPr>
              <a:t>FDA – Dietary Supplements</a:t>
            </a:r>
          </a:p>
        </p:txBody>
      </p:sp>
    </p:spTree>
    <p:extLst>
      <p:ext uri="{BB962C8B-B14F-4D97-AF65-F5344CB8AC3E}">
        <p14:creationId xmlns:p14="http://schemas.microsoft.com/office/powerpoint/2010/main" val="32551642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Processed Foods Include:</a:t>
            </a:r>
            <a:br>
              <a:rPr lang="en-US" dirty="0"/>
            </a:br>
            <a:r>
              <a:rPr lang="en-US" dirty="0"/>
              <a:t>Dried or Dehydrated Produce</a:t>
            </a:r>
          </a:p>
        </p:txBody>
      </p:sp>
      <p:sp>
        <p:nvSpPr>
          <p:cNvPr id="6" name="Content Placeholder 5"/>
          <p:cNvSpPr>
            <a:spLocks noGrp="1"/>
          </p:cNvSpPr>
          <p:nvPr>
            <p:ph sz="half" idx="2"/>
          </p:nvPr>
        </p:nvSpPr>
        <p:spPr/>
        <p:txBody>
          <a:bodyPr/>
          <a:lstStyle/>
          <a:p>
            <a:endParaRPr lang="en-US"/>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932" y="1976729"/>
            <a:ext cx="5250482" cy="39541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7462133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US" dirty="0"/>
              <a:t>Processed Foods Include: Packaged Fresh Herbs</a:t>
            </a:r>
          </a:p>
        </p:txBody>
      </p:sp>
      <p:sp>
        <p:nvSpPr>
          <p:cNvPr id="7" name="Content Placeholder 6"/>
          <p:cNvSpPr>
            <a:spLocks noGrp="1"/>
          </p:cNvSpPr>
          <p:nvPr>
            <p:ph sz="half" idx="2"/>
          </p:nvPr>
        </p:nvSpPr>
        <p:spPr/>
        <p:txBody>
          <a:bodyPr/>
          <a:lstStyle/>
          <a:p>
            <a:endParaRPr lang="en-US"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052" y="2327943"/>
            <a:ext cx="6492240" cy="26160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2226056"/>
      </p:ext>
    </p:extLst>
  </p:cSld>
  <p:clrMapOvr>
    <a:masterClrMapping/>
  </p:clrMapOvr>
</p:sld>
</file>

<file path=ppt/theme/theme1.xml><?xml version="1.0" encoding="utf-8"?>
<a:theme xmlns:a="http://schemas.openxmlformats.org/drawingml/2006/main" name="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Template>
  <TotalTime>1225</TotalTime>
  <Words>2405</Words>
  <Application>Microsoft Macintosh PowerPoint</Application>
  <PresentationFormat>On-screen Show (4:3)</PresentationFormat>
  <Paragraphs>391</Paragraphs>
  <Slides>74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74</vt:i4>
      </vt:variant>
    </vt:vector>
  </HeadingPairs>
  <TitlesOfParts>
    <vt:vector size="79" baseType="lpstr">
      <vt:lpstr>Arial</vt:lpstr>
      <vt:lpstr>Calibri</vt:lpstr>
      <vt:lpstr>Governor</vt:lpstr>
      <vt:lpstr>Symbol</vt:lpstr>
      <vt:lpstr>template</vt:lpstr>
      <vt:lpstr>Module 4: Producing and Selling Value-Added Products</vt:lpstr>
      <vt:lpstr>Overview</vt:lpstr>
      <vt:lpstr> Value-Added Foods</vt:lpstr>
      <vt:lpstr>Unprocessed Produce</vt:lpstr>
      <vt:lpstr>Must Register to Sell Processed Produce</vt:lpstr>
      <vt:lpstr>Processed Foods Include: Peeled, Cut, or Washed Produce</vt:lpstr>
      <vt:lpstr>Processed Foods Include: Cut Leafy Greens</vt:lpstr>
      <vt:lpstr>Processed Foods Include: Dried or Dehydrated Produce</vt:lpstr>
      <vt:lpstr>Processed Foods Include: Packaged Fresh Herbs</vt:lpstr>
      <vt:lpstr>Processing Options: Cottage Kitchen</vt:lpstr>
      <vt:lpstr>Cottage Production: Western U.S.</vt:lpstr>
      <vt:lpstr>PowerPoint Presentation</vt:lpstr>
      <vt:lpstr>PowerPoint Presentation</vt:lpstr>
      <vt:lpstr>PowerPoint Presentation</vt:lpstr>
      <vt:lpstr> </vt:lpstr>
      <vt:lpstr>PowerPoint Presentation</vt:lpstr>
      <vt:lpstr>PowerPoint Presentation</vt:lpstr>
      <vt:lpstr>PowerPoint Presentation</vt:lpstr>
      <vt:lpstr>Common Sanitizer Test Strips</vt:lpstr>
      <vt:lpstr>PowerPoint Presentation</vt:lpstr>
      <vt:lpstr>Chemical Contaminants</vt:lpstr>
      <vt:lpstr>Chemical Contaminants</vt:lpstr>
      <vt:lpstr>PowerPoint Presentation</vt:lpstr>
      <vt:lpstr>Biological Contaminants</vt:lpstr>
      <vt:lpstr>Biological Contaminants</vt:lpstr>
      <vt:lpstr>Biological Contaminants</vt:lpstr>
      <vt:lpstr>Bacterial Growth &amp; Survival</vt:lpstr>
      <vt:lpstr>PowerPoint Presentation</vt:lpstr>
      <vt:lpstr>PowerPoint Presentation</vt:lpstr>
      <vt:lpstr>PowerPoint Presentation</vt:lpstr>
      <vt:lpstr>PowerPoint Presentation</vt:lpstr>
      <vt:lpstr>PowerPoint Presentation</vt:lpstr>
      <vt:lpstr>Most foods are between 7.0 (neutral) and 3.0 (acidic)</vt:lpstr>
      <vt:lpstr>Growth: Temperature</vt:lpstr>
      <vt:lpstr>FDA – “Exempt” Products </vt:lpstr>
      <vt:lpstr>Examples of “Exempt” Products </vt:lpstr>
      <vt:lpstr>FDA – Acid Food Regulations </vt:lpstr>
      <vt:lpstr>Examples of Acid Foods </vt:lpstr>
      <vt:lpstr>FDA – Acidified Food Regulations </vt:lpstr>
      <vt:lpstr>Examples of Acidified Foods </vt:lpstr>
      <vt:lpstr>FDA – Acidified Foods Guidance </vt:lpstr>
      <vt:lpstr>FDA – Low Acid Food Regulations </vt:lpstr>
      <vt:lpstr>Examples of Low Acid Foods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Activity</vt:lpstr>
      <vt:lpstr>PowerPoint Presentation</vt:lpstr>
      <vt:lpstr>Thank you!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Kynda Curtis</dc:creator>
  <cp:lastModifiedBy>Thompson, Taylor</cp:lastModifiedBy>
  <cp:revision>64</cp:revision>
  <dcterms:created xsi:type="dcterms:W3CDTF">2015-02-13T20:40:21Z</dcterms:created>
  <dcterms:modified xsi:type="dcterms:W3CDTF">2021-01-15T01:03:40Z</dcterms:modified>
</cp:coreProperties>
</file>