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8" r:id="rId2"/>
    <p:sldId id="845" r:id="rId3"/>
    <p:sldId id="848" r:id="rId4"/>
    <p:sldId id="257" r:id="rId5"/>
    <p:sldId id="849" r:id="rId6"/>
    <p:sldId id="316" r:id="rId7"/>
    <p:sldId id="315" r:id="rId8"/>
    <p:sldId id="847" r:id="rId9"/>
    <p:sldId id="842" r:id="rId10"/>
    <p:sldId id="307" r:id="rId11"/>
    <p:sldId id="310" r:id="rId12"/>
    <p:sldId id="843" r:id="rId13"/>
    <p:sldId id="815" r:id="rId14"/>
    <p:sldId id="826" r:id="rId15"/>
    <p:sldId id="301" r:id="rId16"/>
    <p:sldId id="317" r:id="rId17"/>
    <p:sldId id="264" r:id="rId18"/>
    <p:sldId id="267" r:id="rId19"/>
    <p:sldId id="816" r:id="rId20"/>
    <p:sldId id="846" r:id="rId21"/>
    <p:sldId id="817" r:id="rId22"/>
    <p:sldId id="274" r:id="rId23"/>
    <p:sldId id="827" r:id="rId24"/>
    <p:sldId id="319" r:id="rId25"/>
    <p:sldId id="818" r:id="rId26"/>
    <p:sldId id="821" r:id="rId27"/>
    <p:sldId id="837" r:id="rId28"/>
    <p:sldId id="833" r:id="rId29"/>
    <p:sldId id="839" r:id="rId30"/>
    <p:sldId id="829" r:id="rId31"/>
    <p:sldId id="831" r:id="rId32"/>
    <p:sldId id="832" r:id="rId33"/>
    <p:sldId id="836" r:id="rId34"/>
    <p:sldId id="746" r:id="rId35"/>
    <p:sldId id="850" r:id="rId36"/>
    <p:sldId id="854" r:id="rId37"/>
    <p:sldId id="852" r:id="rId38"/>
    <p:sldId id="853" r:id="rId39"/>
    <p:sldId id="858" r:id="rId40"/>
    <p:sldId id="855" r:id="rId41"/>
    <p:sldId id="856" r:id="rId42"/>
    <p:sldId id="857" r:id="rId43"/>
    <p:sldId id="859" r:id="rId44"/>
    <p:sldId id="860" r:id="rId45"/>
    <p:sldId id="31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630D0E-30EF-EA22-C995-7DC3B5EDA736}" name="Makaylie Langford" initials="ML" userId="yuTxQgv094htzcNg5y9yxYSMR/EcX2n391KxUlekDa4=" providerId="None"/>
  <p188:author id="{3865ED16-EB2A-725D-A1B7-51388D35FD92}" name="Kynda Curtis" initials="" userId="S::a00941376@aggies.usu.edu::e723159f-9b71-4001-9670-b490eab59dc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98A2"/>
    <a:srgbClr val="0D3254"/>
    <a:srgbClr val="C3B997"/>
    <a:srgbClr val="64BBC9"/>
    <a:srgbClr val="DBD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38"/>
    <p:restoredTop sz="94726"/>
  </p:normalViewPr>
  <p:slideViewPr>
    <p:cSldViewPr snapToGrid="0">
      <p:cViewPr varScale="1">
        <p:scale>
          <a:sx n="115" d="100"/>
          <a:sy n="115" d="100"/>
        </p:scale>
        <p:origin x="224" y="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A2D06-0F60-3742-A679-A50E629163FC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AFB80-FB9D-F145-A578-4166C77F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9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Even with our tremendous growth, there is room in the markets. Fear at beginning is competition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D5699-1EA4-4C8A-8F12-F1D344B07E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59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D5699-1EA4-4C8A-8F12-F1D344B07E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67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Surprised that the number of bunches was not higher, but of course, 1 bunch is 5-10 stems, all one color. </a:t>
            </a:r>
          </a:p>
          <a:p>
            <a:r>
              <a:rPr lang="en-US"/>
              <a:t>One co-op has about 17 farms and have streamlined this by telling farmers what they grow best so that they can focus on a few things.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D5699-1EA4-4C8A-8F12-F1D344B07E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34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D5699-1EA4-4C8A-8F12-F1D344B07E8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29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Spring, summer, fall. Some always popular – dahlia (hard to import quality). Even easy to grow (zinnia) was very popular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D5699-1EA4-4C8A-8F12-F1D344B07E8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32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Spring, summer, fall. Some always popular – dahlia (hard to import quality). Even easy to grow (zinnia) was very popular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D5699-1EA4-4C8A-8F12-F1D344B07E8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22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AFB80-FB9D-F145-A578-4166C77F5FE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45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Rural florists often may have more challenges with wholesale</a:t>
            </a:r>
          </a:p>
          <a:p>
            <a:r>
              <a:rPr lang="en-US"/>
              <a:t>These are things to focus marketing on! And if command higher prices</a:t>
            </a:r>
          </a:p>
          <a:p>
            <a:r>
              <a:rPr lang="en-US"/>
              <a:t>Those saying no – may not know anything else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D5699-1EA4-4C8A-8F12-F1D344B07E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51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surprising bc these florists serve so many weddings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D5699-1EA4-4C8A-8F12-F1D344B07E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20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Even with our tremendous growth, there is room in the markets. Fear at beginning is competition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D5699-1EA4-4C8A-8F12-F1D344B07E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64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Ideas?</a:t>
            </a:r>
          </a:p>
          <a:p>
            <a:r>
              <a:rPr lang="en-US"/>
              <a:t>Listed from high to 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D5699-1EA4-4C8A-8F12-F1D344B07E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81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D5699-1EA4-4C8A-8F12-F1D344B07E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84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Lack of inventory – that means a top barrier is more need to be grown</a:t>
            </a:r>
          </a:p>
          <a:p>
            <a:r>
              <a:rPr lang="en-US"/>
              <a:t>Communication with florists – what do they need.</a:t>
            </a:r>
          </a:p>
          <a:p>
            <a:r>
              <a:rPr lang="en-US"/>
              <a:t>Small farms coming together into coop to reduce communication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D5699-1EA4-4C8A-8F12-F1D344B07E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81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Surprised that the number of bunches was not higher, but of course, 1 bunch is 5-10 stems, all one color. </a:t>
            </a:r>
          </a:p>
          <a:p>
            <a:r>
              <a:rPr lang="en-US"/>
              <a:t>One co-op has about 17 farms and have streamlined this by telling farmers what they grow best so that they can focus on a few things.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D5699-1EA4-4C8A-8F12-F1D344B07E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83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Surprised that the number of bunches was not higher, but of course, 1 bunch is 5-10 stems, all one color. </a:t>
            </a:r>
          </a:p>
          <a:p>
            <a:r>
              <a:rPr lang="en-US"/>
              <a:t>One co-op has about 17 farms and have streamlined this by telling farmers what they grow best so that they can focus on a few things.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D5699-1EA4-4C8A-8F12-F1D344B07E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38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5175504" cy="63642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47103" y="4179824"/>
            <a:ext cx="6057294" cy="3803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i="1" spc="1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of Presentation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0" y="6364224"/>
            <a:ext cx="12191999" cy="493776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5547103" y="1442301"/>
            <a:ext cx="6057294" cy="269413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 b="1" i="0" spc="4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5648155" y="4901939"/>
            <a:ext cx="4817753" cy="0"/>
          </a:xfrm>
          <a:prstGeom prst="line">
            <a:avLst/>
          </a:prstGeom>
          <a:ln w="25400">
            <a:solidFill>
              <a:srgbClr val="0D32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7960364" y="4901939"/>
            <a:ext cx="0" cy="852341"/>
          </a:xfrm>
          <a:prstGeom prst="line">
            <a:avLst/>
          </a:prstGeom>
          <a:ln w="25400">
            <a:solidFill>
              <a:srgbClr val="0D32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8808" y="5174447"/>
            <a:ext cx="2197100" cy="406400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EF2B783-0755-484A-BE2B-E208B764AA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60081" y="5225548"/>
            <a:ext cx="2019532" cy="38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78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805400" y="462494"/>
            <a:ext cx="10487911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OF SLIDE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4448" y="6195646"/>
            <a:ext cx="1460500" cy="266700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805400" y="1489436"/>
            <a:ext cx="10487911" cy="411008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6684399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946BA13-D8FC-8A40-B3B2-FA44DB19F1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08016" y="615868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6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4" y="1395167"/>
            <a:ext cx="11515345" cy="209765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676654" y="462494"/>
            <a:ext cx="10616657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OF SLIDE HERE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676654" y="3761295"/>
            <a:ext cx="10616657" cy="183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684399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30AF54-5F38-7941-9211-DAA8AD9136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4448" y="6195646"/>
            <a:ext cx="1460500" cy="266700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0D746C9-B51B-1444-BEB8-8FB45BCEAE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08016" y="615868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3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4" y="1536569"/>
            <a:ext cx="5290513" cy="40629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76654" y="462494"/>
            <a:ext cx="10616657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OF SLIDE HERE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6429079" y="1536569"/>
            <a:ext cx="4864232" cy="40629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684399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1C45FB-B439-2B43-A3EC-669165C176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4448" y="6195646"/>
            <a:ext cx="1460500" cy="266700"/>
          </a:xfrm>
          <a:prstGeom prst="rect">
            <a:avLst/>
          </a:prstGeom>
        </p:spPr>
      </p:pic>
      <p:pic>
        <p:nvPicPr>
          <p:cNvPr id="13" name="Picture 1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51B401-D532-D54B-9275-D96A0F6884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08016" y="615868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1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5" y="1357459"/>
            <a:ext cx="3749040" cy="213535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556759" y="1357459"/>
            <a:ext cx="3749040" cy="213535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436864" y="1357459"/>
            <a:ext cx="3749040" cy="213535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655" y="462494"/>
            <a:ext cx="10616656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OF SLIDE HERE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"/>
          </p:nvPr>
        </p:nvSpPr>
        <p:spPr>
          <a:xfrm>
            <a:off x="676655" y="3761295"/>
            <a:ext cx="10616656" cy="183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684399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05FCB4-6BA9-F842-BD12-27E606E1E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4448" y="6195646"/>
            <a:ext cx="1460500" cy="266700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6F285E2-2797-144D-A142-6440021DE5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08016" y="615868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60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6" y="1395167"/>
            <a:ext cx="11509247" cy="451543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76656" y="462494"/>
            <a:ext cx="10616655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OF SLIDE HERE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684399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FF381F-DDC6-CC4B-974B-058E8BC3CA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4448" y="6195646"/>
            <a:ext cx="1460500" cy="266700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004D691-5A98-B24B-A475-74D838B71D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08016" y="6158683"/>
            <a:ext cx="1808846" cy="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0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6" y="0"/>
            <a:ext cx="11509247" cy="6857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6684399"/>
            <a:ext cx="12191999" cy="173601"/>
          </a:xfrm>
          <a:prstGeom prst="rect">
            <a:avLst/>
          </a:prstGeom>
          <a:solidFill>
            <a:srgbClr val="C3B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72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51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6" r:id="rId3"/>
    <p:sldLayoutId id="2147483667" r:id="rId4"/>
    <p:sldLayoutId id="2147483665" r:id="rId5"/>
    <p:sldLayoutId id="2147483668" r:id="rId6"/>
    <p:sldLayoutId id="2147483669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package" Target="../embeddings/Microsoft_Word_Document2.docx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package" Target="../embeddings/Microsoft_Word_Document3.docx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extension.usu.edu/apec/cut-flower-marketing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mallfarmslab.com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F4C5053-1567-6E47-BA68-F6C919D125C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42344" r="42344"/>
          <a:stretch/>
        </p:blipFill>
        <p:spPr/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59DF8A20-DF2A-2747-9A74-0907702EB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8703" y="3238848"/>
            <a:ext cx="6193892" cy="380302"/>
          </a:xfrm>
        </p:spPr>
        <p:txBody>
          <a:bodyPr/>
          <a:lstStyle/>
          <a:p>
            <a:pPr algn="ctr"/>
            <a:r>
              <a:rPr lang="en-US" sz="1800" dirty="0"/>
              <a:t>Kynda Curtis, PhD, Professor and Extension Food Systems Specialist</a:t>
            </a:r>
          </a:p>
          <a:p>
            <a:pPr algn="ctr"/>
            <a:r>
              <a:rPr lang="en-US" sz="1800" dirty="0"/>
              <a:t>Melanie Stock, PhD, Associate Professor and Extension Small Farms Specialist</a:t>
            </a:r>
          </a:p>
          <a:p>
            <a:pPr algn="ctr"/>
            <a:r>
              <a:rPr lang="en-US" sz="1800" dirty="0" err="1"/>
              <a:t>Makaylie</a:t>
            </a:r>
            <a:r>
              <a:rPr lang="en-US" sz="1800" dirty="0"/>
              <a:t> Langford, Research Assistant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441795" y="425770"/>
            <a:ext cx="6512312" cy="2640816"/>
          </a:xfrm>
        </p:spPr>
        <p:txBody>
          <a:bodyPr/>
          <a:lstStyle/>
          <a:p>
            <a:pPr algn="ctr"/>
            <a:r>
              <a:rPr lang="en-US" sz="3800" i="1" dirty="0">
                <a:solidFill>
                  <a:srgbClr val="5398A2"/>
                </a:solidFill>
              </a:rPr>
              <a:t>Intermountain Florist &amp; Wholesale Buyer Preferences for Local Cut Flowers</a:t>
            </a:r>
          </a:p>
        </p:txBody>
      </p:sp>
      <p:pic>
        <p:nvPicPr>
          <p:cNvPr id="6" name="Picture 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DEAEE81-A4D1-6C45-84BF-200EAEE2C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41249" y="841248"/>
            <a:ext cx="6858000" cy="51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7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EE9723-6F5E-B66B-EB7B-DAA43E28A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3" t="1531" r="1868" b="32143"/>
          <a:stretch/>
        </p:blipFill>
        <p:spPr>
          <a:xfrm>
            <a:off x="805794" y="1303682"/>
            <a:ext cx="11070898" cy="426143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C419B2-8DC2-1246-B775-B0CEA5B5D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/>
              <a:t>Which of the following best describes your primary clientele? (Select the top two)</a:t>
            </a:r>
            <a:br>
              <a:rPr lang="en-US" sz="2800"/>
            </a:br>
            <a:br>
              <a:rPr lang="en-US"/>
            </a:b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22CC2E-AFDE-072C-55C1-692848AEB566}"/>
              </a:ext>
            </a:extLst>
          </p:cNvPr>
          <p:cNvSpPr/>
          <p:nvPr/>
        </p:nvSpPr>
        <p:spPr>
          <a:xfrm>
            <a:off x="1802247" y="5261384"/>
            <a:ext cx="2048028" cy="1309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1" u="sng" dirty="0">
                <a:solidFill>
                  <a:schemeClr val="tx1"/>
                </a:solidFill>
              </a:rPr>
              <a:t>Other</a:t>
            </a:r>
          </a:p>
          <a:p>
            <a:r>
              <a:rPr lang="en-US" dirty="0">
                <a:solidFill>
                  <a:schemeClr val="tx1"/>
                </a:solidFill>
              </a:rPr>
              <a:t>Private homes</a:t>
            </a:r>
          </a:p>
          <a:p>
            <a:r>
              <a:rPr lang="en-US" dirty="0">
                <a:solidFill>
                  <a:schemeClr val="tx1"/>
                </a:solidFill>
              </a:rPr>
              <a:t>Hotels &amp; casinos</a:t>
            </a:r>
            <a:endParaRPr lang="en-US" dirty="0">
              <a:solidFill>
                <a:schemeClr val="tx1"/>
              </a:solidFill>
              <a:cs typeface="Calibri"/>
            </a:endParaRPr>
          </a:p>
          <a:p>
            <a:r>
              <a:rPr lang="en-US" dirty="0">
                <a:solidFill>
                  <a:schemeClr val="tx1"/>
                </a:solidFill>
              </a:rPr>
              <a:t>Silk arrangements</a:t>
            </a:r>
            <a:endParaRPr lang="en-US" dirty="0">
              <a:solidFill>
                <a:schemeClr val="tx1"/>
              </a:solidFill>
              <a:cs typeface="Calibri"/>
            </a:endParaRPr>
          </a:p>
          <a:p>
            <a:r>
              <a:rPr lang="en-US" dirty="0">
                <a:solidFill>
                  <a:schemeClr val="tx1"/>
                </a:solidFill>
              </a:rPr>
              <a:t>Brand installations</a:t>
            </a:r>
            <a:endParaRPr lang="en-US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D46F3BAD-20BF-1744-F0DD-EC68C088A761}"/>
              </a:ext>
            </a:extLst>
          </p:cNvPr>
          <p:cNvSpPr/>
          <p:nvPr/>
        </p:nvSpPr>
        <p:spPr>
          <a:xfrm rot="19380000">
            <a:off x="2470332" y="4973258"/>
            <a:ext cx="650276" cy="271515"/>
          </a:xfrm>
          <a:prstGeom prst="lef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756D80-501B-7F40-FD3A-52B18717F2C6}"/>
              </a:ext>
            </a:extLst>
          </p:cNvPr>
          <p:cNvSpPr/>
          <p:nvPr/>
        </p:nvSpPr>
        <p:spPr>
          <a:xfrm>
            <a:off x="132049" y="4871525"/>
            <a:ext cx="1573994" cy="16995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1" u="sng" dirty="0">
                <a:solidFill>
                  <a:schemeClr val="tx1"/>
                </a:solidFill>
              </a:rPr>
              <a:t>Other Events</a:t>
            </a:r>
          </a:p>
          <a:p>
            <a:r>
              <a:rPr lang="en-US" dirty="0">
                <a:solidFill>
                  <a:schemeClr val="tx1"/>
                </a:solidFill>
                <a:cs typeface="Calibri"/>
              </a:rPr>
              <a:t>Birthdays</a:t>
            </a:r>
          </a:p>
          <a:p>
            <a:r>
              <a:rPr lang="en-US" dirty="0">
                <a:solidFill>
                  <a:schemeClr val="tx1"/>
                </a:solidFill>
                <a:cs typeface="Calibri"/>
              </a:rPr>
              <a:t>Dances</a:t>
            </a:r>
          </a:p>
          <a:p>
            <a:r>
              <a:rPr lang="en-US" dirty="0">
                <a:solidFill>
                  <a:schemeClr val="tx1"/>
                </a:solidFill>
                <a:cs typeface="Calibri"/>
              </a:rPr>
              <a:t>Showers</a:t>
            </a:r>
          </a:p>
          <a:p>
            <a:r>
              <a:rPr lang="en-US" dirty="0">
                <a:solidFill>
                  <a:schemeClr val="tx1"/>
                </a:solidFill>
                <a:cs typeface="Calibri"/>
              </a:rPr>
              <a:t>Workshops</a:t>
            </a:r>
          </a:p>
          <a:p>
            <a:r>
              <a:rPr lang="en-US" dirty="0">
                <a:solidFill>
                  <a:schemeClr val="tx1"/>
                </a:solidFill>
                <a:cs typeface="Calibri"/>
              </a:rPr>
              <a:t>Local events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725736E0-0D92-D7CC-FB81-561F256D8A01}"/>
              </a:ext>
            </a:extLst>
          </p:cNvPr>
          <p:cNvSpPr/>
          <p:nvPr/>
        </p:nvSpPr>
        <p:spPr>
          <a:xfrm rot="19380000">
            <a:off x="1405980" y="4499975"/>
            <a:ext cx="1044566" cy="271515"/>
          </a:xfrm>
          <a:prstGeom prst="lef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9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FCE85A-E4D0-A2E9-0484-5C1DEDACA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2" r="4173" b="24501"/>
          <a:stretch/>
        </p:blipFill>
        <p:spPr>
          <a:xfrm>
            <a:off x="439615" y="875183"/>
            <a:ext cx="11370619" cy="5225276"/>
          </a:xfrm>
          <a:prstGeom prst="rect">
            <a:avLst/>
          </a:prstGeom>
        </p:spPr>
      </p:pic>
      <p:sp>
        <p:nvSpPr>
          <p:cNvPr id="2" name="Object 1"/>
          <p:cNvSpPr txBox="1"/>
          <p:nvPr/>
        </p:nvSpPr>
        <p:spPr>
          <a:xfrm>
            <a:off x="1724000" y="140000"/>
            <a:ext cx="82296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endParaRPr lang="en-US" sz="22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EB0942-9EA0-C343-A498-9BF8A1EF90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/>
              <a:t>If weddings are part of your business focus, what is your typical wedding size (in dollars)?</a:t>
            </a:r>
            <a:br>
              <a:rPr lang="en-US" sz="2800"/>
            </a:b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67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text on it&#10;&#10;Description automatically generated">
            <a:extLst>
              <a:ext uri="{FF2B5EF4-FFF2-40B4-BE49-F238E27FC236}">
                <a16:creationId xmlns:a16="http://schemas.microsoft.com/office/drawing/2014/main" id="{96F7D006-E42E-6861-EC02-1824DF75D1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4" t="6699" r="2419" b="9091"/>
          <a:stretch/>
        </p:blipFill>
        <p:spPr>
          <a:xfrm>
            <a:off x="598129" y="1223723"/>
            <a:ext cx="9799492" cy="4885398"/>
          </a:xfrm>
          <a:prstGeom prst="rect">
            <a:avLst/>
          </a:prstGeom>
        </p:spPr>
      </p:pic>
      <p:sp>
        <p:nvSpPr>
          <p:cNvPr id="2" name="Object 1"/>
          <p:cNvSpPr txBox="1"/>
          <p:nvPr/>
        </p:nvSpPr>
        <p:spPr>
          <a:xfrm>
            <a:off x="1724000" y="140000"/>
            <a:ext cx="82296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endParaRPr lang="en-US" sz="220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56DE7D1-A331-BB40-8785-DE6653466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34" y="274042"/>
            <a:ext cx="11502057" cy="1253739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2800" dirty="0">
                <a:latin typeface="Arial"/>
                <a:cs typeface="Arial"/>
              </a:rPr>
              <a:t>Do you create your own floral designs, or do you normally follow pre-set/prescribed designs?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71E4BC-C906-6172-B768-B509232F57BA}"/>
              </a:ext>
            </a:extLst>
          </p:cNvPr>
          <p:cNvSpPr/>
          <p:nvPr/>
        </p:nvSpPr>
        <p:spPr>
          <a:xfrm>
            <a:off x="7949045" y="6078682"/>
            <a:ext cx="1787237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15037-DD93-4EB3-AA58-AD039566A06F}"/>
              </a:ext>
            </a:extLst>
          </p:cNvPr>
          <p:cNvSpPr txBox="1"/>
          <p:nvPr/>
        </p:nvSpPr>
        <p:spPr>
          <a:xfrm>
            <a:off x="6220279" y="3764285"/>
            <a:ext cx="439113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/>
              <a:t>Florists have a lot of freedom in choosing what flowers to use and how to style them</a:t>
            </a:r>
            <a:endParaRPr lang="en-US" sz="24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398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4AC838-5A91-512B-5659-AC7775CCE3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" t="238" r="6406" b="26462"/>
          <a:stretch/>
        </p:blipFill>
        <p:spPr>
          <a:xfrm>
            <a:off x="-1710" y="1362735"/>
            <a:ext cx="10738833" cy="4808004"/>
          </a:xfrm>
          <a:prstGeom prst="rect">
            <a:avLst/>
          </a:prstGeom>
        </p:spPr>
      </p:pic>
      <p:sp>
        <p:nvSpPr>
          <p:cNvPr id="2" name="Object 1"/>
          <p:cNvSpPr txBox="1"/>
          <p:nvPr/>
        </p:nvSpPr>
        <p:spPr>
          <a:xfrm>
            <a:off x="1981200" y="392248"/>
            <a:ext cx="82296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endParaRPr lang="en-US" sz="16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4618AD-6CC8-264A-8535-166C792DD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545" y="462494"/>
            <a:ext cx="11263745" cy="677108"/>
          </a:xfrm>
        </p:spPr>
        <p:txBody>
          <a:bodyPr/>
          <a:lstStyle/>
          <a:p>
            <a:r>
              <a:rPr lang="en-US" sz="2600"/>
              <a:t>If you source from wholesale providers, what are your primary challenges? (Choose all that apply)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F09045-8F78-3AEE-66F6-19A378E2B196}"/>
              </a:ext>
            </a:extLst>
          </p:cNvPr>
          <p:cNvSpPr/>
          <p:nvPr/>
        </p:nvSpPr>
        <p:spPr>
          <a:xfrm>
            <a:off x="8566372" y="3123618"/>
            <a:ext cx="3054927" cy="21729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200" b="1" u="sng">
                <a:solidFill>
                  <a:schemeClr val="tx1"/>
                </a:solidFill>
              </a:rPr>
              <a:t>Other</a:t>
            </a:r>
          </a:p>
          <a:p>
            <a:r>
              <a:rPr lang="en-US" sz="2200">
                <a:solidFill>
                  <a:schemeClr val="tx1"/>
                </a:solidFill>
              </a:rPr>
              <a:t>Price</a:t>
            </a:r>
            <a:endParaRPr lang="en-US" sz="2200">
              <a:solidFill>
                <a:schemeClr val="tx1"/>
              </a:solidFill>
              <a:cs typeface="Calibri"/>
            </a:endParaRPr>
          </a:p>
          <a:p>
            <a:r>
              <a:rPr lang="en-US" sz="2200">
                <a:solidFill>
                  <a:schemeClr val="tx1"/>
                </a:solidFill>
              </a:rPr>
              <a:t>Cost of shipping</a:t>
            </a:r>
            <a:endParaRPr lang="en-US" sz="2200">
              <a:solidFill>
                <a:schemeClr val="tx1"/>
              </a:solidFill>
              <a:cs typeface="Calibri"/>
            </a:endParaRPr>
          </a:p>
          <a:p>
            <a:r>
              <a:rPr lang="en-US" sz="2200">
                <a:solidFill>
                  <a:schemeClr val="tx1"/>
                </a:solidFill>
              </a:rPr>
              <a:t>Distance to wholesaler</a:t>
            </a:r>
          </a:p>
          <a:p>
            <a:r>
              <a:rPr lang="en-US" sz="2200">
                <a:solidFill>
                  <a:schemeClr val="tx1"/>
                </a:solidFill>
              </a:rPr>
              <a:t>Not on delivery route</a:t>
            </a:r>
          </a:p>
          <a:p>
            <a:r>
              <a:rPr lang="en-US" sz="2200">
                <a:solidFill>
                  <a:schemeClr val="tx1"/>
                </a:solidFill>
                <a:cs typeface="Calibri"/>
              </a:rPr>
              <a:t>Availability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08EEAFB-E3D2-68C8-210E-E05F9D86AE68}"/>
              </a:ext>
            </a:extLst>
          </p:cNvPr>
          <p:cNvCxnSpPr>
            <a:cxnSpLocks/>
          </p:cNvCxnSpPr>
          <p:nvPr/>
        </p:nvCxnSpPr>
        <p:spPr>
          <a:xfrm flipV="1">
            <a:off x="1986688" y="4295798"/>
            <a:ext cx="6576778" cy="9432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A13C90-C3A3-D9F1-B6B7-0E4B281D4C0B}"/>
              </a:ext>
            </a:extLst>
          </p:cNvPr>
          <p:cNvGrpSpPr/>
          <p:nvPr/>
        </p:nvGrpSpPr>
        <p:grpSpPr>
          <a:xfrm>
            <a:off x="9684192" y="1762438"/>
            <a:ext cx="2249634" cy="952928"/>
            <a:chOff x="5926283" y="3312009"/>
            <a:chExt cx="2249634" cy="95292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AC10C7-61A9-46CE-9D51-E00B0F0B2917}"/>
                </a:ext>
              </a:extLst>
            </p:cNvPr>
            <p:cNvSpPr txBox="1"/>
            <p:nvPr/>
          </p:nvSpPr>
          <p:spPr>
            <a:xfrm>
              <a:off x="6066693" y="3395379"/>
              <a:ext cx="2109224" cy="85053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/>
                <a:t>Considerations for farms</a:t>
              </a:r>
            </a:p>
          </p:txBody>
        </p:sp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7E0236D7-6EAE-EDE7-73D2-3D017A849153}"/>
                </a:ext>
              </a:extLst>
            </p:cNvPr>
            <p:cNvSpPr/>
            <p:nvPr/>
          </p:nvSpPr>
          <p:spPr>
            <a:xfrm>
              <a:off x="5926283" y="3312009"/>
              <a:ext cx="111103" cy="952928"/>
            </a:xfrm>
            <a:prstGeom prst="rightBracket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E9B868A-8577-240A-36BA-C32346D90D54}"/>
              </a:ext>
            </a:extLst>
          </p:cNvPr>
          <p:cNvSpPr/>
          <p:nvPr/>
        </p:nvSpPr>
        <p:spPr>
          <a:xfrm>
            <a:off x="9975774" y="6077134"/>
            <a:ext cx="1963381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7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506773-4CB7-503C-1165-FB315CD06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4" t="5295" r="2286" b="23218"/>
          <a:stretch/>
        </p:blipFill>
        <p:spPr>
          <a:xfrm>
            <a:off x="68385" y="1295261"/>
            <a:ext cx="11820075" cy="51081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6547C1-540E-C32D-E97E-3B93ABD94BE7}"/>
              </a:ext>
            </a:extLst>
          </p:cNvPr>
          <p:cNvSpPr/>
          <p:nvPr/>
        </p:nvSpPr>
        <p:spPr>
          <a:xfrm>
            <a:off x="7762010" y="6077134"/>
            <a:ext cx="4177146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B652A-FD86-4328-AAAC-111368B36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250" y="462494"/>
            <a:ext cx="11230212" cy="677108"/>
          </a:xfrm>
        </p:spPr>
        <p:txBody>
          <a:bodyPr/>
          <a:lstStyle/>
          <a:p>
            <a:r>
              <a:rPr lang="en-US" sz="2800"/>
              <a:t>What color trends are you seeing for YOUR business next year? (Select the top three)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BDB73-6322-2901-0653-B7615D1E43D2}"/>
              </a:ext>
            </a:extLst>
          </p:cNvPr>
          <p:cNvSpPr/>
          <p:nvPr/>
        </p:nvSpPr>
        <p:spPr>
          <a:xfrm>
            <a:off x="7949045" y="6078682"/>
            <a:ext cx="1787237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427DA-8865-FB2A-3382-30E873A3D9DC}"/>
              </a:ext>
            </a:extLst>
          </p:cNvPr>
          <p:cNvSpPr txBox="1"/>
          <p:nvPr/>
        </p:nvSpPr>
        <p:spPr>
          <a:xfrm>
            <a:off x="4900414" y="4732167"/>
            <a:ext cx="66399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/>
              <a:t>Not surprising given the importance of weddings</a:t>
            </a:r>
          </a:p>
        </p:txBody>
      </p:sp>
    </p:spTree>
    <p:extLst>
      <p:ext uri="{BB962C8B-B14F-4D97-AF65-F5344CB8AC3E}">
        <p14:creationId xmlns:p14="http://schemas.microsoft.com/office/powerpoint/2010/main" val="190848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66CDC3-EDAE-326D-0540-34A091882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8" t="2507" r="5312" b="-279"/>
          <a:stretch/>
        </p:blipFill>
        <p:spPr>
          <a:xfrm>
            <a:off x="372696" y="1750750"/>
            <a:ext cx="7000630" cy="460141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2C305B1-44C8-1747-BCF5-C0A92F8FD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4" y="462494"/>
            <a:ext cx="11042380" cy="677108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Do you feel your flower sales will increase next year?</a:t>
            </a:r>
          </a:p>
        </p:txBody>
      </p:sp>
      <p:pic>
        <p:nvPicPr>
          <p:cNvPr id="16" name="Picture 15" descr="A picture containing tree, flower, outdoor, plant&#10;&#10;Description automatically generated">
            <a:extLst>
              <a:ext uri="{FF2B5EF4-FFF2-40B4-BE49-F238E27FC236}">
                <a16:creationId xmlns:a16="http://schemas.microsoft.com/office/drawing/2014/main" id="{9741EAA9-095B-0164-B0BF-B1DC444F8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644" y="1975360"/>
            <a:ext cx="4583289" cy="290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08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701451-2023-EA4D-83D2-4FAA8C529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6800" y="724722"/>
            <a:ext cx="7062952" cy="6778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Local Sourcing Preferences 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36A0CC-8A48-834F-A00E-49D30D992DC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60883" y="1489075"/>
            <a:ext cx="6831724" cy="445978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Strong interest in sourcing from local growers</a:t>
            </a:r>
          </a:p>
          <a:p>
            <a:pPr lvl="1"/>
            <a:r>
              <a:rPr lang="en-US" dirty="0"/>
              <a:t>Would like to source 15-50% of total flowers locally</a:t>
            </a:r>
          </a:p>
          <a:p>
            <a:r>
              <a:rPr lang="en-US" dirty="0"/>
              <a:t>Florists identified benefits to sourcing locally</a:t>
            </a:r>
          </a:p>
          <a:p>
            <a:pPr lvl="1"/>
            <a:r>
              <a:rPr lang="en-US" dirty="0"/>
              <a:t>Support local economy</a:t>
            </a:r>
          </a:p>
          <a:p>
            <a:pPr lvl="1"/>
            <a:r>
              <a:rPr lang="en-US" dirty="0"/>
              <a:t>Unique selection</a:t>
            </a:r>
          </a:p>
          <a:p>
            <a:pPr lvl="1"/>
            <a:r>
              <a:rPr lang="en-US" dirty="0"/>
              <a:t>Vase life</a:t>
            </a:r>
          </a:p>
          <a:p>
            <a:r>
              <a:rPr lang="en-US" dirty="0"/>
              <a:t>Florists willing to pay premiums for local flowers!</a:t>
            </a:r>
          </a:p>
          <a:p>
            <a:pPr lvl="1"/>
            <a:r>
              <a:rPr lang="en-US" dirty="0"/>
              <a:t>Strong preferences for premiums from 6-20%</a:t>
            </a:r>
          </a:p>
        </p:txBody>
      </p:sp>
      <p:pic>
        <p:nvPicPr>
          <p:cNvPr id="3" name="Picture 2" descr="A bouquet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E2F085BF-34ED-8341-BC34-B3C4DEB36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3" r="2939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42620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5E0734-C64E-B4FA-B10D-56DCCC1CD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3" r="4167" b="19373"/>
          <a:stretch/>
        </p:blipFill>
        <p:spPr>
          <a:xfrm>
            <a:off x="302845" y="1314799"/>
            <a:ext cx="9173316" cy="47464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09A093B-F58B-9540-96CD-7AD216FBFD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600" dirty="0"/>
              <a:t>What percentage of the flowers you used last year were sourced from local farms/growers?</a:t>
            </a:r>
            <a:r>
              <a:rPr lang="en-US" sz="2800" dirty="0"/>
              <a:t> </a:t>
            </a:r>
            <a:r>
              <a:rPr lang="en-US" sz="2000" dirty="0"/>
              <a:t>(In state, or within 150 miles of your floral business)</a:t>
            </a:r>
            <a:br>
              <a:rPr lang="en-US" sz="2000" dirty="0"/>
            </a:br>
            <a:endParaRPr lang="en-US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9106B-4073-643B-4C10-9C0DC5921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1" t="855" r="4327" b="3704"/>
          <a:stretch/>
        </p:blipFill>
        <p:spPr>
          <a:xfrm>
            <a:off x="623340" y="1558715"/>
            <a:ext cx="7580920" cy="458017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AB36C94-E7C7-7348-A0D8-F8F405986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400" y="462494"/>
            <a:ext cx="11176044" cy="677108"/>
          </a:xfrm>
        </p:spPr>
        <p:txBody>
          <a:bodyPr/>
          <a:lstStyle/>
          <a:p>
            <a:r>
              <a:rPr lang="en-US" sz="2600" dirty="0"/>
              <a:t>If you sourced flowers locally this year, from approximately how many growers/farmers did you source?</a:t>
            </a:r>
            <a:br>
              <a:rPr lang="en-US" sz="2600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26FC99B-6A25-FD43-BEB8-0B7A44CE4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282216" y="2175590"/>
            <a:ext cx="4227689" cy="317076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 txBox="1"/>
          <p:nvPr/>
        </p:nvSpPr>
        <p:spPr>
          <a:xfrm>
            <a:off x="1724000" y="140000"/>
            <a:ext cx="82296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endParaRPr lang="en-US" sz="220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56DE7D1-A331-BB40-8785-DE6653466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2092" y="462494"/>
            <a:ext cx="8229600" cy="1237352"/>
          </a:xfrm>
        </p:spPr>
        <p:txBody>
          <a:bodyPr/>
          <a:lstStyle/>
          <a:p>
            <a:r>
              <a:rPr lang="en-US" sz="2800" dirty="0"/>
              <a:t>Next year, what % of your flowers would you like to source locally?</a:t>
            </a:r>
            <a:endParaRPr lang="en-US" dirty="0"/>
          </a:p>
        </p:txBody>
      </p:sp>
      <p:pic>
        <p:nvPicPr>
          <p:cNvPr id="6" name="Picture 5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D498BA9B-2DD3-42AA-BE35-B579068D5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t="5397" r="27926" b="19966"/>
          <a:stretch/>
        </p:blipFill>
        <p:spPr>
          <a:xfrm rot="5400000">
            <a:off x="-1651071" y="1651069"/>
            <a:ext cx="6686471" cy="33843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71E4BC-C906-6172-B768-B509232F57BA}"/>
              </a:ext>
            </a:extLst>
          </p:cNvPr>
          <p:cNvSpPr/>
          <p:nvPr/>
        </p:nvSpPr>
        <p:spPr>
          <a:xfrm>
            <a:off x="7949045" y="6078682"/>
            <a:ext cx="1787237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15037-DD93-4EB3-AA58-AD039566A06F}"/>
              </a:ext>
            </a:extLst>
          </p:cNvPr>
          <p:cNvSpPr txBox="1"/>
          <p:nvPr/>
        </p:nvSpPr>
        <p:spPr>
          <a:xfrm>
            <a:off x="3663891" y="5091640"/>
            <a:ext cx="607080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/>
              <a:t>Even with the rapid growth in farms, there is still a lot of room in the market, especially as awareness of local flowers increases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FA9AEE-A634-E144-B60E-692220D2EB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27" t="7098" r="4976" b="29345"/>
          <a:stretch/>
        </p:blipFill>
        <p:spPr>
          <a:xfrm>
            <a:off x="3376246" y="1431191"/>
            <a:ext cx="8521244" cy="356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2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92847E-748E-5743-98D6-BA9B9C4B0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Introduction &amp; Background</a:t>
            </a:r>
          </a:p>
        </p:txBody>
      </p:sp>
      <p:pic>
        <p:nvPicPr>
          <p:cNvPr id="5" name="Picture 4" descr="Different types of flowers">
            <a:extLst>
              <a:ext uri="{FF2B5EF4-FFF2-40B4-BE49-F238E27FC236}">
                <a16:creationId xmlns:a16="http://schemas.microsoft.com/office/drawing/2014/main" id="{4208FE9D-9EDA-2585-8D0C-E55B6EFDCA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32" r="25736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DC05E-CC81-F62D-DBC0-61975035835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1863" y="2579055"/>
            <a:ext cx="6478859" cy="410855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Americans purchase 10 million cut flowers daily, spending close $7 billion annually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The majority, 80%, of the flowers sold in the US are grown internationally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California and Florida have the highest cut flower sales in the nation, but the industry is expanding in other regions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In Utah, the number of cut flower farms rose from 20 to 199, from 2018 to 2023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Intermountain West cut flower grower markets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Direct-to-consumer markets such as farmers’ markets, CSA’s, etc.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Wholesale markets such as cooperatives, wholesale buyers, and florists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As growers gain more experience, florists and other wholesale markets often become a larger part of their business </a:t>
            </a:r>
          </a:p>
        </p:txBody>
      </p:sp>
    </p:spTree>
    <p:extLst>
      <p:ext uri="{BB962C8B-B14F-4D97-AF65-F5344CB8AC3E}">
        <p14:creationId xmlns:p14="http://schemas.microsoft.com/office/powerpoint/2010/main" val="1210338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2B77A-7A5E-21D7-B6E5-6EB5F3655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Comparison – 2023 Actual vs. 2024 Desired </a:t>
            </a:r>
          </a:p>
        </p:txBody>
      </p:sp>
      <p:pic>
        <p:nvPicPr>
          <p:cNvPr id="4" name="Content Placeholder 3" descr="A graph of blue and black bars&#10;&#10;Description automatically generated">
            <a:extLst>
              <a:ext uri="{FF2B5EF4-FFF2-40B4-BE49-F238E27FC236}">
                <a16:creationId xmlns:a16="http://schemas.microsoft.com/office/drawing/2014/main" id="{2C22CFFA-5423-8AE2-DF87-13968BCDA23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r="1286"/>
          <a:stretch>
            <a:fillRect/>
          </a:stretch>
        </p:blipFill>
        <p:spPr>
          <a:xfrm>
            <a:off x="2296091" y="1675227"/>
            <a:ext cx="7599818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59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6C667E-BB86-629B-8B97-CCB0E163FB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3" t="7087" r="1993" b="5315"/>
          <a:stretch/>
        </p:blipFill>
        <p:spPr>
          <a:xfrm>
            <a:off x="80135" y="1422260"/>
            <a:ext cx="10128720" cy="51762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0664C2-EDE6-662A-B256-9FD2C77968F3}"/>
              </a:ext>
            </a:extLst>
          </p:cNvPr>
          <p:cNvSpPr/>
          <p:nvPr/>
        </p:nvSpPr>
        <p:spPr>
          <a:xfrm>
            <a:off x="7969828" y="6077134"/>
            <a:ext cx="3969328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1"/>
          <p:cNvSpPr txBox="1"/>
          <p:nvPr/>
        </p:nvSpPr>
        <p:spPr>
          <a:xfrm>
            <a:off x="1981200" y="392248"/>
            <a:ext cx="82296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endParaRPr lang="en-US" sz="16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4618AD-6CC8-264A-8535-166C792DD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545" y="462494"/>
            <a:ext cx="11263745" cy="677108"/>
          </a:xfrm>
        </p:spPr>
        <p:txBody>
          <a:bodyPr/>
          <a:lstStyle/>
          <a:p>
            <a:r>
              <a:rPr lang="en-US" sz="2800"/>
              <a:t>What do you feel are the benefits of sourcing flowers locally? (Choose all that apply)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20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B3BD9-BC88-43C4-C263-4744D7A5FB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9" r="1230" b="23212"/>
          <a:stretch/>
        </p:blipFill>
        <p:spPr>
          <a:xfrm>
            <a:off x="437932" y="1294923"/>
            <a:ext cx="10852382" cy="481724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098CB94-61F0-F440-A281-00582C8AC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273" y="326136"/>
            <a:ext cx="10487911" cy="677108"/>
          </a:xfrm>
        </p:spPr>
        <p:txBody>
          <a:bodyPr/>
          <a:lstStyle/>
          <a:p>
            <a:r>
              <a:rPr lang="en-US" sz="2800"/>
              <a:t>Would you be willing to pay more for locally sourced cut flowers? If so, what percentage over wholesale pricing?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D1200C-711B-3E6F-7141-E1D39550066F}"/>
              </a:ext>
            </a:extLst>
          </p:cNvPr>
          <p:cNvGrpSpPr/>
          <p:nvPr/>
        </p:nvGrpSpPr>
        <p:grpSpPr>
          <a:xfrm>
            <a:off x="10309028" y="2815678"/>
            <a:ext cx="2274335" cy="896706"/>
            <a:chOff x="5926282" y="2818667"/>
            <a:chExt cx="2303242" cy="9270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5D462E2-BA71-482E-269C-43DE56793EA9}"/>
                </a:ext>
              </a:extLst>
            </p:cNvPr>
            <p:cNvSpPr txBox="1"/>
            <p:nvPr/>
          </p:nvSpPr>
          <p:spPr>
            <a:xfrm>
              <a:off x="6013075" y="2886599"/>
              <a:ext cx="2216449" cy="85912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 dirty="0"/>
                <a:t>40% of respondents</a:t>
              </a:r>
              <a:endParaRPr lang="en-US" dirty="0"/>
            </a:p>
          </p:txBody>
        </p:sp>
        <p:sp>
          <p:nvSpPr>
            <p:cNvPr id="5" name="Right Bracket 4">
              <a:extLst>
                <a:ext uri="{FF2B5EF4-FFF2-40B4-BE49-F238E27FC236}">
                  <a16:creationId xmlns:a16="http://schemas.microsoft.com/office/drawing/2014/main" id="{E9353006-3D3A-4198-5CA0-67CF01F96B87}"/>
                </a:ext>
              </a:extLst>
            </p:cNvPr>
            <p:cNvSpPr/>
            <p:nvPr/>
          </p:nvSpPr>
          <p:spPr>
            <a:xfrm>
              <a:off x="5926282" y="2818667"/>
              <a:ext cx="86793" cy="927060"/>
            </a:xfrm>
            <a:prstGeom prst="rightBracket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B6547C1-540E-C32D-E97E-3B93ABD94BE7}"/>
              </a:ext>
            </a:extLst>
          </p:cNvPr>
          <p:cNvSpPr/>
          <p:nvPr/>
        </p:nvSpPr>
        <p:spPr>
          <a:xfrm>
            <a:off x="7762010" y="6077134"/>
            <a:ext cx="4177146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B652A-FD86-4328-AAAC-111368B36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250" y="462494"/>
            <a:ext cx="11230212" cy="677108"/>
          </a:xfrm>
        </p:spPr>
        <p:txBody>
          <a:bodyPr/>
          <a:lstStyle/>
          <a:p>
            <a:r>
              <a:rPr lang="en-US" sz="3200"/>
              <a:t>Has the availability of local flowers benefited your floral business?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BDB73-6322-2901-0653-B7615D1E43D2}"/>
              </a:ext>
            </a:extLst>
          </p:cNvPr>
          <p:cNvSpPr/>
          <p:nvPr/>
        </p:nvSpPr>
        <p:spPr>
          <a:xfrm>
            <a:off x="7949045" y="6078682"/>
            <a:ext cx="1787237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A506D65-2748-83D6-1C19-154D036C8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096" y="2201092"/>
            <a:ext cx="4298244" cy="32236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33BFC3-2BBC-1AB4-B66D-783B61EC94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26" r="20115" b="255"/>
          <a:stretch/>
        </p:blipFill>
        <p:spPr>
          <a:xfrm>
            <a:off x="4423104" y="1251130"/>
            <a:ext cx="6709108" cy="535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09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2C8E22-23DB-8940-857E-7BE5F4898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Hurdles to Local Sourcing 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96FF21-2E39-8A42-A509-AE5F451AB45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Major hurdles to local sourcing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Lack of inventory/supply (availability, quantities)</a:t>
            </a:r>
            <a:endParaRPr lang="en-US" sz="2000" dirty="0">
              <a:ea typeface="Calibri"/>
              <a:cs typeface="Calibri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>
                <a:ea typeface="Calibri"/>
                <a:cs typeface="Calibri"/>
              </a:rPr>
              <a:t>Especially seasonally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Lack of varieties needed (types)</a:t>
            </a:r>
            <a:endParaRPr lang="en-US" sz="2000" dirty="0">
              <a:ea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ea typeface="Calibri"/>
                <a:cs typeface="Calibri"/>
              </a:rPr>
              <a:t>Price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Also, lack of knowledge of who to buy from or limited availability near floral shops</a:t>
            </a:r>
            <a:endParaRPr lang="en-US" sz="2000" dirty="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Quantity requirements (weekly)</a:t>
            </a:r>
            <a:endParaRPr lang="en-US" sz="2000" dirty="0">
              <a:ea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2-5 bunches per flower – Most common</a:t>
            </a:r>
            <a:endParaRPr lang="en-US" sz="2000" dirty="0">
              <a:ea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6-10 bunches per flower – 2nd most common</a:t>
            </a:r>
            <a:endParaRPr lang="en-US" sz="2000" dirty="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Require only 1 or 2 deliveries a week</a:t>
            </a:r>
            <a:endParaRPr lang="en-US" sz="2000" dirty="0">
              <a:ea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lvl="1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 descr="A picture containing sky, snow, outdoor, flower&#10;&#10;Description automatically generated">
            <a:extLst>
              <a:ext uri="{FF2B5EF4-FFF2-40B4-BE49-F238E27FC236}">
                <a16:creationId xmlns:a16="http://schemas.microsoft.com/office/drawing/2014/main" id="{6A65793A-C32F-8E4A-921C-34DA3DF25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34" r="2517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7A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408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51D560-786C-A14B-967E-781768BEF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2" t="11268" r="1812" b="12877"/>
          <a:stretch/>
        </p:blipFill>
        <p:spPr>
          <a:xfrm>
            <a:off x="306552" y="1268648"/>
            <a:ext cx="11578638" cy="5075412"/>
          </a:xfrm>
          <a:prstGeom prst="rect">
            <a:avLst/>
          </a:prstGeom>
        </p:spPr>
      </p:pic>
      <p:sp>
        <p:nvSpPr>
          <p:cNvPr id="2" name="Object 1"/>
          <p:cNvSpPr txBox="1"/>
          <p:nvPr/>
        </p:nvSpPr>
        <p:spPr>
          <a:xfrm>
            <a:off x="1981200" y="392248"/>
            <a:ext cx="82296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endParaRPr lang="en-US" sz="16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4618AD-6CC8-264A-8535-166C792DD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545" y="462494"/>
            <a:ext cx="11263745" cy="677108"/>
          </a:xfrm>
        </p:spPr>
        <p:txBody>
          <a:bodyPr/>
          <a:lstStyle/>
          <a:p>
            <a:r>
              <a:rPr lang="en-US" sz="2800"/>
              <a:t>What barriers do you currently face in sourcing local flowers? (Choose all that apply)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FDB7C-8F74-DA26-B860-3923FF695C1A}"/>
              </a:ext>
            </a:extLst>
          </p:cNvPr>
          <p:cNvSpPr/>
          <p:nvPr/>
        </p:nvSpPr>
        <p:spPr>
          <a:xfrm>
            <a:off x="7762010" y="6077134"/>
            <a:ext cx="4177146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4FA394-FAA1-AA57-3EBE-8C96F971DA48}"/>
              </a:ext>
            </a:extLst>
          </p:cNvPr>
          <p:cNvSpPr/>
          <p:nvPr/>
        </p:nvSpPr>
        <p:spPr>
          <a:xfrm>
            <a:off x="120592" y="5004498"/>
            <a:ext cx="3144400" cy="15665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600" b="1" u="sng" dirty="0">
                <a:solidFill>
                  <a:schemeClr val="tx1"/>
                </a:solidFill>
              </a:rPr>
              <a:t>Other</a:t>
            </a:r>
            <a:endParaRPr lang="en-US" sz="1600" b="1" u="sng">
              <a:solidFill>
                <a:schemeClr val="tx1"/>
              </a:solidFill>
              <a:cs typeface="Calibri"/>
            </a:endParaRPr>
          </a:p>
          <a:p>
            <a:r>
              <a:rPr lang="en-US" sz="1600" dirty="0">
                <a:solidFill>
                  <a:schemeClr val="tx1"/>
                </a:solidFill>
                <a:cs typeface="Calibri"/>
              </a:rPr>
              <a:t>Waiting lists for some collectives</a:t>
            </a:r>
          </a:p>
          <a:p>
            <a:r>
              <a:rPr lang="en-US" sz="1600" dirty="0">
                <a:solidFill>
                  <a:schemeClr val="tx1"/>
                </a:solidFill>
                <a:cs typeface="Calibri"/>
              </a:rPr>
              <a:t>Stem length</a:t>
            </a:r>
          </a:p>
          <a:p>
            <a:r>
              <a:rPr lang="en-US" sz="1600" dirty="0">
                <a:solidFill>
                  <a:schemeClr val="tx1"/>
                </a:solidFill>
                <a:cs typeface="Calibri"/>
              </a:rPr>
              <a:t>Weather</a:t>
            </a:r>
          </a:p>
          <a:p>
            <a:r>
              <a:rPr lang="en-US" sz="1600" dirty="0">
                <a:solidFill>
                  <a:schemeClr val="tx1"/>
                </a:solidFill>
                <a:cs typeface="Calibri"/>
              </a:rPr>
              <a:t>Pre-order systems</a:t>
            </a:r>
          </a:p>
          <a:p>
            <a:r>
              <a:rPr lang="en-US" sz="1600" dirty="0">
                <a:solidFill>
                  <a:schemeClr val="tx1"/>
                </a:solidFill>
                <a:cs typeface="Calibri"/>
              </a:rPr>
              <a:t>Not knowing availability in advance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D7C941BD-3CCD-F621-52FD-FA991BDC2FCC}"/>
              </a:ext>
            </a:extLst>
          </p:cNvPr>
          <p:cNvSpPr/>
          <p:nvPr/>
        </p:nvSpPr>
        <p:spPr>
          <a:xfrm>
            <a:off x="3315050" y="5498045"/>
            <a:ext cx="1360803" cy="236276"/>
          </a:xfrm>
          <a:prstGeom prst="lef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74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B6547C1-540E-C32D-E97E-3B93ABD94BE7}"/>
              </a:ext>
            </a:extLst>
          </p:cNvPr>
          <p:cNvSpPr/>
          <p:nvPr/>
        </p:nvSpPr>
        <p:spPr>
          <a:xfrm>
            <a:off x="7762010" y="6077134"/>
            <a:ext cx="4177146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B652A-FD86-4328-AAAC-111368B36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250" y="462494"/>
            <a:ext cx="11230212" cy="677108"/>
          </a:xfrm>
        </p:spPr>
        <p:txBody>
          <a:bodyPr/>
          <a:lstStyle/>
          <a:p>
            <a:r>
              <a:rPr lang="en-US" sz="2800"/>
              <a:t>What is the minimum number of bunches per flower you need weekly from a local grower/farmer to meet your quantity goals for a supplier?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BDB73-6322-2901-0653-B7615D1E43D2}"/>
              </a:ext>
            </a:extLst>
          </p:cNvPr>
          <p:cNvSpPr/>
          <p:nvPr/>
        </p:nvSpPr>
        <p:spPr>
          <a:xfrm>
            <a:off x="7949045" y="6078682"/>
            <a:ext cx="1787237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1E145-036C-F07F-7CF1-05A2F03C9D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4" t="6378" r="1149" b="19133"/>
          <a:stretch/>
        </p:blipFill>
        <p:spPr>
          <a:xfrm>
            <a:off x="376621" y="1846716"/>
            <a:ext cx="11149728" cy="480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54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88F780-ECA2-ECA0-6FB9-3C420042F8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9" r="1866" b="32119"/>
          <a:stretch/>
        </p:blipFill>
        <p:spPr>
          <a:xfrm>
            <a:off x="545911" y="1340024"/>
            <a:ext cx="11316274" cy="44646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6547C1-540E-C32D-E97E-3B93ABD94BE7}"/>
              </a:ext>
            </a:extLst>
          </p:cNvPr>
          <p:cNvSpPr/>
          <p:nvPr/>
        </p:nvSpPr>
        <p:spPr>
          <a:xfrm>
            <a:off x="7762010" y="6077134"/>
            <a:ext cx="4177146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B652A-FD86-4328-AAAC-111368B36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250" y="462494"/>
            <a:ext cx="11230212" cy="677108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2800">
                <a:latin typeface="Arial"/>
                <a:cs typeface="Arial"/>
              </a:rPr>
              <a:t>What time of year are you most likely to need cut flowers from a local grower?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BDB73-6322-2901-0653-B7615D1E43D2}"/>
              </a:ext>
            </a:extLst>
          </p:cNvPr>
          <p:cNvSpPr/>
          <p:nvPr/>
        </p:nvSpPr>
        <p:spPr>
          <a:xfrm>
            <a:off x="7949045" y="6078682"/>
            <a:ext cx="1787237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E5F8C3-63FA-E6B6-9886-6F428D436F89}"/>
              </a:ext>
            </a:extLst>
          </p:cNvPr>
          <p:cNvSpPr/>
          <p:nvPr/>
        </p:nvSpPr>
        <p:spPr>
          <a:xfrm>
            <a:off x="120592" y="5277855"/>
            <a:ext cx="2536943" cy="12932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1" u="sng" dirty="0">
                <a:solidFill>
                  <a:schemeClr val="tx1"/>
                </a:solidFill>
              </a:rPr>
              <a:t>Other</a:t>
            </a:r>
            <a:endParaRPr lang="en-US" dirty="0">
              <a:cs typeface="Calibri"/>
            </a:endParaRPr>
          </a:p>
          <a:p>
            <a:r>
              <a:rPr lang="en-US" dirty="0">
                <a:solidFill>
                  <a:schemeClr val="tx1"/>
                </a:solidFill>
                <a:cs typeface="Calibri"/>
              </a:rPr>
              <a:t>Wedding season</a:t>
            </a:r>
          </a:p>
          <a:p>
            <a:r>
              <a:rPr lang="en-US" dirty="0">
                <a:solidFill>
                  <a:schemeClr val="tx1"/>
                </a:solidFill>
                <a:cs typeface="Calibri"/>
              </a:rPr>
              <a:t>Spring through fall</a:t>
            </a:r>
          </a:p>
          <a:p>
            <a:r>
              <a:rPr lang="en-US" dirty="0">
                <a:solidFill>
                  <a:schemeClr val="tx1"/>
                </a:solidFill>
                <a:cs typeface="Calibri"/>
              </a:rPr>
              <a:t>Depends on availability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2D998779-31AF-3259-A3E9-7BABB8E14CE6}"/>
              </a:ext>
            </a:extLst>
          </p:cNvPr>
          <p:cNvSpPr/>
          <p:nvPr/>
        </p:nvSpPr>
        <p:spPr>
          <a:xfrm rot="21000000">
            <a:off x="866074" y="5138375"/>
            <a:ext cx="2110894" cy="267986"/>
          </a:xfrm>
          <a:prstGeom prst="lef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79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33BD8C-4255-140C-A801-79E17C5966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6" r="16912" b="6318"/>
          <a:stretch/>
        </p:blipFill>
        <p:spPr>
          <a:xfrm>
            <a:off x="4071257" y="1299701"/>
            <a:ext cx="7172541" cy="48194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6547C1-540E-C32D-E97E-3B93ABD94BE7}"/>
              </a:ext>
            </a:extLst>
          </p:cNvPr>
          <p:cNvSpPr/>
          <p:nvPr/>
        </p:nvSpPr>
        <p:spPr>
          <a:xfrm>
            <a:off x="7762010" y="6077134"/>
            <a:ext cx="2047008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B652A-FD86-4328-AAAC-111368B36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1673" y="103373"/>
            <a:ext cx="8008840" cy="1075066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2800">
                <a:latin typeface="Arial"/>
                <a:cs typeface="Arial"/>
              </a:rPr>
              <a:t>How many flower deliveries would you need weekly from a local grower or farmer?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BDB73-6322-2901-0653-B7615D1E43D2}"/>
              </a:ext>
            </a:extLst>
          </p:cNvPr>
          <p:cNvSpPr/>
          <p:nvPr/>
        </p:nvSpPr>
        <p:spPr>
          <a:xfrm>
            <a:off x="7949045" y="6078682"/>
            <a:ext cx="1787237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F4A0F7-F5E3-96E6-16E8-CBE6C0ED3D33}"/>
              </a:ext>
            </a:extLst>
          </p:cNvPr>
          <p:cNvSpPr/>
          <p:nvPr/>
        </p:nvSpPr>
        <p:spPr>
          <a:xfrm>
            <a:off x="7949045" y="6078682"/>
            <a:ext cx="1787237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flower, nature, plant, colorful&#10;&#10;Description automatically generated">
            <a:extLst>
              <a:ext uri="{FF2B5EF4-FFF2-40B4-BE49-F238E27FC236}">
                <a16:creationId xmlns:a16="http://schemas.microsoft.com/office/drawing/2014/main" id="{FA8E4574-8DFD-71A8-0AC4-A276B9A1E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7550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13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B6547C1-540E-C32D-E97E-3B93ABD94BE7}"/>
              </a:ext>
            </a:extLst>
          </p:cNvPr>
          <p:cNvSpPr/>
          <p:nvPr/>
        </p:nvSpPr>
        <p:spPr>
          <a:xfrm>
            <a:off x="7762010" y="6077134"/>
            <a:ext cx="4177146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B652A-FD86-4328-AAAC-111368B36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250" y="462494"/>
            <a:ext cx="11230212" cy="677108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2800" dirty="0">
                <a:latin typeface="Arial"/>
                <a:cs typeface="Arial"/>
              </a:rPr>
              <a:t>How much lead time/advance notice would you need from a local grower in terms of their cut flower availability?</a:t>
            </a: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BDB73-6322-2901-0653-B7615D1E43D2}"/>
              </a:ext>
            </a:extLst>
          </p:cNvPr>
          <p:cNvSpPr/>
          <p:nvPr/>
        </p:nvSpPr>
        <p:spPr>
          <a:xfrm>
            <a:off x="7949045" y="6078682"/>
            <a:ext cx="1787237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AD6AB-9D9E-ADF6-7456-687187AF7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1" t="7416" r="3226" b="20335"/>
          <a:stretch/>
        </p:blipFill>
        <p:spPr>
          <a:xfrm>
            <a:off x="811161" y="1944756"/>
            <a:ext cx="10078069" cy="44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44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78E6E6-D7E9-B6FF-1067-428EEB701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Introduction &amp; Background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1488F-A748-70E7-88AC-B27B72DDB58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2493" y="2071316"/>
            <a:ext cx="7276106" cy="452985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Understanding the preferences and needs of florist and wholesale markets will be essential for cut flower growers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Just over 12,000 retail florist shops in the US, close to 20% of all floral industry businesses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US floral gift market is expected to grow by over 50% by 2028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Study conducted in early 2024 to provide Intermountain West cut flower growers with pertinent florist/wholesale market information: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Current sourcing and flower expenditures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Primary markets and annual sales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Current supplier challenges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Market trends, in terms of sales as well as flower variety and color predictions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Experience sourcing local flowers from growers/grower cooperatives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Perceived barriers to local sourcing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Current and projected local flower purchases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Current preferences and needs for local cut flowers including pricing, quantity, variety, and delivery preferences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36D55E-8D7D-DAD9-D8D3-4AF412708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60" r="13226" b="2"/>
          <a:stretch/>
        </p:blipFill>
        <p:spPr>
          <a:xfrm>
            <a:off x="8048243" y="207131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57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B652A-FD86-4328-AAAC-111368B36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8389" y="254675"/>
            <a:ext cx="4621622" cy="3236671"/>
          </a:xfrm>
        </p:spPr>
        <p:txBody>
          <a:bodyPr/>
          <a:lstStyle/>
          <a:p>
            <a:r>
              <a:rPr lang="en-US" dirty="0"/>
              <a:t>What colors are difficult to obtain wholesale?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BDB73-6322-2901-0653-B7615D1E43D2}"/>
              </a:ext>
            </a:extLst>
          </p:cNvPr>
          <p:cNvSpPr/>
          <p:nvPr/>
        </p:nvSpPr>
        <p:spPr>
          <a:xfrm>
            <a:off x="7949045" y="6078682"/>
            <a:ext cx="1787237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22A106-695F-D3E5-6C8E-E0E3FAB9082B}"/>
              </a:ext>
            </a:extLst>
          </p:cNvPr>
          <p:cNvSpPr/>
          <p:nvPr/>
        </p:nvSpPr>
        <p:spPr>
          <a:xfrm>
            <a:off x="7949045" y="6078682"/>
            <a:ext cx="1787237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55A9A83-CA97-04F9-B034-7C079E4D6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125" y="5457546"/>
            <a:ext cx="1242272" cy="1242272"/>
          </a:xfrm>
          <a:prstGeom prst="rect">
            <a:avLst/>
          </a:prstGeom>
        </p:spPr>
      </p:pic>
      <p:pic>
        <p:nvPicPr>
          <p:cNvPr id="3" name="Picture 2" descr="A person holding a flower&#10;&#10;Description automatically generated">
            <a:extLst>
              <a:ext uri="{FF2B5EF4-FFF2-40B4-BE49-F238E27FC236}">
                <a16:creationId xmlns:a16="http://schemas.microsoft.com/office/drawing/2014/main" id="{86CB7A71-6236-FFD7-21B9-081B39CDED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t="22020" b="13154"/>
          <a:stretch/>
        </p:blipFill>
        <p:spPr>
          <a:xfrm>
            <a:off x="7769425" y="2172781"/>
            <a:ext cx="3783287" cy="33668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3BEB2E-32F9-215C-F924-4EDD90DD42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10" t="4922" r="28863" b="5346"/>
          <a:stretch/>
        </p:blipFill>
        <p:spPr>
          <a:xfrm>
            <a:off x="666067" y="74796"/>
            <a:ext cx="5938851" cy="657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48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E1997D-988D-9EAE-F5EA-C581F05F946B}"/>
              </a:ext>
            </a:extLst>
          </p:cNvPr>
          <p:cNvSpPr/>
          <p:nvPr/>
        </p:nvSpPr>
        <p:spPr>
          <a:xfrm>
            <a:off x="7978353" y="6024951"/>
            <a:ext cx="4116369" cy="6129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aph of a bar graph&#10;&#10;Description automatically generated">
            <a:extLst>
              <a:ext uri="{FF2B5EF4-FFF2-40B4-BE49-F238E27FC236}">
                <a16:creationId xmlns:a16="http://schemas.microsoft.com/office/drawing/2014/main" id="{D0EDAC3C-C1A4-E32E-C50C-054476E41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8" r="4853" b="3141"/>
          <a:stretch/>
        </p:blipFill>
        <p:spPr>
          <a:xfrm>
            <a:off x="5274968" y="2254572"/>
            <a:ext cx="6638455" cy="4052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0D404A-735A-4E0E-83AD-8C4AE61929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Is there a flower variety that you use in more than 50% of your designs that is difficult to obtain from wholesalers?</a:t>
            </a:r>
          </a:p>
        </p:txBody>
      </p:sp>
      <p:pic>
        <p:nvPicPr>
          <p:cNvPr id="9" name="Picture 8" descr="A person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D7F471F6-CBEA-3503-945C-769DB57DF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842" y="2597728"/>
            <a:ext cx="4031673" cy="302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2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E1997D-988D-9EAE-F5EA-C581F05F946B}"/>
              </a:ext>
            </a:extLst>
          </p:cNvPr>
          <p:cNvSpPr/>
          <p:nvPr/>
        </p:nvSpPr>
        <p:spPr>
          <a:xfrm>
            <a:off x="7949045" y="6078682"/>
            <a:ext cx="1787237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aph of different types of plants&#10;&#10;Description automatically generated">
            <a:extLst>
              <a:ext uri="{FF2B5EF4-FFF2-40B4-BE49-F238E27FC236}">
                <a16:creationId xmlns:a16="http://schemas.microsoft.com/office/drawing/2014/main" id="{A5C2FC39-F3C3-B547-318F-6130B7B78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" r="1377" b="9259"/>
          <a:stretch/>
        </p:blipFill>
        <p:spPr>
          <a:xfrm>
            <a:off x="410712" y="1377431"/>
            <a:ext cx="9730857" cy="51069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F14390-3CD3-3C94-84C1-6C9A7DBD1C4A}"/>
              </a:ext>
            </a:extLst>
          </p:cNvPr>
          <p:cNvSpPr/>
          <p:nvPr/>
        </p:nvSpPr>
        <p:spPr>
          <a:xfrm>
            <a:off x="9944100" y="6078681"/>
            <a:ext cx="2051461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0D404A-735A-4E0E-83AD-8C4AE61929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flower types or varieties would you prefer from a local grower?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9A56DD-D5C7-E603-2485-246806B17D2A}"/>
              </a:ext>
            </a:extLst>
          </p:cNvPr>
          <p:cNvSpPr/>
          <p:nvPr/>
        </p:nvSpPr>
        <p:spPr>
          <a:xfrm>
            <a:off x="10393476" y="4718965"/>
            <a:ext cx="1660643" cy="1788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500" b="1" u="sng" dirty="0">
                <a:solidFill>
                  <a:schemeClr val="tx1"/>
                </a:solidFill>
              </a:rPr>
              <a:t>Other</a:t>
            </a:r>
            <a:endParaRPr lang="en-US" sz="1500">
              <a:solidFill>
                <a:schemeClr val="tx1"/>
              </a:solidFill>
              <a:cs typeface="Calibri"/>
            </a:endParaRPr>
          </a:p>
          <a:p>
            <a:r>
              <a:rPr lang="en-US" sz="1500" dirty="0">
                <a:solidFill>
                  <a:schemeClr val="tx1"/>
                </a:solidFill>
                <a:cs typeface="Calibri"/>
              </a:rPr>
              <a:t>Lilac</a:t>
            </a:r>
          </a:p>
          <a:p>
            <a:r>
              <a:rPr lang="en-US" sz="1500" dirty="0">
                <a:solidFill>
                  <a:schemeClr val="tx1"/>
                </a:solidFill>
                <a:cs typeface="Calibri"/>
              </a:rPr>
              <a:t>Alstroemeria</a:t>
            </a:r>
          </a:p>
          <a:p>
            <a:r>
              <a:rPr lang="en-US" sz="1500" dirty="0">
                <a:solidFill>
                  <a:schemeClr val="tx1"/>
                </a:solidFill>
                <a:cs typeface="Calibri"/>
              </a:rPr>
              <a:t>Waxflower</a:t>
            </a:r>
          </a:p>
          <a:p>
            <a:r>
              <a:rPr lang="en-US" sz="1500" dirty="0">
                <a:solidFill>
                  <a:schemeClr val="tx1"/>
                </a:solidFill>
                <a:cs typeface="Calibri"/>
              </a:rPr>
              <a:t>Chrysanthemums</a:t>
            </a:r>
          </a:p>
          <a:p>
            <a:r>
              <a:rPr lang="en-US" sz="1500" dirty="0">
                <a:solidFill>
                  <a:schemeClr val="tx1"/>
                </a:solidFill>
                <a:cs typeface="Calibri"/>
              </a:rPr>
              <a:t>Varieties that don't ship well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C1C78E04-5E69-3204-4CD7-F5DB602D0E29}"/>
              </a:ext>
            </a:extLst>
          </p:cNvPr>
          <p:cNvSpPr/>
          <p:nvPr/>
        </p:nvSpPr>
        <p:spPr>
          <a:xfrm rot="10800000">
            <a:off x="9997157" y="5837813"/>
            <a:ext cx="300024" cy="142482"/>
          </a:xfrm>
          <a:prstGeom prst="lef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02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F14390-3CD3-3C94-84C1-6C9A7DBD1C4A}"/>
              </a:ext>
            </a:extLst>
          </p:cNvPr>
          <p:cNvSpPr/>
          <p:nvPr/>
        </p:nvSpPr>
        <p:spPr>
          <a:xfrm>
            <a:off x="9944100" y="6078681"/>
            <a:ext cx="2051461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0D404A-735A-4E0E-83AD-8C4AE6192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922" y="451121"/>
            <a:ext cx="10851851" cy="677108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3000">
                <a:latin typeface="Arial"/>
                <a:cs typeface="Arial"/>
              </a:rPr>
              <a:t>Do you have any final tips or suggestions for cut flower growers looking to serve the florist market?</a:t>
            </a:r>
            <a:endParaRPr lang="en-US" sz="3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E1997D-988D-9EAE-F5EA-C581F05F946B}"/>
              </a:ext>
            </a:extLst>
          </p:cNvPr>
          <p:cNvSpPr/>
          <p:nvPr/>
        </p:nvSpPr>
        <p:spPr>
          <a:xfrm>
            <a:off x="7949045" y="6078682"/>
            <a:ext cx="1787237" cy="42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D57E19-DCC0-E135-97E9-E9D01A271B8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00506" y="1653654"/>
            <a:ext cx="10851414" cy="457016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Florists want things to be easy: easy ordering systems, easy pick up or delivery, etc.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Communication is important &amp; knowing what is available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Weekly newsletters on availability or pictures on website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Some florists prefer a forecast of availability at the start of the season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Some florists wanted prices closer to wholesale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Don’t want growers to undercut their pricing when selling direct to consumers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In terms of what varieties to grow, some florists wanted unique things and others in bulk in the grower’s best varieties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Cooperatives may be useful for growers who can't independently meet florists' volume needs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Florists need flowers through as much of the year as possible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8771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E1A5C-DCF7-45F0-80A4-584B13F94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Floral Market Suggestions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6868F-B1B7-454C-B60C-174BF5EAD14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65431" y="2314808"/>
            <a:ext cx="6900748" cy="390901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Local cut flowers are growing in popularity with florists as awareness increases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cs typeface="Calibri"/>
              </a:rPr>
              <a:t>Florists can be sensitive to price, but appreciate quality and recognize benefits of local cut flowers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Understanding the florist and their needs important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700" dirty="0"/>
              <a:t>Providing a solution to challenges with current suppliers is key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Barriers to work on: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700" dirty="0"/>
              <a:t>Reliability/seasonality – Season extension options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700" dirty="0"/>
              <a:t>Education – Understand the quality and benefits of local flowers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700" dirty="0"/>
              <a:t>Supply – The right kinds and more of them!</a:t>
            </a:r>
            <a:endParaRPr lang="en-US" sz="1700" dirty="0">
              <a:cs typeface="Calibri"/>
            </a:endParaRPr>
          </a:p>
        </p:txBody>
      </p:sp>
      <p:pic>
        <p:nvPicPr>
          <p:cNvPr id="4" name="Picture 3" descr="A blue bucket with red flowers&#10;&#10;Description automatically generated with low confidence">
            <a:extLst>
              <a:ext uri="{FF2B5EF4-FFF2-40B4-BE49-F238E27FC236}">
                <a16:creationId xmlns:a16="http://schemas.microsoft.com/office/drawing/2014/main" id="{55D4E71F-6711-487E-B2FA-E2504BD1B8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r="833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7845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85F0B2-2AA9-4670-F214-110AF15CA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582BD6-8D62-1E13-C375-37543005E4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Wholesale Buyer Survey Results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F5F5A-ADF1-0D21-58E1-50B7938F813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0080" y="2872899"/>
            <a:ext cx="4589842" cy="33206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Buyer respondent characteristics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Local sourcing preferences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Hurdles to local sourcing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Varietal needs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Suggestions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6" name="Picture 5" descr="Close-up of a white flower&#10;&#10;Description automatically generated">
            <a:extLst>
              <a:ext uri="{FF2B5EF4-FFF2-40B4-BE49-F238E27FC236}">
                <a16:creationId xmlns:a16="http://schemas.microsoft.com/office/drawing/2014/main" id="{E7E1CB8E-7BA7-D8AB-7689-74213FF201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362" r="1021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585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7E21C-B038-14C0-0CEA-15233D738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72CCB-7669-6B64-87FD-B29021CD6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400" y="462494"/>
            <a:ext cx="10487911" cy="67710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Wholesale Buyer Characteristics &amp; Markets </a:t>
            </a:r>
          </a:p>
        </p:txBody>
      </p:sp>
      <p:pic>
        <p:nvPicPr>
          <p:cNvPr id="7" name="Picture 6" descr="A close up of a red flower&#10;&#10;Description automatically generated with low confidence">
            <a:extLst>
              <a:ext uri="{FF2B5EF4-FFF2-40B4-BE49-F238E27FC236}">
                <a16:creationId xmlns:a16="http://schemas.microsoft.com/office/drawing/2014/main" id="{C89E9FE2-923A-5678-7A73-6DB044573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994208" y="2340408"/>
            <a:ext cx="4753247" cy="2764832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143127B-768A-E4CC-1449-81934B1A3B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547767"/>
              </p:ext>
            </p:extLst>
          </p:nvPr>
        </p:nvGraphicFramePr>
        <p:xfrm>
          <a:off x="2982187" y="1346200"/>
          <a:ext cx="9393964" cy="516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858000" imgH="3771900" progId="Word.Document.12">
                  <p:embed/>
                </p:oleObj>
              </mc:Choice>
              <mc:Fallback>
                <p:oleObj name="Document" r:id="rId3" imgW="6858000" imgH="377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2187" y="1346200"/>
                        <a:ext cx="9393964" cy="5166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3632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61041-2E21-00A0-E183-A17D3ACCF3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Primary Sourcing Challenges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2B06B0A-54B2-2730-FAB1-DFC8593217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4819106"/>
              </p:ext>
            </p:extLst>
          </p:nvPr>
        </p:nvGraphicFramePr>
        <p:xfrm>
          <a:off x="805400" y="1672814"/>
          <a:ext cx="10612272" cy="3310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43600" imgH="1854200" progId="Word.Document.12">
                  <p:embed/>
                </p:oleObj>
              </mc:Choice>
              <mc:Fallback>
                <p:oleObj name="Document" r:id="rId2" imgW="5943600" imgH="1854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05400" y="1672814"/>
                        <a:ext cx="10612272" cy="33106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5962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F55C3-96A9-8E98-4160-857102658E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Local Sourcing Preferences &amp; Hurdles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01F5C31-CA40-83DE-F49C-0162E02D55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93190"/>
              </p:ext>
            </p:extLst>
          </p:nvPr>
        </p:nvGraphicFramePr>
        <p:xfrm>
          <a:off x="928998" y="1272208"/>
          <a:ext cx="8996362" cy="449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858000" imgH="3429000" progId="Word.Document.12">
                  <p:embed/>
                </p:oleObj>
              </mc:Choice>
              <mc:Fallback>
                <p:oleObj name="Document" r:id="rId2" imgW="6858000" imgH="3429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8998" y="1272208"/>
                        <a:ext cx="8996362" cy="4497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4047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5D493-6160-8EFA-B6A2-8D02C2ECDB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Local Sourcing Preferences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F66A101-D3E0-7990-E6DB-0762F719DD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7368761"/>
              </p:ext>
            </p:extLst>
          </p:nvPr>
        </p:nvGraphicFramePr>
        <p:xfrm>
          <a:off x="916257" y="1353595"/>
          <a:ext cx="8595733" cy="4224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43600" imgH="2921000" progId="Word.Document.12">
                  <p:embed/>
                </p:oleObj>
              </mc:Choice>
              <mc:Fallback>
                <p:oleObj name="Document" r:id="rId2" imgW="5943600" imgH="2921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16257" y="1353595"/>
                        <a:ext cx="8595733" cy="4224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6427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AD825F-6657-4041-96F3-66D504BF6D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Survey Data Overview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E9E320-AC31-8D43-AFB2-BD9F631D1F6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2492" y="2071316"/>
            <a:ext cx="6742707" cy="441787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Florist survey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Survey of florists in Intermountain West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/>
              <a:t> Utah, Idaho, Nevada, Colorado, Wyoming, and Montana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Conducted in online in January/February 2024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1412 florists invited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204 responses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Wholesale buyer survey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Same states, online in early 2024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26 wholesale buyers invited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8 responses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9" name="Picture 8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BF035DE0-631C-C84C-94AB-E8870B031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59" r="1" b="2697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59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8857F4-BA21-8299-3584-D76781E6DF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Preferred Varieties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B19817-69BD-7AD2-8B8D-40F529A3C6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5" r="22133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DB90-FADF-86EA-BA59-55D2559203A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297762" y="2706624"/>
            <a:ext cx="6251110" cy="380390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Most interested in varieties that may not handle shipping well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Peonies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Lisianthus</a:t>
            </a:r>
            <a:r>
              <a:rPr lang="en-US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Tulips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Dahlias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Ranunculus </a:t>
            </a:r>
          </a:p>
          <a:p>
            <a:r>
              <a:rPr lang="en-US" sz="2400" dirty="0"/>
              <a:t>Respondents said….G</a:t>
            </a:r>
            <a:r>
              <a:rPr lang="en-US" sz="2400" dirty="0">
                <a:effectLst/>
              </a:rPr>
              <a:t>rowers should identify flower varieties that grow best and focus on producing large volumes of those rather than producing small quantities of many varieties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674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13716-076D-41F6-86B8-66806A6983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Cut Flower Trends for 2024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F18890-B57E-2D6A-FD71-E079588FF91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934290" y="1358424"/>
            <a:ext cx="8427926" cy="441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306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D6F8A-377E-885D-F6FA-4F22A5AAB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Wholesale Buyer Market Suggestions</a:t>
            </a:r>
          </a:p>
        </p:txBody>
      </p:sp>
      <p:pic>
        <p:nvPicPr>
          <p:cNvPr id="6" name="Picture 5" descr="A bouquet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D593BD59-CA0B-6A69-3AB0-B53B79957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85" r="2958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F2C52-A7CA-3542-1DDD-D0AA2F2A52D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297761" y="2514046"/>
            <a:ext cx="6712101" cy="406205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Cut flower wholesalers handle large volumes of flowers at fluctuating prices based on market demand and availability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Flower quality, shipping damage, and timing/logistics were issues with their current corporate/international suppliers</a:t>
            </a:r>
          </a:p>
          <a:p>
            <a:r>
              <a:rPr lang="en-US" sz="1800" dirty="0"/>
              <a:t>Largest barriers to sourcing cut flowers from local growers was limited supply or availability, pricing, and lack of grower contact information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Intermountain West cut flower growers may be effective at entering this market by: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Promoting their location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Emphasizing variety availability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Highlighting the quality of their flowers and the reduced stem loss associated with local sourcing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Using season extension techniques to extend the growing season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94161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7869E-315C-56E9-14BD-8DAD6EB2F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Additional Research Studies</a:t>
            </a:r>
          </a:p>
        </p:txBody>
      </p:sp>
      <p:pic>
        <p:nvPicPr>
          <p:cNvPr id="7" name="Graphic 6" descr="Flower in pot">
            <a:extLst>
              <a:ext uri="{FF2B5EF4-FFF2-40B4-BE49-F238E27FC236}">
                <a16:creationId xmlns:a16="http://schemas.microsoft.com/office/drawing/2014/main" id="{6CEC41A8-9EEF-745B-2D40-61040C3DE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34629-025D-1C95-FD61-8803D6D173A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0574" y="2464420"/>
            <a:ext cx="5796626" cy="4070194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Recently completed a survey on Intermountain West consumer preferences and willingness to pay for local cut flowers – 600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Also completed a survey of farmers’ market consumers in Utah on their preferences and WTP for local cut flowers – 248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Results and analysis forthcoming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132332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E2484-9888-F549-0A96-089345951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36" r="34289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A8B672-5B2C-583A-873A-95A1C5301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317" y="405685"/>
            <a:ext cx="5916848" cy="1559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USU Extension 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C5706-7085-4EB9-A252-1BE7C922A5F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1964986"/>
            <a:ext cx="5916849" cy="465399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Resources include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Factsheets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Presentations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Data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Florist directories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Production budgets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USU Extension Cut Flower Marketing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https://extension.usu.edu/apec/cut-flower-marketing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USU Extension Small Farms Lab – Cut Flower Production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https://www.smallfarmslab.com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72674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plant, flower, bouquet, garden&#10;&#10;Description automatically generated">
            <a:extLst>
              <a:ext uri="{FF2B5EF4-FFF2-40B4-BE49-F238E27FC236}">
                <a16:creationId xmlns:a16="http://schemas.microsoft.com/office/drawing/2014/main" id="{4EB6C6FD-B372-2841-91AC-9E6550F3ECA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4610" r="43203"/>
          <a:stretch/>
        </p:blipFill>
        <p:spPr>
          <a:xfrm rot="5400000">
            <a:off x="1060141" y="-2667000"/>
            <a:ext cx="6858000" cy="1219200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566DC3-E721-624D-83FB-23F5BA109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3158" y="4206765"/>
            <a:ext cx="4197618" cy="18340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6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  <a:br>
              <a:rPr lang="en-US" sz="60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764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8D642-D097-C516-ADF4-167782586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Florist Survey Results</a:t>
            </a:r>
          </a:p>
        </p:txBody>
      </p:sp>
      <p:pic>
        <p:nvPicPr>
          <p:cNvPr id="13" name="Picture 12" descr="Close-up of a spiky plant">
            <a:extLst>
              <a:ext uri="{FF2B5EF4-FFF2-40B4-BE49-F238E27FC236}">
                <a16:creationId xmlns:a16="http://schemas.microsoft.com/office/drawing/2014/main" id="{51B6C40F-BD1E-FE0E-6FA1-0D764A51F2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483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5CC4B-E7E1-3CD0-AAB0-6C2A4823D58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Florist respondent characteristics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Local sourcing preferences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Hurdles to local sourcing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Floral needs and wants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Suggestions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95761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825AC-B1CA-414C-94A7-1F3CD66AB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Florist Characteristics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D1FCF-7021-6644-8067-F6534656F3F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Florists represent all states and experience levels</a:t>
            </a:r>
            <a:endParaRPr lang="en-US" sz="1600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Florists are primarily women, highly educated across age levels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Primary markets are daily florals and weddings</a:t>
            </a:r>
            <a:endParaRPr lang="en-US" sz="2000" dirty="0"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Median per wedding income falls primarily between $1,000 and $5,000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Design their own arrangements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Florists are divided on industry outlook</a:t>
            </a:r>
            <a:endParaRPr lang="en-US" sz="2000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Source primarily from regional wholesalers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Salmon, white, blush, and rust colors popular</a:t>
            </a:r>
            <a:endParaRPr lang="en-US" sz="2000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Challenges with current wholesale providers are flower quality and vase life</a:t>
            </a:r>
            <a:endParaRPr lang="en-US" sz="2000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Picture 6" descr="A close up of a pink flower&#10;&#10;Description automatically generated">
            <a:extLst>
              <a:ext uri="{FF2B5EF4-FFF2-40B4-BE49-F238E27FC236}">
                <a16:creationId xmlns:a16="http://schemas.microsoft.com/office/drawing/2014/main" id="{3ADD01A0-F583-3F4E-A02F-D1D12144A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249" b="1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52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674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08775B-FD47-50B0-6A26-65E3757BC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92" t="6205" r="4153" b="21212"/>
          <a:stretch/>
        </p:blipFill>
        <p:spPr>
          <a:xfrm>
            <a:off x="2310582" y="1576047"/>
            <a:ext cx="9004102" cy="44684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8F73979-DCE7-EB46-A9C3-13CC891B2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In which state is your floral business located?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0C4BF6-84D6-B3A6-895D-A96F8D1B07CB}"/>
              </a:ext>
            </a:extLst>
          </p:cNvPr>
          <p:cNvSpPr/>
          <p:nvPr/>
        </p:nvSpPr>
        <p:spPr>
          <a:xfrm>
            <a:off x="65215" y="5531770"/>
            <a:ext cx="2179124" cy="10310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1" u="sng" dirty="0">
                <a:solidFill>
                  <a:schemeClr val="tx1"/>
                </a:solidFill>
              </a:rPr>
              <a:t>Other</a:t>
            </a:r>
          </a:p>
          <a:p>
            <a:r>
              <a:rPr lang="en-US" dirty="0">
                <a:solidFill>
                  <a:schemeClr val="tx1"/>
                </a:solidFill>
              </a:rPr>
              <a:t>Covering multiple Intermountain states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A9331DB1-A0DF-8EA8-69FC-66BEC234D39F}"/>
              </a:ext>
            </a:extLst>
          </p:cNvPr>
          <p:cNvSpPr/>
          <p:nvPr/>
        </p:nvSpPr>
        <p:spPr>
          <a:xfrm rot="-1080000">
            <a:off x="2258421" y="5491385"/>
            <a:ext cx="543760" cy="189580"/>
          </a:xfrm>
          <a:prstGeom prst="lef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46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8055C-0ABC-C3AA-83C3-EC76E56BB6A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735506" y="348865"/>
            <a:ext cx="7680114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Florist Demographics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9576F2A-19EE-810A-E1F5-EA3AC997B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778862"/>
              </p:ext>
            </p:extLst>
          </p:nvPr>
        </p:nvGraphicFramePr>
        <p:xfrm>
          <a:off x="3735506" y="1846326"/>
          <a:ext cx="7359617" cy="4662809"/>
        </p:xfrm>
        <a:graphic>
          <a:graphicData uri="http://schemas.openxmlformats.org/drawingml/2006/table">
            <a:tbl>
              <a:tblPr firstRow="1" firstCol="1">
                <a:noFill/>
                <a:tableStyleId>{5C22544A-7EE6-4342-B048-85BDC9FD1C3A}</a:tableStyleId>
              </a:tblPr>
              <a:tblGrid>
                <a:gridCol w="2758732">
                  <a:extLst>
                    <a:ext uri="{9D8B030D-6E8A-4147-A177-3AD203B41FA5}">
                      <a16:colId xmlns:a16="http://schemas.microsoft.com/office/drawing/2014/main" val="1313027581"/>
                    </a:ext>
                  </a:extLst>
                </a:gridCol>
                <a:gridCol w="3058702">
                  <a:extLst>
                    <a:ext uri="{9D8B030D-6E8A-4147-A177-3AD203B41FA5}">
                      <a16:colId xmlns:a16="http://schemas.microsoft.com/office/drawing/2014/main" val="2068368198"/>
                    </a:ext>
                  </a:extLst>
                </a:gridCol>
                <a:gridCol w="1542183">
                  <a:extLst>
                    <a:ext uri="{9D8B030D-6E8A-4147-A177-3AD203B41FA5}">
                      <a16:colId xmlns:a16="http://schemas.microsoft.com/office/drawing/2014/main" val="3072444104"/>
                    </a:ext>
                  </a:extLst>
                </a:gridCol>
              </a:tblGrid>
              <a:tr h="5782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cap="none" spc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Question Description</a:t>
                      </a:r>
                      <a:endParaRPr lang="en-US" sz="1600" b="1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337" marR="58812" marT="117624" marB="117624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cap="none" spc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  <a:endParaRPr lang="en-US" sz="1600" b="1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337" marR="58812" marT="117624" marB="117624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cap="none" spc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(%)</a:t>
                      </a:r>
                      <a:endParaRPr lang="en-US" sz="1600" b="1" cap="none" spc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337" marR="58812" marT="117624" marB="117624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23544"/>
                  </a:ext>
                </a:extLst>
              </a:tr>
              <a:tr h="17074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is your current age?</a:t>
                      </a:r>
                      <a:endParaRPr lang="en-US" sz="16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337" marR="58812" marT="0" marB="1176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 25 years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25-34 years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35-44 years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45-54 years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55-64 years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years and over</a:t>
                      </a:r>
                      <a:endParaRPr lang="en-US" sz="16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337" marR="58812" marT="0" marB="1176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1.95%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24.03%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27.92%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20.78%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23.38%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1.95%</a:t>
                      </a:r>
                      <a:endParaRPr lang="en-US" sz="1600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337" marR="58812" marT="0" marB="1176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922572"/>
                  </a:ext>
                </a:extLst>
              </a:tr>
              <a:tr h="9291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is your gender?</a:t>
                      </a:r>
                      <a:endParaRPr lang="en-US" sz="1600" b="1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337" marR="58812" marT="0" marB="1176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Woman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  <a:endParaRPr lang="en-US" sz="16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337" marR="58812" marT="0" marB="1176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8.44%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90.91%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0.65%</a:t>
                      </a:r>
                      <a:endParaRPr lang="en-US" sz="16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337" marR="58812" marT="0" marB="1176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4600998"/>
                  </a:ext>
                </a:extLst>
              </a:tr>
              <a:tr h="14479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is your highest completed level of formal education?</a:t>
                      </a:r>
                      <a:endParaRPr lang="en-US" sz="16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337" marR="58812" marT="0" marB="1176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 than high school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school diploma/GED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Associate degree/some college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College degree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Graduate degree</a:t>
                      </a:r>
                      <a:endParaRPr lang="en-US" sz="16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337" marR="58812" marT="0" marB="1176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11.11%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31.37%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49.02%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8.5%</a:t>
                      </a:r>
                      <a:endParaRPr lang="en-US" sz="16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337" marR="58812" marT="0" marB="1176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3620693"/>
                  </a:ext>
                </a:extLst>
              </a:tr>
            </a:tbl>
          </a:graphicData>
        </a:graphic>
      </p:graphicFrame>
      <p:pic>
        <p:nvPicPr>
          <p:cNvPr id="7" name="Picture 6" descr="A close up of a red flower&#10;&#10;Description automatically generated with low confidence">
            <a:extLst>
              <a:ext uri="{FF2B5EF4-FFF2-40B4-BE49-F238E27FC236}">
                <a16:creationId xmlns:a16="http://schemas.microsoft.com/office/drawing/2014/main" id="{619E8A7F-A0C1-E388-FE85-58D3036A8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23222" y="2692581"/>
            <a:ext cx="5340896" cy="310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90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809347-9FFE-447D-15B9-883CFCACB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5" t="8418" r="7615" b="8673"/>
          <a:stretch/>
        </p:blipFill>
        <p:spPr>
          <a:xfrm>
            <a:off x="597338" y="1566440"/>
            <a:ext cx="8925041" cy="47509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8F73979-DCE7-EB46-A9C3-13CC891B2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How many years have you operated a floral business?</a:t>
            </a:r>
          </a:p>
        </p:txBody>
      </p:sp>
    </p:spTree>
    <p:extLst>
      <p:ext uri="{BB962C8B-B14F-4D97-AF65-F5344CB8AC3E}">
        <p14:creationId xmlns:p14="http://schemas.microsoft.com/office/powerpoint/2010/main" val="872072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2020</Words>
  <Application>Microsoft Macintosh PowerPoint</Application>
  <PresentationFormat>Widescreen</PresentationFormat>
  <Paragraphs>269</Paragraphs>
  <Slides>45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Office Theme</vt:lpstr>
      <vt:lpstr>Document</vt:lpstr>
      <vt:lpstr>Intermountain Florist &amp; Wholesale Buyer Preferences for Local Cut Flowers</vt:lpstr>
      <vt:lpstr>Introduction &amp; Background</vt:lpstr>
      <vt:lpstr>Introduction &amp; Background</vt:lpstr>
      <vt:lpstr>Survey Data Overview</vt:lpstr>
      <vt:lpstr>Florist Survey Results</vt:lpstr>
      <vt:lpstr>Florist Characteristics Overview</vt:lpstr>
      <vt:lpstr>In which state is your floral business located?</vt:lpstr>
      <vt:lpstr>Florist Demographics</vt:lpstr>
      <vt:lpstr>How many years have you operated a floral business?</vt:lpstr>
      <vt:lpstr>Which of the following best describes your primary clientele? (Select the top two)  </vt:lpstr>
      <vt:lpstr>If weddings are part of your business focus, what is your typical wedding size (in dollars)?  </vt:lpstr>
      <vt:lpstr>Do you create your own floral designs, or do you normally follow pre-set/prescribed designs?</vt:lpstr>
      <vt:lpstr>If you source from wholesale providers, what are your primary challenges? (Choose all that apply)</vt:lpstr>
      <vt:lpstr>What color trends are you seeing for YOUR business next year? (Select the top three)</vt:lpstr>
      <vt:lpstr>Do you feel your flower sales will increase next year?</vt:lpstr>
      <vt:lpstr>Local Sourcing Preferences Overview</vt:lpstr>
      <vt:lpstr>What percentage of the flowers you used last year were sourced from local farms/growers? (In state, or within 150 miles of your floral business) </vt:lpstr>
      <vt:lpstr>If you sourced flowers locally this year, from approximately how many growers/farmers did you source?  </vt:lpstr>
      <vt:lpstr>Next year, what % of your flowers would you like to source locally?</vt:lpstr>
      <vt:lpstr>Comparison – 2023 Actual vs. 2024 Desired </vt:lpstr>
      <vt:lpstr>What do you feel are the benefits of sourcing flowers locally? (Choose all that apply)</vt:lpstr>
      <vt:lpstr>Would you be willing to pay more for locally sourced cut flowers? If so, what percentage over wholesale pricing?</vt:lpstr>
      <vt:lpstr>Has the availability of local flowers benefited your floral business?</vt:lpstr>
      <vt:lpstr>Hurdles to Local Sourcing Overview</vt:lpstr>
      <vt:lpstr>What barriers do you currently face in sourcing local flowers? (Choose all that apply)</vt:lpstr>
      <vt:lpstr>What is the minimum number of bunches per flower you need weekly from a local grower/farmer to meet your quantity goals for a supplier?</vt:lpstr>
      <vt:lpstr>What time of year are you most likely to need cut flowers from a local grower?</vt:lpstr>
      <vt:lpstr>How many flower deliveries would you need weekly from a local grower or farmer?</vt:lpstr>
      <vt:lpstr>How much lead time/advance notice would you need from a local grower in terms of their cut flower availability?</vt:lpstr>
      <vt:lpstr>What colors are difficult to obtain wholesale?</vt:lpstr>
      <vt:lpstr>Is there a flower variety that you use in more than 50% of your designs that is difficult to obtain from wholesalers?</vt:lpstr>
      <vt:lpstr>What flower types or varieties would you prefer from a local grower?</vt:lpstr>
      <vt:lpstr>Do you have any final tips or suggestions for cut flower growers looking to serve the florist market?</vt:lpstr>
      <vt:lpstr>Floral Market Suggestions</vt:lpstr>
      <vt:lpstr>Wholesale Buyer Survey Results</vt:lpstr>
      <vt:lpstr>Wholesale Buyer Characteristics &amp; Markets </vt:lpstr>
      <vt:lpstr>Primary Sourcing Challenges</vt:lpstr>
      <vt:lpstr>Local Sourcing Preferences &amp; Hurdles</vt:lpstr>
      <vt:lpstr>Local Sourcing Preferences</vt:lpstr>
      <vt:lpstr>Preferred Varieties </vt:lpstr>
      <vt:lpstr>Cut Flower Trends for 2024</vt:lpstr>
      <vt:lpstr>Wholesale Buyer Market Suggestions</vt:lpstr>
      <vt:lpstr>Additional Research Studies</vt:lpstr>
      <vt:lpstr>USU Extension Resources </vt:lpstr>
      <vt:lpstr>Questions?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Kynda Curtis</cp:lastModifiedBy>
  <cp:revision>283</cp:revision>
  <cp:lastPrinted>2024-06-18T19:38:50Z</cp:lastPrinted>
  <dcterms:created xsi:type="dcterms:W3CDTF">2016-02-18T23:29:21Z</dcterms:created>
  <dcterms:modified xsi:type="dcterms:W3CDTF">2024-10-23T10:28:04Z</dcterms:modified>
</cp:coreProperties>
</file>