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1" r:id="rId2"/>
    <p:sldId id="272" r:id="rId3"/>
    <p:sldId id="273" r:id="rId4"/>
    <p:sldId id="274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85" r:id="rId18"/>
    <p:sldId id="302" r:id="rId19"/>
    <p:sldId id="287" r:id="rId20"/>
    <p:sldId id="286" r:id="rId21"/>
    <p:sldId id="288" r:id="rId22"/>
    <p:sldId id="289" r:id="rId23"/>
    <p:sldId id="328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5" r:id="rId34"/>
    <p:sldId id="326" r:id="rId35"/>
    <p:sldId id="327" r:id="rId36"/>
    <p:sldId id="324" r:id="rId37"/>
    <p:sldId id="300" r:id="rId38"/>
    <p:sldId id="301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2" autoAdjust="0"/>
  </p:normalViewPr>
  <p:slideViewPr>
    <p:cSldViewPr snapToGrid="0" snapToObjects="1">
      <p:cViewPr varScale="1">
        <p:scale>
          <a:sx n="82" d="100"/>
          <a:sy n="82" d="100"/>
        </p:scale>
        <p:origin x="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C9F2-D2DD-450B-B1CE-BAB0DAF15C16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2493-D137-46F7-8CEA-311BF94FB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1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4D1F2-6D63-41A3-97C7-B9DE29BBCB28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464035-8A69-481D-9A4D-3A86D68D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67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E2817-0C5A-45C7-910E-5A6A1AE63AED}" type="slidenum">
              <a:rPr lang="en-US"/>
              <a:pPr/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8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96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41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5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2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09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E90FA-2948-4063-84DC-238FB2EC2A68}" type="slidenum">
              <a:rPr lang="en-US"/>
              <a:pPr/>
              <a:t>21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3 at 9.16.15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13875" cy="686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997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9" name="Picture 8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03 at 9.36.3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" y="0"/>
            <a:ext cx="9129911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10" name="Picture 9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21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" y="0"/>
            <a:ext cx="91432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380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1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696" y="1864338"/>
            <a:ext cx="31800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8356" y="1864338"/>
            <a:ext cx="3249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95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6-03 at 9.37.21 PM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SARE_Western_CMYK.t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8" name="Picture 7" descr="Extension_Main_Tow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Governor"/>
          <a:ea typeface="+mj-ea"/>
          <a:cs typeface="Governo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grca/learn/management/statistic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rma.nps.gov/Stats/Reports/Park/GR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meat-price-spreads.aspx" TargetMode="External"/><Relationship Id="rId2" Type="http://schemas.openxmlformats.org/officeDocument/2006/relationships/hyperlink" Target="http://www.ers.usda.gov/data-products/fruit-and-vegetable-prices.asp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rs.usda.gov/data-products/quarterly-food-away-from-home-prices.aspx" TargetMode="External"/><Relationship Id="rId4" Type="http://schemas.openxmlformats.org/officeDocument/2006/relationships/hyperlink" Target="http://www.ers.usda.gov/data-products/organic-prices.aspx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food-availability-(per-capita)-data-system/.aspx" TargetMode="External"/><Relationship Id="rId2" Type="http://schemas.openxmlformats.org/officeDocument/2006/relationships/hyperlink" Target="http://factfinder.census.gov/faces/nav/jsf/pages/index.x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5: Assessing Enterprise Feasibility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29" y="198910"/>
            <a:ext cx="2294908" cy="229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24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U-Pick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percentage might visit the u-pick?</a:t>
            </a:r>
          </a:p>
          <a:p>
            <a:pPr lvl="1"/>
            <a:r>
              <a:rPr lang="en-US" dirty="0"/>
              <a:t>If 40%, then 36,502 customers</a:t>
            </a:r>
          </a:p>
          <a:p>
            <a:pPr lvl="2"/>
            <a:r>
              <a:rPr lang="en-US" altLang="en-US" dirty="0"/>
              <a:t>Almost 30% of the US population visited farms one or more times (2000)</a:t>
            </a:r>
          </a:p>
          <a:p>
            <a:pPr lvl="3"/>
            <a:r>
              <a:rPr lang="en-US" altLang="en-US" dirty="0"/>
              <a:t>But, </a:t>
            </a:r>
            <a:r>
              <a:rPr lang="en-US" altLang="en-US" dirty="0" err="1"/>
              <a:t>agritourism</a:t>
            </a:r>
            <a:r>
              <a:rPr lang="en-US" altLang="en-US" dirty="0"/>
              <a:t> has been growing at a rate of 6% annually </a:t>
            </a:r>
            <a:endParaRPr lang="en-US" dirty="0"/>
          </a:p>
          <a:p>
            <a:r>
              <a:rPr lang="en-US" dirty="0"/>
              <a:t>If customers purchase 16 pounds/pp for freezing/canning</a:t>
            </a:r>
          </a:p>
          <a:p>
            <a:pPr lvl="1"/>
            <a:r>
              <a:rPr lang="en-US" dirty="0"/>
              <a:t>Only need 32,467 customers/visits annually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6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Destination Tourists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Many rural areas in the West are located between a major urban center and national/state parks, ski resorts, etc. </a:t>
            </a:r>
          </a:p>
          <a:p>
            <a:pPr lvl="1"/>
            <a:r>
              <a:rPr lang="en-US" altLang="en-US" dirty="0"/>
              <a:t>Vacation destinations for many foreign and out-of-state visitors</a:t>
            </a:r>
          </a:p>
          <a:p>
            <a:r>
              <a:rPr lang="en-US" altLang="en-US" dirty="0"/>
              <a:t>Estimating the potential size of these markets requires information on</a:t>
            </a:r>
          </a:p>
          <a:p>
            <a:pPr lvl="1"/>
            <a:r>
              <a:rPr lang="en-US" altLang="en-US" dirty="0"/>
              <a:t>Where visitors are coming from</a:t>
            </a:r>
          </a:p>
          <a:p>
            <a:pPr lvl="1"/>
            <a:r>
              <a:rPr lang="en-US" altLang="en-US" dirty="0"/>
              <a:t>Where visitors are returning to</a:t>
            </a:r>
          </a:p>
        </p:txBody>
      </p:sp>
    </p:spTree>
    <p:extLst>
      <p:ext uri="{BB962C8B-B14F-4D97-AF65-F5344CB8AC3E}">
        <p14:creationId xmlns:p14="http://schemas.microsoft.com/office/powerpoint/2010/main" val="268522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Grand Canyon National Park Example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Consider Grand Canyon National Park (GCNP)</a:t>
            </a:r>
          </a:p>
          <a:p>
            <a:pPr lvl="1"/>
            <a:r>
              <a:rPr lang="en-US" altLang="en-US" dirty="0"/>
              <a:t>Attracts around 4.4 million visitors annually</a:t>
            </a:r>
          </a:p>
          <a:p>
            <a:pPr lvl="2"/>
            <a:r>
              <a:rPr lang="en-US" altLang="en-US" dirty="0"/>
              <a:t>GCNP Statistics at </a:t>
            </a:r>
            <a:r>
              <a:rPr lang="en-US" altLang="en-US" dirty="0">
                <a:hlinkClick r:id="rId3"/>
              </a:rPr>
              <a:t>http://www.nps.gov/grca/learn/management/statistics.htm</a:t>
            </a:r>
            <a:endParaRPr lang="en-US" altLang="en-US" dirty="0"/>
          </a:p>
          <a:p>
            <a:r>
              <a:rPr lang="en-US" altLang="en-US" dirty="0"/>
              <a:t>Seasonal visitation is another important item to consider</a:t>
            </a:r>
          </a:p>
          <a:p>
            <a:pPr lvl="1"/>
            <a:r>
              <a:rPr lang="en-US" altLang="en-US" dirty="0"/>
              <a:t>Annual visits to the GCNP by season  </a:t>
            </a:r>
          </a:p>
          <a:p>
            <a:pPr lvl="2"/>
            <a:r>
              <a:rPr lang="en-US" altLang="en-US" dirty="0"/>
              <a:t>Winter: 11% of total visits</a:t>
            </a:r>
          </a:p>
          <a:p>
            <a:pPr lvl="2"/>
            <a:r>
              <a:rPr lang="en-US" altLang="en-US" dirty="0"/>
              <a:t>Spring: 27% of total visits </a:t>
            </a:r>
          </a:p>
          <a:p>
            <a:pPr lvl="2"/>
            <a:r>
              <a:rPr lang="en-US" altLang="en-US" dirty="0"/>
              <a:t>Summer: 39% of total visits</a:t>
            </a:r>
          </a:p>
          <a:p>
            <a:pPr lvl="2"/>
            <a:r>
              <a:rPr lang="en-US" altLang="en-US" dirty="0"/>
              <a:t>Fall: 23% of total visits</a:t>
            </a:r>
          </a:p>
          <a:p>
            <a:pPr lvl="1"/>
            <a:r>
              <a:rPr lang="en-US" altLang="en-US" dirty="0"/>
              <a:t>Visitation by month at </a:t>
            </a:r>
            <a:r>
              <a:rPr lang="en-US" altLang="en-US" dirty="0">
                <a:hlinkClick r:id="rId4"/>
              </a:rPr>
              <a:t>https://irma.nps.gov/Stats/Reports/Park/GRCA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14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Grand Canyon National Park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Where visitors to Grand Canyon National Park stayed before and after visiting the park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8005763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1645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Grand Canyon National Park Example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/>
              <a:t>Consider a business located between Page, AZ and GCNP</a:t>
            </a:r>
          </a:p>
          <a:p>
            <a:pPr lvl="1"/>
            <a:r>
              <a:rPr lang="en-US" altLang="en-US" dirty="0"/>
              <a:t>3.4% of visitors stayed in Page prior to visiting GCNP</a:t>
            </a:r>
          </a:p>
          <a:p>
            <a:pPr lvl="1"/>
            <a:r>
              <a:rPr lang="en-US" altLang="en-US" dirty="0"/>
              <a:t>4.0% of visitors stayed in Page after visiting GCNP</a:t>
            </a:r>
          </a:p>
          <a:p>
            <a:r>
              <a:rPr lang="en-US" altLang="en-US" dirty="0"/>
              <a:t>The average number of visitors who would pass by this business location can be found with the following equation: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number of GCNP visitors that would pass by the business location each month averages 13,567</a:t>
            </a:r>
          </a:p>
          <a:p>
            <a:pPr lvl="1"/>
            <a:r>
              <a:rPr lang="en-US" altLang="en-US" dirty="0"/>
              <a:t>With a low of around 5,970 visitors during the winter months (11% of total)</a:t>
            </a:r>
          </a:p>
          <a:p>
            <a:pPr lvl="1"/>
            <a:r>
              <a:rPr lang="en-US" altLang="en-US" dirty="0"/>
              <a:t>And a high of 21,164 visitors during the summer months (39% of total)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590926"/>
            <a:ext cx="652836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60762"/>
              </p:ext>
            </p:extLst>
          </p:nvPr>
        </p:nvGraphicFramePr>
        <p:xfrm>
          <a:off x="2747963" y="4127319"/>
          <a:ext cx="48514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3429000" imgH="393480" progId="">
                  <p:embed/>
                </p:oleObj>
              </mc:Choice>
              <mc:Fallback>
                <p:oleObj name="Equation" r:id="rId5" imgW="342900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4127319"/>
                        <a:ext cx="485140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26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Grand Canyon National Park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Page, AZ business is a farm tourism venture (hay rides, farm stays, etc.)</a:t>
            </a:r>
          </a:p>
          <a:p>
            <a:pPr lvl="1"/>
            <a:r>
              <a:rPr lang="en-US" altLang="en-US" dirty="0"/>
              <a:t>Assume venture needs to earn an average of $10,000 in sales monthly to be viable</a:t>
            </a:r>
          </a:p>
          <a:p>
            <a:pPr lvl="1"/>
            <a:r>
              <a:rPr lang="en-US" altLang="en-US" dirty="0"/>
              <a:t>Expects average purchase of $25/person</a:t>
            </a:r>
          </a:p>
          <a:p>
            <a:r>
              <a:rPr lang="en-US" altLang="en-US" dirty="0"/>
              <a:t>Calculate the percentage of total visitors to GCNP the venture needs to attract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54" y="5061563"/>
            <a:ext cx="675211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81" y="5762624"/>
            <a:ext cx="210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03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Grand Canyon National Park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The venture would need to attract 2.9%, on average, of the monthly GCNP visitors</a:t>
            </a:r>
          </a:p>
          <a:p>
            <a:pPr lvl="1"/>
            <a:r>
              <a:rPr lang="en-US" altLang="en-US" dirty="0"/>
              <a:t>6.7% of winter visits</a:t>
            </a:r>
          </a:p>
          <a:p>
            <a:pPr lvl="1"/>
            <a:r>
              <a:rPr lang="en-US" altLang="en-US" dirty="0"/>
              <a:t>1.9% of summer visits</a:t>
            </a:r>
          </a:p>
          <a:p>
            <a:r>
              <a:rPr lang="en-US" altLang="en-US" dirty="0"/>
              <a:t>This is a fairly high percentage of total visitors</a:t>
            </a:r>
          </a:p>
          <a:p>
            <a:r>
              <a:rPr lang="en-US" altLang="en-US" dirty="0"/>
              <a:t>For the business plan to work, the venture may try </a:t>
            </a:r>
          </a:p>
          <a:p>
            <a:pPr lvl="1"/>
            <a:r>
              <a:rPr lang="en-US" altLang="en-US" dirty="0"/>
              <a:t>Starting the venture on a smaller scale</a:t>
            </a:r>
          </a:p>
          <a:p>
            <a:pPr lvl="1"/>
            <a:r>
              <a:rPr lang="en-US" altLang="en-US" dirty="0"/>
              <a:t>Attracting more of the heavy summer traffic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1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Cost of Production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306928" y="1864338"/>
            <a:ext cx="6730194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enterprise budget, by service/product or product groups</a:t>
            </a:r>
          </a:p>
          <a:p>
            <a:r>
              <a:rPr lang="en-US" dirty="0"/>
              <a:t>Estimate operating costs</a:t>
            </a:r>
          </a:p>
          <a:p>
            <a:pPr lvl="1"/>
            <a:r>
              <a:rPr lang="en-US" dirty="0"/>
              <a:t>Costs that vary with quantity produced </a:t>
            </a:r>
          </a:p>
          <a:p>
            <a:pPr lvl="2"/>
            <a:r>
              <a:rPr lang="en-US" dirty="0"/>
              <a:t>Seed, fertilizer, packaging, etc.</a:t>
            </a:r>
          </a:p>
          <a:p>
            <a:r>
              <a:rPr lang="en-US" dirty="0"/>
              <a:t>Estimate fixed costs</a:t>
            </a:r>
          </a:p>
          <a:p>
            <a:pPr lvl="1"/>
            <a:r>
              <a:rPr lang="en-US" dirty="0"/>
              <a:t>Costs incurred regardless of production</a:t>
            </a:r>
          </a:p>
          <a:p>
            <a:pPr lvl="2"/>
            <a:r>
              <a:rPr lang="en-US" dirty="0"/>
              <a:t>Land payments, equipment, etc. </a:t>
            </a:r>
          </a:p>
          <a:p>
            <a:r>
              <a:rPr lang="en-US" dirty="0"/>
              <a:t>Calculate break-even cost per unit</a:t>
            </a:r>
          </a:p>
          <a:p>
            <a:pPr lvl="1"/>
            <a:r>
              <a:rPr lang="en-US" dirty="0"/>
              <a:t>Provides lower limit for pricing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1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/>
          <a:lstStyle/>
          <a:p>
            <a:pPr algn="r"/>
            <a:r>
              <a:rPr lang="en-US" dirty="0"/>
              <a:t>Production Costs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973287" y="1864338"/>
            <a:ext cx="308758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5-acres of vegetable production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" y="415637"/>
            <a:ext cx="5742894" cy="6355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8345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565024"/>
            <a:ext cx="8887683" cy="5085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59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2306928" y="1864338"/>
            <a:ext cx="6837072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Understand the elements of economic feasibility analysis</a:t>
            </a:r>
          </a:p>
          <a:p>
            <a:pPr lvl="0"/>
            <a:r>
              <a:rPr lang="en-US" dirty="0"/>
              <a:t>Evaluate market size and estimate volume</a:t>
            </a:r>
          </a:p>
          <a:p>
            <a:pPr lvl="0"/>
            <a:r>
              <a:rPr lang="en-US" dirty="0"/>
              <a:t>Calculate cost of production or service</a:t>
            </a:r>
          </a:p>
          <a:p>
            <a:pPr lvl="0"/>
            <a:r>
              <a:rPr lang="en-US" dirty="0"/>
              <a:t>Use break-even analysis to identify minimum required pricing and volumes</a:t>
            </a:r>
          </a:p>
          <a:p>
            <a:pPr lvl="0"/>
            <a:r>
              <a:rPr lang="en-US" dirty="0"/>
              <a:t>Compare pricing approaches and select appropriate pricing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5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Enterprise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83285" y="2054431"/>
            <a:ext cx="3206336" cy="3314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5-acres of vegetable production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6" y="113042"/>
            <a:ext cx="5291065" cy="67449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7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Break-Even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Break-even analysis answers the questions </a:t>
            </a:r>
          </a:p>
          <a:p>
            <a:pPr lvl="1"/>
            <a:r>
              <a:rPr lang="en-US"/>
              <a:t>How much needs to be sold to break even?”</a:t>
            </a:r>
          </a:p>
          <a:p>
            <a:pPr lvl="2"/>
            <a:r>
              <a:rPr lang="en-US"/>
              <a:t>If this quantity fits within potential demand, it may be feasible</a:t>
            </a:r>
          </a:p>
          <a:p>
            <a:pPr lvl="2"/>
            <a:r>
              <a:rPr lang="en-US"/>
              <a:t>Calculate break-even quantity/volume across a range of prices</a:t>
            </a:r>
          </a:p>
          <a:p>
            <a:pPr lvl="1"/>
            <a:r>
              <a:rPr lang="en-US"/>
              <a:t>Or</a:t>
            </a:r>
          </a:p>
          <a:p>
            <a:pPr lvl="1"/>
            <a:r>
              <a:rPr lang="en-US"/>
              <a:t>What would the price need to be to break even?  </a:t>
            </a:r>
          </a:p>
          <a:p>
            <a:pPr lvl="2"/>
            <a:r>
              <a:rPr lang="en-US"/>
              <a:t>If the price that would need to be charged is unrealistic, then the idea is not feasible  </a:t>
            </a:r>
          </a:p>
          <a:p>
            <a:pPr lvl="2"/>
            <a:r>
              <a:rPr lang="en-US"/>
              <a:t>Calculate break-even prices across a range of possible volumes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6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Break-Even Example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852551" y="1864338"/>
            <a:ext cx="3486201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Initial quantity of 20,000 </a:t>
            </a:r>
            <a:r>
              <a:rPr lang="en-US" sz="2400" dirty="0" err="1"/>
              <a:t>lbs</a:t>
            </a:r>
            <a:r>
              <a:rPr lang="en-US" sz="2400" dirty="0"/>
              <a:t> at a price of $.24/</a:t>
            </a:r>
            <a:r>
              <a:rPr lang="en-US" sz="2400" dirty="0" err="1"/>
              <a:t>lb</a:t>
            </a:r>
            <a:r>
              <a:rPr lang="en-US" sz="2400" dirty="0"/>
              <a:t>, or $4,800 in revenue</a:t>
            </a:r>
          </a:p>
          <a:p>
            <a:r>
              <a:rPr lang="en-US" sz="2400" dirty="0"/>
              <a:t>Profit is $1,635</a:t>
            </a:r>
          </a:p>
          <a:p>
            <a:r>
              <a:rPr lang="en-US" sz="2400" dirty="0"/>
              <a:t>Break-even price is total expenses/number of units (20,000) or $.16/</a:t>
            </a:r>
            <a:r>
              <a:rPr lang="en-US" sz="2400" dirty="0" err="1"/>
              <a:t>lb</a:t>
            </a:r>
            <a:endParaRPr lang="en-US" sz="2400" dirty="0"/>
          </a:p>
          <a:p>
            <a:r>
              <a:rPr lang="en-US" sz="2400" dirty="0"/>
              <a:t>Break-even quantity is total expenses/price ($.24/</a:t>
            </a:r>
            <a:r>
              <a:rPr lang="en-US" sz="2400" dirty="0" err="1"/>
              <a:t>lb</a:t>
            </a:r>
            <a:r>
              <a:rPr lang="en-US" sz="2400" dirty="0"/>
              <a:t>) or 13,187 </a:t>
            </a:r>
            <a:r>
              <a:rPr lang="en-US" sz="2400" dirty="0" err="1"/>
              <a:t>lbs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752" y="1864338"/>
            <a:ext cx="3710795" cy="4073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40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Product Price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Major pricing approaches</a:t>
            </a:r>
          </a:p>
          <a:p>
            <a:pPr lvl="1"/>
            <a:r>
              <a:rPr lang="en-US" dirty="0"/>
              <a:t>Cost-based</a:t>
            </a:r>
          </a:p>
          <a:p>
            <a:pPr lvl="1"/>
            <a:r>
              <a:rPr lang="en-US" dirty="0"/>
              <a:t>Demand-oriented</a:t>
            </a:r>
          </a:p>
          <a:p>
            <a:pPr lvl="1"/>
            <a:r>
              <a:rPr lang="en-US" dirty="0"/>
              <a:t>Competition-oriented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normally used independently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4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Cost-Based Pricing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Cost-plus pricing</a:t>
            </a:r>
          </a:p>
          <a:p>
            <a:pPr lvl="1"/>
            <a:r>
              <a:rPr lang="en-US" dirty="0"/>
              <a:t>Price equals total costs divided by number of units</a:t>
            </a:r>
          </a:p>
          <a:p>
            <a:pPr lvl="1"/>
            <a:r>
              <a:rPr lang="en-US" dirty="0"/>
              <a:t>Shortcomings</a:t>
            </a:r>
          </a:p>
          <a:p>
            <a:pPr lvl="2"/>
            <a:r>
              <a:rPr lang="en-US" dirty="0"/>
              <a:t>Not tied to consumer demand</a:t>
            </a:r>
          </a:p>
          <a:p>
            <a:pPr lvl="2"/>
            <a:r>
              <a:rPr lang="en-US" dirty="0"/>
              <a:t>No incentive to reduce costs</a:t>
            </a:r>
          </a:p>
          <a:p>
            <a:pPr lvl="2"/>
            <a:r>
              <a:rPr lang="en-US" dirty="0"/>
              <a:t>Adjustments for rising costs poor</a:t>
            </a:r>
          </a:p>
          <a:p>
            <a:r>
              <a:rPr lang="en-US" dirty="0"/>
              <a:t>Mark-up pricing</a:t>
            </a:r>
          </a:p>
          <a:p>
            <a:pPr lvl="1"/>
            <a:r>
              <a:rPr lang="en-US" dirty="0"/>
              <a:t>Add a percentage to the cost of product (mark-up)</a:t>
            </a:r>
          </a:p>
          <a:p>
            <a:pPr lvl="1"/>
            <a:r>
              <a:rPr lang="en-US" dirty="0"/>
              <a:t>Very popular for retailers and wholesales</a:t>
            </a:r>
          </a:p>
          <a:p>
            <a:pPr lvl="2"/>
            <a:r>
              <a:rPr lang="en-US" dirty="0"/>
              <a:t>Easy, too many products to estimate demand</a:t>
            </a:r>
          </a:p>
          <a:p>
            <a:pPr lvl="1"/>
            <a:r>
              <a:rPr lang="en-US" dirty="0"/>
              <a:t>Shortcomings</a:t>
            </a:r>
          </a:p>
          <a:p>
            <a:pPr lvl="2"/>
            <a:r>
              <a:rPr lang="en-US" dirty="0"/>
              <a:t>Not tied to demand</a:t>
            </a:r>
          </a:p>
          <a:p>
            <a:pPr lvl="2"/>
            <a:r>
              <a:rPr lang="en-US" dirty="0"/>
              <a:t>Profit biased by pricing</a:t>
            </a:r>
          </a:p>
        </p:txBody>
      </p:sp>
    </p:spTree>
    <p:extLst>
      <p:ext uri="{BB962C8B-B14F-4D97-AF65-F5344CB8AC3E}">
        <p14:creationId xmlns:p14="http://schemas.microsoft.com/office/powerpoint/2010/main" val="182901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Retail Distribution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Plan to sell product retail (local tourist shop)</a:t>
            </a:r>
          </a:p>
          <a:p>
            <a:r>
              <a:rPr lang="en-US" dirty="0"/>
              <a:t>Set pricing at retail level and then evaluate demand</a:t>
            </a:r>
          </a:p>
          <a:p>
            <a:pPr lvl="1"/>
            <a:r>
              <a:rPr lang="en-US" dirty="0"/>
              <a:t>Ask wholesales and retailers what margin they require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$5.00 cost of production</a:t>
            </a:r>
          </a:p>
          <a:p>
            <a:pPr lvl="2"/>
            <a:r>
              <a:rPr lang="en-US" dirty="0"/>
              <a:t>Multiply by 1.25 for wholesale price (Average 20-30%)</a:t>
            </a:r>
          </a:p>
          <a:p>
            <a:pPr lvl="1"/>
            <a:r>
              <a:rPr lang="en-US" dirty="0"/>
              <a:t>$6.25 wholesale</a:t>
            </a:r>
          </a:p>
          <a:p>
            <a:pPr lvl="2"/>
            <a:r>
              <a:rPr lang="en-US" dirty="0"/>
              <a:t>Multiply by 1.40 for retail price (Average 30-50%)</a:t>
            </a:r>
          </a:p>
          <a:p>
            <a:pPr lvl="1"/>
            <a:r>
              <a:rPr lang="en-US" dirty="0"/>
              <a:t>$8.75 retail </a:t>
            </a:r>
          </a:p>
          <a:p>
            <a:r>
              <a:rPr lang="en-US" dirty="0"/>
              <a:t>Will consumers pay $8.75?</a:t>
            </a:r>
          </a:p>
          <a:p>
            <a:r>
              <a:rPr lang="en-US" dirty="0"/>
              <a:t>Need to use this price at all outlets</a:t>
            </a:r>
          </a:p>
        </p:txBody>
      </p:sp>
    </p:spTree>
    <p:extLst>
      <p:ext uri="{BB962C8B-B14F-4D97-AF65-F5344CB8AC3E}">
        <p14:creationId xmlns:p14="http://schemas.microsoft.com/office/powerpoint/2010/main" val="787584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Demand-Oriented Pricing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Price at customer value (willingness to pay)</a:t>
            </a:r>
          </a:p>
          <a:p>
            <a:r>
              <a:rPr lang="en-US" dirty="0"/>
              <a:t>Price skimming</a:t>
            </a:r>
          </a:p>
          <a:p>
            <a:pPr lvl="1"/>
            <a:r>
              <a:rPr lang="en-US" dirty="0"/>
              <a:t>Charge high price at first to pick up consumers willing to pay more</a:t>
            </a:r>
          </a:p>
          <a:p>
            <a:pPr lvl="1"/>
            <a:r>
              <a:rPr lang="en-US" dirty="0"/>
              <a:t>Gradually reduce price to pick up consumers who are more price sensitive</a:t>
            </a:r>
          </a:p>
          <a:p>
            <a:r>
              <a:rPr lang="en-US" dirty="0"/>
              <a:t>Penetration pricing</a:t>
            </a:r>
          </a:p>
          <a:p>
            <a:pPr lvl="1"/>
            <a:r>
              <a:rPr lang="en-US" dirty="0"/>
              <a:t>Initial low price to capture market share</a:t>
            </a:r>
          </a:p>
          <a:p>
            <a:pPr lvl="1"/>
            <a:r>
              <a:rPr lang="en-US" dirty="0"/>
              <a:t>Discourages competition</a:t>
            </a:r>
          </a:p>
          <a:p>
            <a:pPr lvl="1"/>
            <a:r>
              <a:rPr lang="en-US" dirty="0"/>
              <a:t>Price is increased later when consumers are hooked</a:t>
            </a:r>
          </a:p>
          <a:p>
            <a:pPr lvl="1"/>
            <a:r>
              <a:rPr lang="en-US" dirty="0"/>
              <a:t>Common in new food products</a:t>
            </a:r>
          </a:p>
        </p:txBody>
      </p:sp>
    </p:spTree>
    <p:extLst>
      <p:ext uri="{BB962C8B-B14F-4D97-AF65-F5344CB8AC3E}">
        <p14:creationId xmlns:p14="http://schemas.microsoft.com/office/powerpoint/2010/main" val="113604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Determinants of Consumer Price Sensitivity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Perceived substitute effect</a:t>
            </a:r>
          </a:p>
          <a:p>
            <a:pPr lvl="1"/>
            <a:r>
              <a:rPr lang="en-US" dirty="0"/>
              <a:t>How many substitutes exist?</a:t>
            </a:r>
          </a:p>
          <a:p>
            <a:pPr lvl="1"/>
            <a:r>
              <a:rPr lang="en-US" dirty="0"/>
              <a:t>If many, then consumers more price sensitive</a:t>
            </a:r>
          </a:p>
          <a:p>
            <a:r>
              <a:rPr lang="en-US" dirty="0"/>
              <a:t>Unique value effect</a:t>
            </a:r>
          </a:p>
          <a:p>
            <a:pPr lvl="1"/>
            <a:r>
              <a:rPr lang="en-US" dirty="0"/>
              <a:t>Increase market share through differentiation</a:t>
            </a:r>
          </a:p>
          <a:p>
            <a:pPr lvl="1"/>
            <a:r>
              <a:rPr lang="en-US" dirty="0"/>
              <a:t>Consumers less price sensitive if “unique” product/service </a:t>
            </a:r>
          </a:p>
          <a:p>
            <a:r>
              <a:rPr lang="en-US" dirty="0"/>
              <a:t>Switching cost effect</a:t>
            </a:r>
          </a:p>
          <a:p>
            <a:pPr lvl="1"/>
            <a:r>
              <a:rPr lang="en-US" dirty="0"/>
              <a:t>Cost of changing from one product to another</a:t>
            </a:r>
          </a:p>
          <a:p>
            <a:pPr lvl="1"/>
            <a:r>
              <a:rPr lang="en-US" dirty="0"/>
              <a:t>People are reluctant to change and seek out new information</a:t>
            </a:r>
          </a:p>
          <a:p>
            <a:pPr lvl="1"/>
            <a:r>
              <a:rPr lang="en-US" dirty="0"/>
              <a:t>Consumers less price sensitive if large switching costs</a:t>
            </a:r>
          </a:p>
        </p:txBody>
      </p:sp>
    </p:spTree>
    <p:extLst>
      <p:ext uri="{BB962C8B-B14F-4D97-AF65-F5344CB8AC3E}">
        <p14:creationId xmlns:p14="http://schemas.microsoft.com/office/powerpoint/2010/main" val="62632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Determinants of Price Sensitivity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Difficult comparison effect</a:t>
            </a:r>
          </a:p>
          <a:p>
            <a:pPr lvl="1"/>
            <a:r>
              <a:rPr lang="en-US" dirty="0"/>
              <a:t>Hard to compare products/services, then consumers less price sensitive</a:t>
            </a:r>
          </a:p>
          <a:p>
            <a:r>
              <a:rPr lang="en-US" dirty="0"/>
              <a:t>Price-quality effect</a:t>
            </a:r>
          </a:p>
          <a:p>
            <a:pPr lvl="1"/>
            <a:r>
              <a:rPr lang="en-US" dirty="0"/>
              <a:t>Often associate a higher price with higher quality</a:t>
            </a:r>
          </a:p>
          <a:p>
            <a:r>
              <a:rPr lang="en-US" dirty="0"/>
              <a:t>Expenditure effect</a:t>
            </a:r>
          </a:p>
          <a:p>
            <a:pPr lvl="1"/>
            <a:r>
              <a:rPr lang="en-US" dirty="0"/>
              <a:t>Consumers more sensitive to price changes on large, expensive products than small, inexpensive ones</a:t>
            </a:r>
          </a:p>
          <a:p>
            <a:pPr lvl="2"/>
            <a:r>
              <a:rPr lang="en-US" dirty="0"/>
              <a:t>Price changes on meat compared to salt</a:t>
            </a:r>
          </a:p>
        </p:txBody>
      </p:sp>
    </p:spTree>
    <p:extLst>
      <p:ext uri="{BB962C8B-B14F-4D97-AF65-F5344CB8AC3E}">
        <p14:creationId xmlns:p14="http://schemas.microsoft.com/office/powerpoint/2010/main" val="2044370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Determinants of Price Sensitivity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Fairness effect</a:t>
            </a:r>
          </a:p>
          <a:p>
            <a:pPr lvl="1"/>
            <a:r>
              <a:rPr lang="en-US" dirty="0"/>
              <a:t>Impacted by what they consider fair - (sense of value-added)</a:t>
            </a:r>
          </a:p>
          <a:p>
            <a:r>
              <a:rPr lang="en-US" dirty="0"/>
              <a:t>Inventory effect</a:t>
            </a:r>
          </a:p>
          <a:p>
            <a:pPr lvl="1"/>
            <a:r>
              <a:rPr lang="en-US" dirty="0"/>
              <a:t>Seasonality affects price sensitivity</a:t>
            </a:r>
          </a:p>
          <a:p>
            <a:pPr lvl="2"/>
            <a:r>
              <a:rPr lang="en-US" dirty="0"/>
              <a:t>Higher demand for steak in summer due to outside grilling</a:t>
            </a:r>
          </a:p>
          <a:p>
            <a:r>
              <a:rPr lang="en-US" dirty="0"/>
              <a:t>End-benefit effect</a:t>
            </a:r>
          </a:p>
          <a:p>
            <a:pPr lvl="1"/>
            <a:r>
              <a:rPr lang="en-US" dirty="0"/>
              <a:t>May be willing to pay more for products that protect the environment, preserve open space, support family farms, etc.</a:t>
            </a:r>
          </a:p>
        </p:txBody>
      </p:sp>
    </p:spTree>
    <p:extLst>
      <p:ext uri="{BB962C8B-B14F-4D97-AF65-F5344CB8AC3E}">
        <p14:creationId xmlns:p14="http://schemas.microsoft.com/office/powerpoint/2010/main" val="122289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Steps in Economic Feasibility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Assess potential demand (volume and pricing)</a:t>
            </a:r>
          </a:p>
          <a:p>
            <a:r>
              <a:rPr lang="en-US" dirty="0"/>
              <a:t>Estimate cost of production </a:t>
            </a:r>
          </a:p>
          <a:p>
            <a:r>
              <a:rPr lang="en-US" dirty="0"/>
              <a:t>Examine break-even volume and pricing</a:t>
            </a:r>
          </a:p>
          <a:p>
            <a:r>
              <a:rPr lang="en-US" dirty="0"/>
              <a:t>Choose a pricing approach</a:t>
            </a:r>
          </a:p>
        </p:txBody>
      </p:sp>
    </p:spTree>
    <p:extLst>
      <p:ext uri="{BB962C8B-B14F-4D97-AF65-F5344CB8AC3E}">
        <p14:creationId xmlns:p14="http://schemas.microsoft.com/office/powerpoint/2010/main" val="2624359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Competition-Oriented Pricing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Simple form of pricing</a:t>
            </a:r>
          </a:p>
          <a:p>
            <a:r>
              <a:rPr lang="en-US"/>
              <a:t>Ideal when similar products exist</a:t>
            </a:r>
          </a:p>
          <a:p>
            <a:r>
              <a:rPr lang="en-US"/>
              <a:t>Penetration pricing</a:t>
            </a:r>
          </a:p>
          <a:p>
            <a:pPr lvl="1"/>
            <a:r>
              <a:rPr lang="en-US"/>
              <a:t>Lower than competition pricing  </a:t>
            </a:r>
          </a:p>
          <a:p>
            <a:pPr lvl="1"/>
            <a:r>
              <a:rPr lang="en-US"/>
              <a:t>Stimulate demand</a:t>
            </a:r>
          </a:p>
          <a:p>
            <a:r>
              <a:rPr lang="en-US"/>
              <a:t>Parity pricing</a:t>
            </a:r>
          </a:p>
          <a:p>
            <a:pPr lvl="1"/>
            <a:r>
              <a:rPr lang="en-US"/>
              <a:t>Equals competition pricing</a:t>
            </a:r>
          </a:p>
          <a:p>
            <a:r>
              <a:rPr lang="en-US"/>
              <a:t>Premium pricing</a:t>
            </a:r>
          </a:p>
          <a:p>
            <a:pPr lvl="1"/>
            <a:r>
              <a:rPr lang="en-US"/>
              <a:t>Higher than competition pricing</a:t>
            </a:r>
          </a:p>
          <a:p>
            <a:pPr lvl="1"/>
            <a:r>
              <a:rPr lang="en-US"/>
              <a:t>Signal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4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many competitors operate in the market?</a:t>
            </a:r>
          </a:p>
          <a:p>
            <a:r>
              <a:rPr lang="en-US" dirty="0"/>
              <a:t>Are competitors large or small?  Near or far?</a:t>
            </a:r>
          </a:p>
          <a:p>
            <a:r>
              <a:rPr lang="en-US" dirty="0"/>
              <a:t>What types and numbers of products do they sell?</a:t>
            </a:r>
          </a:p>
          <a:p>
            <a:r>
              <a:rPr lang="en-US" dirty="0"/>
              <a:t>What pricing methods do they 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99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External Factors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</a:t>
            </a:r>
          </a:p>
          <a:p>
            <a:pPr lvl="1"/>
            <a:r>
              <a:rPr lang="en-US" dirty="0"/>
              <a:t>Wholesale and retail margins</a:t>
            </a:r>
          </a:p>
          <a:p>
            <a:pPr lvl="1"/>
            <a:r>
              <a:rPr lang="en-US" dirty="0"/>
              <a:t>Transportation and packaging costs</a:t>
            </a:r>
          </a:p>
          <a:p>
            <a:r>
              <a:rPr lang="en-US" dirty="0"/>
              <a:t>Environmental factors</a:t>
            </a:r>
          </a:p>
          <a:p>
            <a:pPr lvl="1"/>
            <a:r>
              <a:rPr lang="en-US" dirty="0"/>
              <a:t>Taxes, weather events, fad diets, energy policy</a:t>
            </a:r>
          </a:p>
          <a:p>
            <a:r>
              <a:rPr lang="en-US" dirty="0"/>
              <a:t>Legal/regulatory factors</a:t>
            </a:r>
          </a:p>
          <a:p>
            <a:pPr lvl="1"/>
            <a:r>
              <a:rPr lang="en-US" dirty="0"/>
              <a:t>Labeling, certification, permits, safety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46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Pomegranate Juice Pricing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Produce and sell juice at specialty/health stores</a:t>
            </a:r>
          </a:p>
          <a:p>
            <a:r>
              <a:rPr lang="en-US" dirty="0"/>
              <a:t>Cost of production is $.80 per 8 oz. juice</a:t>
            </a:r>
          </a:p>
          <a:p>
            <a:pPr lvl="1"/>
            <a:r>
              <a:rPr lang="en-US" dirty="0"/>
              <a:t>$.80 cost of production (multiply by 1.20)</a:t>
            </a:r>
          </a:p>
          <a:p>
            <a:pPr lvl="1"/>
            <a:r>
              <a:rPr lang="en-US" dirty="0"/>
              <a:t>$.96 cost with profit (multiply by 1.25)</a:t>
            </a:r>
          </a:p>
          <a:p>
            <a:pPr lvl="1"/>
            <a:r>
              <a:rPr lang="en-US" dirty="0"/>
              <a:t>$1.20 wholesale price (multiply by 1.40)</a:t>
            </a:r>
          </a:p>
          <a:p>
            <a:pPr lvl="1"/>
            <a:r>
              <a:rPr lang="en-US" dirty="0"/>
              <a:t>$1.68 minimum retail price required </a:t>
            </a:r>
          </a:p>
          <a:p>
            <a:r>
              <a:rPr lang="en-US" dirty="0"/>
              <a:t>$1.47 per 8 oz. retail price (ERS, 2013)</a:t>
            </a:r>
          </a:p>
          <a:p>
            <a:pPr lvl="1"/>
            <a:r>
              <a:rPr lang="en-US" dirty="0"/>
              <a:t>Pricing data is US average, specialty retail price may be much higher </a:t>
            </a:r>
          </a:p>
          <a:p>
            <a:pPr lvl="1"/>
            <a:r>
              <a:rPr lang="en-US" dirty="0"/>
              <a:t>Target market may be willing to pay more (health benefits, families with children, seniors, etc.)</a:t>
            </a:r>
          </a:p>
          <a:p>
            <a:pPr lvl="1"/>
            <a:r>
              <a:rPr lang="en-US" dirty="0"/>
              <a:t>What packaging, labeling, etc. may differentiate the product?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9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U-Pick Pricing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Strawberry u-pick operation</a:t>
            </a:r>
          </a:p>
          <a:p>
            <a:pPr lvl="1"/>
            <a:r>
              <a:rPr lang="en-US" dirty="0"/>
              <a:t>10,000 pounds per acre</a:t>
            </a:r>
          </a:p>
          <a:p>
            <a:pPr lvl="1"/>
            <a:r>
              <a:rPr lang="en-US" dirty="0"/>
              <a:t>$23,600 in revenue per acre</a:t>
            </a:r>
          </a:p>
          <a:p>
            <a:pPr lvl="2"/>
            <a:r>
              <a:rPr lang="en-US" dirty="0"/>
              <a:t>$2.36 per pound retail price (ERS, US Average 2013)</a:t>
            </a:r>
          </a:p>
          <a:p>
            <a:pPr lvl="1"/>
            <a:r>
              <a:rPr lang="en-US" dirty="0"/>
              <a:t>$18.88 in revenue per person </a:t>
            </a:r>
          </a:p>
          <a:p>
            <a:pPr lvl="2"/>
            <a:r>
              <a:rPr lang="en-US" dirty="0"/>
              <a:t>Average consumption is 8 pounds/year (ERS, 2014)</a:t>
            </a:r>
          </a:p>
          <a:p>
            <a:r>
              <a:rPr lang="en-US" dirty="0"/>
              <a:t>Need to know the cost of production (including visitor services, permits,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9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U-Pick Pricing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Visitors may purchase much more than 8 pounds (processing, events, etc.) </a:t>
            </a:r>
          </a:p>
          <a:p>
            <a:pPr lvl="1"/>
            <a:r>
              <a:rPr lang="en-US" dirty="0"/>
              <a:t>Visitors may be willing to pay more or less than retail depending on…</a:t>
            </a:r>
          </a:p>
          <a:p>
            <a:pPr lvl="2"/>
            <a:r>
              <a:rPr lang="en-US" dirty="0"/>
              <a:t>Experience</a:t>
            </a:r>
          </a:p>
          <a:p>
            <a:pPr lvl="3"/>
            <a:r>
              <a:rPr lang="en-US" dirty="0"/>
              <a:t>Family outings, may pay much more per pound for the farm experience</a:t>
            </a:r>
          </a:p>
          <a:p>
            <a:pPr lvl="2"/>
            <a:r>
              <a:rPr lang="en-US" dirty="0"/>
              <a:t>Amount purchased</a:t>
            </a:r>
          </a:p>
          <a:p>
            <a:pPr lvl="3"/>
            <a:r>
              <a:rPr lang="en-US" dirty="0"/>
              <a:t>Bulk purchases for canning, freezing, etc., may pay less per pound</a:t>
            </a:r>
          </a:p>
          <a:p>
            <a:pPr lvl="2"/>
            <a:r>
              <a:rPr lang="en-US" dirty="0"/>
              <a:t>Specialty item</a:t>
            </a:r>
          </a:p>
          <a:p>
            <a:pPr lvl="3"/>
            <a:r>
              <a:rPr lang="en-US" dirty="0"/>
              <a:t>For organic, and other specialty labels or designations may pay more per pound</a:t>
            </a:r>
          </a:p>
          <a:p>
            <a:pPr lvl="3"/>
            <a:r>
              <a:rPr lang="en-US" dirty="0"/>
              <a:t>$3.48 organic wholesale price per pound (ERS, San Fran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75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Fresh and processed fruits and vegetables </a:t>
            </a:r>
          </a:p>
          <a:p>
            <a:pPr lvl="1"/>
            <a:r>
              <a:rPr lang="en-US" dirty="0">
                <a:hlinkClick r:id="rId2"/>
              </a:rPr>
              <a:t>http://www.ers.usda.gov/data-products/fruit-and-vegetable-prices.aspx</a:t>
            </a:r>
            <a:endParaRPr lang="en-US" dirty="0"/>
          </a:p>
          <a:p>
            <a:r>
              <a:rPr lang="en-US" dirty="0"/>
              <a:t>Meats and poultry</a:t>
            </a:r>
          </a:p>
          <a:p>
            <a:pPr lvl="1"/>
            <a:r>
              <a:rPr lang="en-US" dirty="0">
                <a:hlinkClick r:id="rId3"/>
              </a:rPr>
              <a:t>http://www.ers.usda.gov/data-products/meat-price-spreads.aspx</a:t>
            </a:r>
            <a:endParaRPr lang="en-US" dirty="0"/>
          </a:p>
          <a:p>
            <a:r>
              <a:rPr lang="en-US" dirty="0"/>
              <a:t>Organic foods</a:t>
            </a:r>
          </a:p>
          <a:p>
            <a:pPr lvl="1"/>
            <a:r>
              <a:rPr lang="en-US" dirty="0">
                <a:hlinkClick r:id="rId4"/>
              </a:rPr>
              <a:t>http://www.ers.usda.gov/data-products/organic-prices.aspx</a:t>
            </a:r>
            <a:endParaRPr lang="en-US" dirty="0"/>
          </a:p>
          <a:p>
            <a:r>
              <a:rPr lang="en-US" dirty="0"/>
              <a:t>Drinks and meals away from home</a:t>
            </a:r>
          </a:p>
          <a:p>
            <a:pPr lvl="1"/>
            <a:r>
              <a:rPr lang="en-US" dirty="0">
                <a:hlinkClick r:id="rId5"/>
              </a:rPr>
              <a:t>http://www.ers.usda.gov/data-products/quarterly-food-away-from-home-prices.aspx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20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Worksheet 5.1: Potential Volume</a:t>
            </a:r>
          </a:p>
          <a:p>
            <a:pPr lvl="1"/>
            <a:r>
              <a:rPr lang="en-US" dirty="0"/>
              <a:t>Identify 1-2 target consumer groups</a:t>
            </a:r>
          </a:p>
          <a:p>
            <a:pPr lvl="1"/>
            <a:r>
              <a:rPr lang="en-US" dirty="0"/>
              <a:t>Where are they coming from? </a:t>
            </a:r>
          </a:p>
          <a:p>
            <a:pPr lvl="1"/>
            <a:r>
              <a:rPr lang="en-US" dirty="0"/>
              <a:t>Where are they headed?</a:t>
            </a:r>
          </a:p>
          <a:p>
            <a:pPr lvl="1"/>
            <a:r>
              <a:rPr lang="en-US" dirty="0"/>
              <a:t>How many do you estimate?</a:t>
            </a:r>
          </a:p>
          <a:p>
            <a:pPr lvl="1"/>
            <a:r>
              <a:rPr lang="en-US" dirty="0"/>
              <a:t>What quantities will they use/buy?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84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Potential Demand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Target consumers who have a need for the product/service</a:t>
            </a:r>
          </a:p>
          <a:p>
            <a:r>
              <a:rPr lang="en-US" dirty="0"/>
              <a:t>Conduct market research</a:t>
            </a:r>
          </a:p>
          <a:p>
            <a:pPr lvl="1"/>
            <a:r>
              <a:rPr lang="en-US" dirty="0"/>
              <a:t>Estimate available customer base and purchase amount</a:t>
            </a:r>
          </a:p>
          <a:p>
            <a:pPr lvl="1"/>
            <a:r>
              <a:rPr lang="en-US" dirty="0"/>
              <a:t>Estimate feasible range of prices (cover production costs)</a:t>
            </a:r>
          </a:p>
          <a:p>
            <a:pPr lvl="1"/>
            <a:r>
              <a:rPr lang="en-US" dirty="0"/>
              <a:t>Assess consumer sensitivity to pricing</a:t>
            </a:r>
          </a:p>
          <a:p>
            <a:r>
              <a:rPr lang="en-US" dirty="0"/>
              <a:t>Market research methods</a:t>
            </a:r>
          </a:p>
          <a:p>
            <a:pPr lvl="1"/>
            <a:r>
              <a:rPr lang="en-US" dirty="0"/>
              <a:t>Survey existing customers</a:t>
            </a:r>
          </a:p>
          <a:p>
            <a:pPr lvl="1"/>
            <a:r>
              <a:rPr lang="en-US" dirty="0"/>
              <a:t>Conduct product/pricing trials </a:t>
            </a:r>
          </a:p>
          <a:p>
            <a:pPr lvl="1"/>
            <a:r>
              <a:rPr lang="en-US" dirty="0"/>
              <a:t>Ask fellow providers – competitors</a:t>
            </a:r>
          </a:p>
          <a:p>
            <a:pPr lvl="1"/>
            <a:r>
              <a:rPr lang="en-US" dirty="0"/>
              <a:t>Use secondary data resources</a:t>
            </a:r>
          </a:p>
          <a:p>
            <a:pPr lvl="2"/>
            <a:r>
              <a:rPr lang="en-US" dirty="0"/>
              <a:t>USDA, marketing firms, Extension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6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Estimating Market Size - Farm Tourism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Farm Tourism</a:t>
            </a:r>
          </a:p>
          <a:p>
            <a:pPr lvl="1"/>
            <a:r>
              <a:rPr lang="en-US" dirty="0"/>
              <a:t>Local customers traveling for a day or weekend outing, such as in-state or less than 100 miles away</a:t>
            </a:r>
          </a:p>
          <a:p>
            <a:pPr lvl="1"/>
            <a:r>
              <a:rPr lang="en-US" dirty="0"/>
              <a:t>U-pick strawberry operation example</a:t>
            </a:r>
          </a:p>
          <a:p>
            <a:r>
              <a:rPr lang="en-US" dirty="0"/>
              <a:t>Destination Tourists</a:t>
            </a:r>
          </a:p>
          <a:p>
            <a:pPr lvl="1"/>
            <a:r>
              <a:rPr lang="en-US" dirty="0"/>
              <a:t>Visitors on a long vacation to specific destinations</a:t>
            </a:r>
          </a:p>
          <a:p>
            <a:pPr lvl="2"/>
            <a:r>
              <a:rPr lang="en-US" dirty="0"/>
              <a:t>National and state parks, heritage sites, etc.</a:t>
            </a:r>
          </a:p>
          <a:p>
            <a:pPr lvl="1"/>
            <a:r>
              <a:rPr lang="en-US" dirty="0"/>
              <a:t>Farm tourism venture example</a:t>
            </a:r>
          </a:p>
        </p:txBody>
      </p:sp>
    </p:spTree>
    <p:extLst>
      <p:ext uri="{BB962C8B-B14F-4D97-AF65-F5344CB8AC3E}">
        <p14:creationId xmlns:p14="http://schemas.microsoft.com/office/powerpoint/2010/main" val="59369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Local Tourists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If selling items directly from farm/ranch</a:t>
            </a:r>
          </a:p>
          <a:p>
            <a:pPr lvl="1"/>
            <a:r>
              <a:rPr lang="en-US" altLang="en-US" dirty="0"/>
              <a:t>Consider how far you can expect customers to travel</a:t>
            </a:r>
          </a:p>
          <a:p>
            <a:r>
              <a:rPr lang="en-US" altLang="en-US" dirty="0"/>
              <a:t>The USDA Forest Service's National Survey on Recreation found the average distance traveled to visit a farm in 2000 was 80 miles</a:t>
            </a:r>
          </a:p>
          <a:p>
            <a:r>
              <a:rPr lang="en-US" altLang="en-US" dirty="0"/>
              <a:t>Western operators find their consumers travel over 75 miles to participate in U-picks, farm festivals, and related farm activities</a:t>
            </a:r>
          </a:p>
          <a:p>
            <a:pPr lvl="1"/>
            <a:r>
              <a:rPr lang="en-US" altLang="en-US" dirty="0"/>
              <a:t>No other alternatives exist in their metro area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Tourists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Potential number of customers</a:t>
            </a:r>
          </a:p>
          <a:p>
            <a:pPr lvl="1"/>
            <a:r>
              <a:rPr lang="en-US" altLang="en-US" dirty="0"/>
              <a:t>Demographics and population size in the area is an important part of estimating demand</a:t>
            </a:r>
          </a:p>
          <a:p>
            <a:pPr lvl="2"/>
            <a:r>
              <a:rPr lang="en-US" altLang="en-US" dirty="0"/>
              <a:t>Demographics from the most recent U.S. Census can be searched online by state and by zip code - </a:t>
            </a:r>
            <a:r>
              <a:rPr lang="en-US" altLang="en-US" dirty="0">
                <a:hlinkClick r:id="rId2"/>
              </a:rPr>
              <a:t>http://factfinder.census.gov/faces/nav/jsf/pages/index.xhtml</a:t>
            </a:r>
            <a:endParaRPr lang="en-US" altLang="en-US" dirty="0"/>
          </a:p>
          <a:p>
            <a:pPr lvl="3"/>
            <a:r>
              <a:rPr lang="en-US" altLang="en-US" dirty="0"/>
              <a:t>Ages, household and family size, income, ethnicity, etc.</a:t>
            </a:r>
          </a:p>
          <a:p>
            <a:pPr lvl="3"/>
            <a:r>
              <a:rPr lang="en-US" altLang="en-US" dirty="0"/>
              <a:t>All of which can provide information as to the characteristics of potential customers in the surrounding area </a:t>
            </a:r>
          </a:p>
          <a:p>
            <a:r>
              <a:rPr lang="en-US" altLang="en-US" dirty="0"/>
              <a:t>Potential purchase size</a:t>
            </a:r>
          </a:p>
          <a:p>
            <a:pPr lvl="1"/>
            <a:r>
              <a:rPr lang="en-US" altLang="en-US" dirty="0"/>
              <a:t>Examining current and historical consumption patterns can be helpful</a:t>
            </a:r>
          </a:p>
          <a:p>
            <a:pPr lvl="2"/>
            <a:r>
              <a:rPr lang="en-US" altLang="en-US" dirty="0"/>
              <a:t>Average annual consumption levels for hundreds of foods in the US can be found on USDA’s Economic Research Service (USDA-ERS) website - </a:t>
            </a:r>
            <a:r>
              <a:rPr lang="en-US" altLang="en-US" dirty="0">
                <a:hlinkClick r:id="rId3"/>
              </a:rPr>
              <a:t>http://www.ers.usda.gov/data-products/food-availability-(per-capita)-data-system/.aspx</a:t>
            </a:r>
            <a:endParaRPr lang="en-US" altLang="en-US" dirty="0"/>
          </a:p>
          <a:p>
            <a:pPr lvl="2"/>
            <a:r>
              <a:rPr lang="en-US" altLang="en-US" dirty="0"/>
              <a:t>ERS data is for standard, conventional products only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9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U-Pick Example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A strawberry producer is considering turning one acre of the operation into a U-pick</a:t>
            </a:r>
          </a:p>
          <a:p>
            <a:r>
              <a:rPr lang="en-US" altLang="en-US" dirty="0"/>
              <a:t>Estimates that each acre will yield 10,000 pounds</a:t>
            </a:r>
          </a:p>
          <a:p>
            <a:r>
              <a:rPr lang="en-US" altLang="en-US" dirty="0"/>
              <a:t>The average annual consumption of strawberries per person is 8 pounds (ERS, 2014)</a:t>
            </a:r>
          </a:p>
          <a:p>
            <a:r>
              <a:rPr lang="en-US" altLang="en-US" dirty="0"/>
              <a:t>Use the following equation to determine the appropriate market size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producer will need a market size of 64,935 consumers/visits annually to sell all output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76" y="4111006"/>
            <a:ext cx="6503421" cy="64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48843"/>
              </p:ext>
            </p:extLst>
          </p:nvPr>
        </p:nvGraphicFramePr>
        <p:xfrm>
          <a:off x="2519362" y="4876312"/>
          <a:ext cx="29051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777680" imgH="393480" progId="">
                  <p:embed/>
                </p:oleObj>
              </mc:Choice>
              <mc:Fallback>
                <p:oleObj name="Equation" r:id="rId5" imgW="177768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2" y="4876312"/>
                        <a:ext cx="29051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60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U-Pick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For the U-pick strawberry operation, the producer may be interested in targeting families</a:t>
            </a:r>
          </a:p>
          <a:p>
            <a:pPr lvl="1"/>
            <a:r>
              <a:rPr lang="en-US" altLang="en-US" dirty="0"/>
              <a:t>Would be helpful to know if nearby communities have  enough families to make up a portion of the 65,000 consumers needed to make the U-pick operation feasible </a:t>
            </a:r>
          </a:p>
          <a:p>
            <a:r>
              <a:rPr lang="en-US" dirty="0"/>
              <a:t>Bend/Redmond, OR </a:t>
            </a:r>
          </a:p>
          <a:p>
            <a:pPr lvl="1"/>
            <a:r>
              <a:rPr lang="en-US" dirty="0"/>
              <a:t>26,073 families, average of 3.5 persons (2010 Census)</a:t>
            </a:r>
          </a:p>
          <a:p>
            <a:pPr lvl="1"/>
            <a:r>
              <a:rPr lang="en-US" dirty="0"/>
              <a:t>91,255 potential customers</a:t>
            </a:r>
          </a:p>
        </p:txBody>
      </p:sp>
    </p:spTree>
    <p:extLst>
      <p:ext uri="{BB962C8B-B14F-4D97-AF65-F5344CB8AC3E}">
        <p14:creationId xmlns:p14="http://schemas.microsoft.com/office/powerpoint/2010/main" val="3553682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412</TotalTime>
  <Words>2112</Words>
  <Application>Microsoft Macintosh PowerPoint</Application>
  <PresentationFormat>On-screen Show (4:3)</PresentationFormat>
  <Paragraphs>295</Paragraphs>
  <Slides>38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Governor</vt:lpstr>
      <vt:lpstr>template</vt:lpstr>
      <vt:lpstr>Equation</vt:lpstr>
      <vt:lpstr>Module 5: Assessing Enterprise Feasibility</vt:lpstr>
      <vt:lpstr>Overview</vt:lpstr>
      <vt:lpstr>Steps in Economic Feasibility Analysis</vt:lpstr>
      <vt:lpstr>Assess Potential Demand</vt:lpstr>
      <vt:lpstr>Estimating Market Size - Farm Tourism Examples</vt:lpstr>
      <vt:lpstr>Local Tourists</vt:lpstr>
      <vt:lpstr>Local Tourists</vt:lpstr>
      <vt:lpstr>U-Pick Example</vt:lpstr>
      <vt:lpstr>U-Pick Example</vt:lpstr>
      <vt:lpstr>U-Pick Example</vt:lpstr>
      <vt:lpstr>Destination Tourists</vt:lpstr>
      <vt:lpstr>Grand Canyon National Park Example</vt:lpstr>
      <vt:lpstr>Grand Canyon National Park Example</vt:lpstr>
      <vt:lpstr>Grand Canyon National Park Example</vt:lpstr>
      <vt:lpstr>Grand Canyon National Park Example</vt:lpstr>
      <vt:lpstr>Grand Canyon National Park Example</vt:lpstr>
      <vt:lpstr>Estimate Cost of Production</vt:lpstr>
      <vt:lpstr>Production Costs</vt:lpstr>
      <vt:lpstr>Investment Summary</vt:lpstr>
      <vt:lpstr>Enterprise Budget</vt:lpstr>
      <vt:lpstr>Break-Even Analysis</vt:lpstr>
      <vt:lpstr>Break-Even Example</vt:lpstr>
      <vt:lpstr>Estimating Product Price </vt:lpstr>
      <vt:lpstr>Cost-Based Pricing</vt:lpstr>
      <vt:lpstr>Retail Distribution Example</vt:lpstr>
      <vt:lpstr>Demand-Oriented Pricing</vt:lpstr>
      <vt:lpstr>Determinants of Consumer Price Sensitivity</vt:lpstr>
      <vt:lpstr>Determinants of Price Sensitivity</vt:lpstr>
      <vt:lpstr>Determinants of Price Sensitivity</vt:lpstr>
      <vt:lpstr>Competition-Oriented Pricing</vt:lpstr>
      <vt:lpstr>Competitive Analysis</vt:lpstr>
      <vt:lpstr>Consider External Factors</vt:lpstr>
      <vt:lpstr>Pomegranate Juice Pricing Example</vt:lpstr>
      <vt:lpstr>U-Pick Pricing Example </vt:lpstr>
      <vt:lpstr>U-Pick Pricing Example</vt:lpstr>
      <vt:lpstr>Pricing Resources</vt:lpstr>
      <vt:lpstr>Activity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Kynda Curtis</dc:creator>
  <cp:lastModifiedBy>Thompson, Taylor</cp:lastModifiedBy>
  <cp:revision>47</cp:revision>
  <cp:lastPrinted>2015-06-09T16:44:26Z</cp:lastPrinted>
  <dcterms:created xsi:type="dcterms:W3CDTF">2015-02-13T20:40:21Z</dcterms:created>
  <dcterms:modified xsi:type="dcterms:W3CDTF">2021-01-15T01:03:59Z</dcterms:modified>
</cp:coreProperties>
</file>