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61" r:id="rId6"/>
    <p:sldId id="259"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78" y="10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D0253E6-E2B5-4AC7-80E5-F3FC45EB658D}" type="datetimeFigureOut">
              <a:rPr lang="en-US" smtClean="0"/>
              <a:pPr/>
              <a:t>4/4/2020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CF924E-D8FC-4AC9-BCD8-1DFFAA257D1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0253E6-E2B5-4AC7-80E5-F3FC45EB658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F924E-D8FC-4AC9-BCD8-1DFFAA257D16}"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0253E6-E2B5-4AC7-80E5-F3FC45EB658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F924E-D8FC-4AC9-BCD8-1DFFAA257D16}"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D0253E6-E2B5-4AC7-80E5-F3FC45EB658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F924E-D8FC-4AC9-BCD8-1DFFAA257D1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D0253E6-E2B5-4AC7-80E5-F3FC45EB658D}" type="datetimeFigureOut">
              <a:rPr lang="en-US" smtClean="0"/>
              <a:pPr/>
              <a:t>4/4/2020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CF924E-D8FC-4AC9-BCD8-1DFFAA257D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D0253E6-E2B5-4AC7-80E5-F3FC45EB658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F924E-D8FC-4AC9-BCD8-1DFFAA257D1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D0253E6-E2B5-4AC7-80E5-F3FC45EB658D}"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F924E-D8FC-4AC9-BCD8-1DFFAA257D1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D0253E6-E2B5-4AC7-80E5-F3FC45EB658D}"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F924E-D8FC-4AC9-BCD8-1DFFAA257D16}"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253E6-E2B5-4AC7-80E5-F3FC45EB658D}"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F924E-D8FC-4AC9-BCD8-1DFFAA257D16}"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D0253E6-E2B5-4AC7-80E5-F3FC45EB658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F924E-D8FC-4AC9-BCD8-1DFFAA257D1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D0253E6-E2B5-4AC7-80E5-F3FC45EB658D}" type="datetimeFigureOut">
              <a:rPr lang="en-US" smtClean="0"/>
              <a:pPr/>
              <a:t>4/4/2020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5CF924E-D8FC-4AC9-BCD8-1DFFAA257D1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D0253E6-E2B5-4AC7-80E5-F3FC45EB658D}" type="datetimeFigureOut">
              <a:rPr lang="en-US" smtClean="0"/>
              <a:pPr/>
              <a:t>4/4/2020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CF924E-D8FC-4AC9-BCD8-1DFFAA257D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791200"/>
            <a:ext cx="6400800" cy="762000"/>
          </a:xfrm>
        </p:spPr>
        <p:txBody>
          <a:bodyPr>
            <a:normAutofit/>
          </a:bodyPr>
          <a:lstStyle/>
          <a:p>
            <a:r>
              <a:rPr lang="en-US" sz="2000" dirty="0">
                <a:latin typeface="Calibri" pitchFamily="34" charset="0"/>
              </a:rPr>
              <a:t>Utah State University Extension</a:t>
            </a:r>
          </a:p>
        </p:txBody>
      </p:sp>
      <p:sp>
        <p:nvSpPr>
          <p:cNvPr id="2" name="Title 1"/>
          <p:cNvSpPr>
            <a:spLocks noGrp="1"/>
          </p:cNvSpPr>
          <p:nvPr>
            <p:ph type="ctrTitle"/>
          </p:nvPr>
        </p:nvSpPr>
        <p:spPr/>
        <p:txBody>
          <a:bodyPr>
            <a:normAutofit/>
          </a:bodyPr>
          <a:lstStyle/>
          <a:p>
            <a:r>
              <a:rPr lang="en-US" sz="6600" dirty="0">
                <a:latin typeface="Calibri" pitchFamily="34" charset="0"/>
              </a:rPr>
              <a:t>Desert Adaptations</a:t>
            </a:r>
          </a:p>
        </p:txBody>
      </p:sp>
      <p:pic>
        <p:nvPicPr>
          <p:cNvPr id="4" name="Picture 3" descr="Utah Nature Explorers Logo-01.jpg"/>
          <p:cNvPicPr>
            <a:picLocks noChangeAspect="1"/>
          </p:cNvPicPr>
          <p:nvPr/>
        </p:nvPicPr>
        <p:blipFill>
          <a:blip r:embed="rId2" cstate="print">
            <a:clrChange>
              <a:clrFrom>
                <a:srgbClr val="FFFFFE"/>
              </a:clrFrom>
              <a:clrTo>
                <a:srgbClr val="FFFFFE">
                  <a:alpha val="0"/>
                </a:srgbClr>
              </a:clrTo>
            </a:clrChange>
          </a:blip>
          <a:stretch>
            <a:fillRect/>
          </a:stretch>
        </p:blipFill>
        <p:spPr>
          <a:xfrm>
            <a:off x="1752600" y="3810000"/>
            <a:ext cx="5410200" cy="1557639"/>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See you later!</a:t>
            </a:r>
          </a:p>
        </p:txBody>
      </p:sp>
      <p:sp>
        <p:nvSpPr>
          <p:cNvPr id="3" name="Content Placeholder 2"/>
          <p:cNvSpPr>
            <a:spLocks noGrp="1"/>
          </p:cNvSpPr>
          <p:nvPr>
            <p:ph sz="quarter" idx="1"/>
          </p:nvPr>
        </p:nvSpPr>
        <p:spPr/>
        <p:txBody>
          <a:bodyPr/>
          <a:lstStyle/>
          <a:p>
            <a:pPr>
              <a:buNone/>
            </a:pPr>
            <a:r>
              <a:rPr lang="en-US" dirty="0"/>
              <a:t>	</a:t>
            </a:r>
          </a:p>
          <a:p>
            <a:pPr>
              <a:buNone/>
            </a:pPr>
            <a:r>
              <a:rPr lang="en-US" dirty="0"/>
              <a:t>Thanks for learning about desert animal and plant adaptations with us today! We hope you enjoyed it as much as we did! </a:t>
            </a:r>
          </a:p>
          <a:p>
            <a:pPr>
              <a:buNone/>
            </a:pPr>
            <a:endParaRPr lang="en-US" dirty="0"/>
          </a:p>
          <a:p>
            <a:pPr>
              <a:buNone/>
            </a:pPr>
            <a:r>
              <a:rPr lang="en-US" dirty="0"/>
              <a:t>	Sincerely,</a:t>
            </a:r>
          </a:p>
          <a:p>
            <a:pPr>
              <a:buNone/>
            </a:pPr>
            <a:r>
              <a:rPr lang="en-US" dirty="0"/>
              <a:t>	The ‘Utah Nature Explorers’ Team</a:t>
            </a:r>
          </a:p>
        </p:txBody>
      </p:sp>
      <p:pic>
        <p:nvPicPr>
          <p:cNvPr id="4" name="Picture 3" descr="Utah Nature Explorers vertical-01.jpg"/>
          <p:cNvPicPr>
            <a:picLocks noChangeAspect="1"/>
          </p:cNvPicPr>
          <p:nvPr/>
        </p:nvPicPr>
        <p:blipFill>
          <a:blip r:embed="rId2" cstate="print"/>
          <a:stretch>
            <a:fillRect/>
          </a:stretch>
        </p:blipFill>
        <p:spPr>
          <a:xfrm>
            <a:off x="6934200" y="3581400"/>
            <a:ext cx="1389888" cy="1901344"/>
          </a:xfrm>
          <a:prstGeom prst="rect">
            <a:avLst/>
          </a:prstGeom>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Welcome Aboard!</a:t>
            </a:r>
          </a:p>
        </p:txBody>
      </p:sp>
      <p:sp>
        <p:nvSpPr>
          <p:cNvPr id="3" name="Content Placeholder 2"/>
          <p:cNvSpPr>
            <a:spLocks noGrp="1"/>
          </p:cNvSpPr>
          <p:nvPr>
            <p:ph sz="quarter" idx="1"/>
          </p:nvPr>
        </p:nvSpPr>
        <p:spPr/>
        <p:txBody>
          <a:bodyPr>
            <a:normAutofit fontScale="92500" lnSpcReduction="20000"/>
          </a:bodyPr>
          <a:lstStyle/>
          <a:p>
            <a:pPr>
              <a:buNone/>
            </a:pPr>
            <a:r>
              <a:rPr lang="en-US" dirty="0"/>
              <a:t>	</a:t>
            </a:r>
          </a:p>
          <a:p>
            <a:pPr>
              <a:buNone/>
            </a:pPr>
            <a:r>
              <a:rPr lang="en-US" dirty="0"/>
              <a:t>	Today you will get a chance to look at some adaptations of plants and animals that live in the desert. Because the desert is SO hot and dry, these plants and animals have to adapt in order to survive!</a:t>
            </a:r>
            <a:br>
              <a:rPr lang="en-US" dirty="0"/>
            </a:br>
            <a:endParaRPr lang="en-US" dirty="0"/>
          </a:p>
          <a:p>
            <a:pPr>
              <a:buNone/>
            </a:pPr>
            <a:r>
              <a:rPr lang="en-US" dirty="0"/>
              <a:t>	While you go through the PowerPoint, think about what kind of adaptations you might want to have if you were a plant or animal in the desert. </a:t>
            </a:r>
          </a:p>
          <a:p>
            <a:pPr>
              <a:buNone/>
            </a:pPr>
            <a:endParaRPr lang="en-US" dirty="0"/>
          </a:p>
          <a:p>
            <a:pPr>
              <a:buNone/>
            </a:pPr>
            <a:r>
              <a:rPr lang="en-US" dirty="0"/>
              <a:t>	Good luck, Utah Nature Explorers! </a:t>
            </a: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General Adaptations</a:t>
            </a:r>
          </a:p>
        </p:txBody>
      </p:sp>
      <p:sp>
        <p:nvSpPr>
          <p:cNvPr id="3" name="Content Placeholder 2"/>
          <p:cNvSpPr>
            <a:spLocks noGrp="1"/>
          </p:cNvSpPr>
          <p:nvPr>
            <p:ph sz="quarter" idx="1"/>
          </p:nvPr>
        </p:nvSpPr>
        <p:spPr/>
        <p:txBody>
          <a:bodyPr>
            <a:normAutofit fontScale="92500" lnSpcReduction="10000"/>
          </a:bodyPr>
          <a:lstStyle/>
          <a:p>
            <a:pPr>
              <a:buNone/>
            </a:pPr>
            <a:r>
              <a:rPr lang="en-US" sz="2000" dirty="0">
                <a:latin typeface="+mj-lt"/>
              </a:rPr>
              <a:t>	Before we get started, here are a few of the general adaptations that you might see in desert plants and animals:</a:t>
            </a:r>
          </a:p>
          <a:p>
            <a:pPr>
              <a:buNone/>
            </a:pPr>
            <a:endParaRPr lang="en-US" sz="2000" dirty="0">
              <a:latin typeface="+mj-lt"/>
            </a:endParaRPr>
          </a:p>
          <a:p>
            <a:pPr>
              <a:buNone/>
            </a:pPr>
            <a:r>
              <a:rPr lang="en-US" sz="2000" dirty="0">
                <a:latin typeface="+mj-lt"/>
              </a:rPr>
              <a:t>Animals:</a:t>
            </a:r>
          </a:p>
          <a:p>
            <a:pPr lvl="1"/>
            <a:r>
              <a:rPr lang="en-US" sz="2000" dirty="0">
                <a:latin typeface="+mj-lt"/>
              </a:rPr>
              <a:t>Nocturnal or Crepuscular (Morning and Evening) activity</a:t>
            </a:r>
          </a:p>
          <a:p>
            <a:pPr lvl="1"/>
            <a:r>
              <a:rPr lang="en-US" sz="2000" dirty="0">
                <a:latin typeface="+mj-lt"/>
              </a:rPr>
              <a:t>Light coloration, which reflects heat and acts as camouflage</a:t>
            </a:r>
          </a:p>
          <a:p>
            <a:pPr lvl="1"/>
            <a:r>
              <a:rPr lang="en-US" sz="2000" dirty="0">
                <a:latin typeface="+mj-lt"/>
              </a:rPr>
              <a:t>Burrowing deep into moist soil</a:t>
            </a:r>
          </a:p>
          <a:p>
            <a:pPr>
              <a:buNone/>
            </a:pPr>
            <a:endParaRPr lang="en-US" sz="1700" dirty="0">
              <a:latin typeface="+mj-lt"/>
            </a:endParaRPr>
          </a:p>
          <a:p>
            <a:pPr>
              <a:buNone/>
            </a:pPr>
            <a:r>
              <a:rPr lang="en-US" sz="2000" dirty="0">
                <a:latin typeface="+mj-lt"/>
              </a:rPr>
              <a:t>Plants:</a:t>
            </a:r>
            <a:endParaRPr lang="en-US" sz="1800" dirty="0">
              <a:latin typeface="+mj-lt"/>
            </a:endParaRPr>
          </a:p>
          <a:p>
            <a:pPr lvl="1"/>
            <a:r>
              <a:rPr lang="en-US" sz="2000" dirty="0">
                <a:latin typeface="+mj-lt"/>
              </a:rPr>
              <a:t>Specialized root systems</a:t>
            </a:r>
          </a:p>
          <a:p>
            <a:pPr lvl="1"/>
            <a:r>
              <a:rPr lang="en-US" sz="2000" dirty="0">
                <a:latin typeface="+mj-lt"/>
              </a:rPr>
              <a:t>Waxy skin to seal the moisture in</a:t>
            </a:r>
          </a:p>
          <a:p>
            <a:pPr lvl="1"/>
            <a:endParaRPr lang="en-US" sz="2000" i="1" dirty="0">
              <a:latin typeface="+mj-lt"/>
            </a:endParaRPr>
          </a:p>
          <a:p>
            <a:pPr lvl="1">
              <a:buNone/>
            </a:pPr>
            <a:r>
              <a:rPr lang="en-US" sz="2200" i="1" dirty="0">
                <a:latin typeface="+mj-lt"/>
              </a:rPr>
              <a:t>Now, onto the specific animal and plant adaptations…</a:t>
            </a: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Autofit/>
          </a:bodyPr>
          <a:lstStyle/>
          <a:p>
            <a:pPr algn="ctr"/>
            <a:r>
              <a:rPr lang="en-US" sz="2200" dirty="0"/>
              <a:t>Specific Animal Adaptations </a:t>
            </a:r>
            <a:br>
              <a:rPr lang="en-US" sz="3600" dirty="0">
                <a:latin typeface="Calibri" pitchFamily="34" charset="0"/>
              </a:rPr>
            </a:br>
            <a:r>
              <a:rPr lang="en-US" sz="5400" dirty="0"/>
              <a:t>Desert Tortoises </a:t>
            </a:r>
          </a:p>
        </p:txBody>
      </p:sp>
      <p:sp>
        <p:nvSpPr>
          <p:cNvPr id="3" name="Content Placeholder 2"/>
          <p:cNvSpPr>
            <a:spLocks noGrp="1"/>
          </p:cNvSpPr>
          <p:nvPr>
            <p:ph sz="quarter" idx="1"/>
          </p:nvPr>
        </p:nvSpPr>
        <p:spPr>
          <a:xfrm>
            <a:off x="914400" y="1600200"/>
            <a:ext cx="7772400" cy="4724400"/>
          </a:xfrm>
        </p:spPr>
        <p:txBody>
          <a:bodyPr>
            <a:normAutofit/>
          </a:bodyPr>
          <a:lstStyle/>
          <a:p>
            <a:pPr>
              <a:buNone/>
            </a:pPr>
            <a:r>
              <a:rPr lang="en-US" sz="2000" dirty="0">
                <a:latin typeface="+mj-lt"/>
              </a:rPr>
              <a:t>	Desert Tortoises are land turtles. They are large and move very slowly. They are well adapted to desert life. They often dig burrows in sandy soil or under rocks using their long claws and front legs. In addition, their shells protects them from almost all natural predators (with the exception of mountain lions).  </a:t>
            </a:r>
          </a:p>
        </p:txBody>
      </p:sp>
      <p:pic>
        <p:nvPicPr>
          <p:cNvPr id="4" name="Picture 3" descr="A desert tortoise on sandy soil."/>
          <p:cNvPicPr>
            <a:picLocks noChangeAspect="1"/>
          </p:cNvPicPr>
          <p:nvPr/>
        </p:nvPicPr>
        <p:blipFill>
          <a:blip r:embed="rId2" cstate="print"/>
          <a:stretch>
            <a:fillRect/>
          </a:stretch>
        </p:blipFill>
        <p:spPr>
          <a:xfrm>
            <a:off x="2743200" y="3733800"/>
            <a:ext cx="38100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Arrow Connector 5"/>
          <p:cNvCxnSpPr/>
          <p:nvPr/>
        </p:nvCxnSpPr>
        <p:spPr>
          <a:xfrm flipH="1">
            <a:off x="6705600" y="40386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1400" y="3810000"/>
            <a:ext cx="1524000" cy="2585323"/>
          </a:xfrm>
          <a:prstGeom prst="rect">
            <a:avLst/>
          </a:prstGeom>
          <a:noFill/>
        </p:spPr>
        <p:txBody>
          <a:bodyPr wrap="square" rtlCol="0">
            <a:spAutoFit/>
          </a:bodyPr>
          <a:lstStyle/>
          <a:p>
            <a:r>
              <a:rPr lang="en-US" dirty="0"/>
              <a:t>The Desert Tortoise can weigh up to 50 pounds, and their shells can be over a foot long! </a:t>
            </a:r>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rmAutofit fontScale="90000"/>
          </a:bodyPr>
          <a:lstStyle/>
          <a:p>
            <a:pPr algn="ctr"/>
            <a:r>
              <a:rPr lang="en-US" sz="2400" dirty="0"/>
              <a:t>Specific Animal Adaptations </a:t>
            </a:r>
            <a:br>
              <a:rPr lang="en-US" sz="5400" dirty="0">
                <a:latin typeface="Calibri" pitchFamily="34" charset="0"/>
              </a:rPr>
            </a:br>
            <a:r>
              <a:rPr lang="en-US" sz="6000" dirty="0"/>
              <a:t>Desert Kangaroo Rats </a:t>
            </a:r>
          </a:p>
        </p:txBody>
      </p:sp>
      <p:sp>
        <p:nvSpPr>
          <p:cNvPr id="3" name="Content Placeholder 2"/>
          <p:cNvSpPr>
            <a:spLocks noGrp="1"/>
          </p:cNvSpPr>
          <p:nvPr>
            <p:ph sz="quarter" idx="1"/>
          </p:nvPr>
        </p:nvSpPr>
        <p:spPr>
          <a:xfrm>
            <a:off x="914400" y="1524000"/>
            <a:ext cx="7772400" cy="4572000"/>
          </a:xfrm>
        </p:spPr>
        <p:txBody>
          <a:bodyPr>
            <a:normAutofit/>
          </a:bodyPr>
          <a:lstStyle/>
          <a:p>
            <a:pPr>
              <a:buNone/>
            </a:pPr>
            <a:r>
              <a:rPr lang="en-US" sz="2000" dirty="0"/>
              <a:t>	Desert Kangaroo Rats are very well adapted to desert life. They have light colored and dense fur, which protects them from the heat of the sun. They eat seeds and dry plant matter, and can store this food for weeks at a time. If needed, they can get their needed moisture from the seeds they eat. Desert Kangaroo Rats don’t sweat, in order to conserve moisture, and have a variety of other adaptations to help them survive in the desert.   </a:t>
            </a:r>
          </a:p>
        </p:txBody>
      </p:sp>
      <p:pic>
        <p:nvPicPr>
          <p:cNvPr id="4" name="Picture 3" descr="A small kangaroo rat."/>
          <p:cNvPicPr>
            <a:picLocks noChangeAspect="1"/>
          </p:cNvPicPr>
          <p:nvPr/>
        </p:nvPicPr>
        <p:blipFill>
          <a:blip r:embed="rId2" cstate="print"/>
          <a:stretch>
            <a:fillRect/>
          </a:stretch>
        </p:blipFill>
        <p:spPr>
          <a:xfrm>
            <a:off x="2971800" y="4267200"/>
            <a:ext cx="3505200" cy="233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Arrow Connector 5"/>
          <p:cNvCxnSpPr/>
          <p:nvPr/>
        </p:nvCxnSpPr>
        <p:spPr>
          <a:xfrm flipV="1">
            <a:off x="1676400" y="60960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4572000"/>
            <a:ext cx="1905000" cy="2031325"/>
          </a:xfrm>
          <a:prstGeom prst="rect">
            <a:avLst/>
          </a:prstGeom>
          <a:noFill/>
        </p:spPr>
        <p:txBody>
          <a:bodyPr wrap="square" rtlCol="0">
            <a:spAutoFit/>
          </a:bodyPr>
          <a:lstStyle/>
          <a:p>
            <a:r>
              <a:rPr lang="en-US" dirty="0"/>
              <a:t>The Kangaroo Rat has very large back feet, which help it jump in the deep desert sand! </a:t>
            </a: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a:t>Specific Animal Adaptations</a:t>
            </a:r>
            <a:r>
              <a:rPr lang="en-US" dirty="0"/>
              <a:t> </a:t>
            </a:r>
            <a:br>
              <a:rPr lang="en-US" sz="8000" dirty="0">
                <a:latin typeface="Calibri" pitchFamily="34" charset="0"/>
              </a:rPr>
            </a:br>
            <a:r>
              <a:rPr lang="en-US" sz="6000" dirty="0" err="1"/>
              <a:t>Spadefoot</a:t>
            </a:r>
            <a:r>
              <a:rPr lang="en-US" sz="6000" dirty="0"/>
              <a:t> Toads</a:t>
            </a:r>
          </a:p>
        </p:txBody>
      </p:sp>
      <p:sp>
        <p:nvSpPr>
          <p:cNvPr id="3" name="Content Placeholder 2"/>
          <p:cNvSpPr>
            <a:spLocks noGrp="1"/>
          </p:cNvSpPr>
          <p:nvPr>
            <p:ph sz="quarter" idx="1"/>
          </p:nvPr>
        </p:nvSpPr>
        <p:spPr/>
        <p:txBody>
          <a:bodyPr>
            <a:normAutofit/>
          </a:bodyPr>
          <a:lstStyle/>
          <a:p>
            <a:pPr>
              <a:buNone/>
            </a:pPr>
            <a:r>
              <a:rPr lang="en-US" sz="2000" dirty="0"/>
              <a:t>	The </a:t>
            </a:r>
            <a:r>
              <a:rPr lang="en-US" sz="2000" dirty="0" err="1"/>
              <a:t>Spadefoot</a:t>
            </a:r>
            <a:r>
              <a:rPr lang="en-US" sz="2000" dirty="0"/>
              <a:t> Toad has many adaptations that help it to survive in the desert. One of its most important adaptations is that their spade feet allow them to easily dig burrows for themselves. The toads will stay in these burrows nearly all year, except during warm spring rains. They are also able to increase urea levels in the blood while they stay in their burrows, to allow the moisture from the soil to soak into their skin.  </a:t>
            </a:r>
          </a:p>
        </p:txBody>
      </p:sp>
      <p:pic>
        <p:nvPicPr>
          <p:cNvPr id="5" name="Picture 4" descr="A close up of a frog's spade feet."/>
          <p:cNvPicPr>
            <a:picLocks noChangeAspect="1"/>
          </p:cNvPicPr>
          <p:nvPr/>
        </p:nvPicPr>
        <p:blipFill>
          <a:blip r:embed="rId2" cstate="print"/>
          <a:stretch>
            <a:fillRect/>
          </a:stretch>
        </p:blipFill>
        <p:spPr>
          <a:xfrm>
            <a:off x="3276600" y="4114800"/>
            <a:ext cx="3116025" cy="2254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9" name="Straight Arrow Connector 8"/>
          <p:cNvCxnSpPr/>
          <p:nvPr/>
        </p:nvCxnSpPr>
        <p:spPr>
          <a:xfrm flipH="1">
            <a:off x="6553200" y="54102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10400" y="4648200"/>
            <a:ext cx="1828800" cy="1754326"/>
          </a:xfrm>
          <a:prstGeom prst="rect">
            <a:avLst/>
          </a:prstGeom>
          <a:noFill/>
        </p:spPr>
        <p:txBody>
          <a:bodyPr wrap="square" rtlCol="0">
            <a:spAutoFit/>
          </a:bodyPr>
          <a:lstStyle/>
          <a:p>
            <a:r>
              <a:rPr lang="en-US" dirty="0"/>
              <a:t>Check out that crazy foot! These ‘spade feet’ help the toad dig in the sand! </a:t>
            </a: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a:t>Specific Plant Adaptations </a:t>
            </a:r>
            <a:br>
              <a:rPr lang="en-US" sz="2700" dirty="0">
                <a:latin typeface="Calibri" pitchFamily="34" charset="0"/>
              </a:rPr>
            </a:br>
            <a:r>
              <a:rPr lang="en-US" sz="5400" dirty="0"/>
              <a:t>Prickly Pear Cactus</a:t>
            </a:r>
          </a:p>
        </p:txBody>
      </p:sp>
      <p:sp>
        <p:nvSpPr>
          <p:cNvPr id="3" name="Content Placeholder 2"/>
          <p:cNvSpPr>
            <a:spLocks noGrp="1"/>
          </p:cNvSpPr>
          <p:nvPr>
            <p:ph sz="quarter" idx="1"/>
          </p:nvPr>
        </p:nvSpPr>
        <p:spPr/>
        <p:txBody>
          <a:bodyPr>
            <a:normAutofit/>
          </a:bodyPr>
          <a:lstStyle/>
          <a:p>
            <a:pPr lvl="1">
              <a:buNone/>
            </a:pPr>
            <a:r>
              <a:rPr lang="en-US" sz="2000" dirty="0"/>
              <a:t>	Prickly Pear Cacti are well suited for the desert environment. They have thick, succulent pads and cylindrical jointed stems, which allow them to store water, undergo photosynthesis, and produce flowers. They also have waxy skin, which allows them to hold in moisture. </a:t>
            </a:r>
          </a:p>
          <a:p>
            <a:pPr lvl="1">
              <a:buNone/>
            </a:pPr>
            <a:endParaRPr lang="en-US" sz="2000" dirty="0"/>
          </a:p>
        </p:txBody>
      </p:sp>
      <p:pic>
        <p:nvPicPr>
          <p:cNvPr id="4" name="Picture 3" descr="A prickly Pear Cactus with pink flowers.&#10;"/>
          <p:cNvPicPr>
            <a:picLocks noChangeAspect="1"/>
          </p:cNvPicPr>
          <p:nvPr/>
        </p:nvPicPr>
        <p:blipFill>
          <a:blip r:embed="rId2" cstate="print"/>
          <a:stretch>
            <a:fillRect/>
          </a:stretch>
        </p:blipFill>
        <p:spPr>
          <a:xfrm>
            <a:off x="3505200" y="3581400"/>
            <a:ext cx="22860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Arrow Connector 5"/>
          <p:cNvCxnSpPr/>
          <p:nvPr/>
        </p:nvCxnSpPr>
        <p:spPr>
          <a:xfrm flipH="1">
            <a:off x="5867400" y="4495800"/>
            <a:ext cx="838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1800" y="3962400"/>
            <a:ext cx="1752600" cy="1477328"/>
          </a:xfrm>
          <a:prstGeom prst="rect">
            <a:avLst/>
          </a:prstGeom>
          <a:noFill/>
        </p:spPr>
        <p:txBody>
          <a:bodyPr wrap="square" rtlCol="0">
            <a:spAutoFit/>
          </a:bodyPr>
          <a:lstStyle/>
          <a:p>
            <a:r>
              <a:rPr lang="en-US" dirty="0"/>
              <a:t>These pads are set up to help the cactus store water better!</a:t>
            </a:r>
          </a:p>
        </p:txBody>
      </p:sp>
      <p:cxnSp>
        <p:nvCxnSpPr>
          <p:cNvPr id="9" name="Straight Arrow Connector 8"/>
          <p:cNvCxnSpPr/>
          <p:nvPr/>
        </p:nvCxnSpPr>
        <p:spPr>
          <a:xfrm>
            <a:off x="1828800" y="41148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3733800"/>
            <a:ext cx="1752600" cy="2031325"/>
          </a:xfrm>
          <a:prstGeom prst="rect">
            <a:avLst/>
          </a:prstGeom>
          <a:noFill/>
        </p:spPr>
        <p:txBody>
          <a:bodyPr wrap="square" rtlCol="0">
            <a:spAutoFit/>
          </a:bodyPr>
          <a:lstStyle/>
          <a:p>
            <a:r>
              <a:rPr lang="en-US" dirty="0"/>
              <a:t>The flowers of the Prickly Pear Cactus produce juicy (and edible) fruit!</a:t>
            </a:r>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a:t>Specific Plant Adaptations </a:t>
            </a:r>
            <a:br>
              <a:rPr lang="en-US" sz="8800" dirty="0">
                <a:latin typeface="Calibri" pitchFamily="34" charset="0"/>
              </a:rPr>
            </a:br>
            <a:r>
              <a:rPr lang="en-US" sz="6000" dirty="0"/>
              <a:t>Utah’s Juniper Tree</a:t>
            </a:r>
          </a:p>
        </p:txBody>
      </p:sp>
      <p:sp>
        <p:nvSpPr>
          <p:cNvPr id="3" name="Content Placeholder 2"/>
          <p:cNvSpPr>
            <a:spLocks noGrp="1"/>
          </p:cNvSpPr>
          <p:nvPr>
            <p:ph sz="quarter" idx="1"/>
          </p:nvPr>
        </p:nvSpPr>
        <p:spPr/>
        <p:txBody>
          <a:bodyPr>
            <a:normAutofit/>
          </a:bodyPr>
          <a:lstStyle/>
          <a:p>
            <a:pPr>
              <a:buNone/>
            </a:pPr>
            <a:r>
              <a:rPr lang="en-US" sz="2000" dirty="0"/>
              <a:t>	The Juniper tree has an extensive and dense root system, which allows it to get the moisture it needs. The stems and trunks of Juniper trees are very durable, but are also light in weight. This tree is the most abundant desert tree in Utah! </a:t>
            </a:r>
          </a:p>
          <a:p>
            <a:pPr>
              <a:buNone/>
            </a:pPr>
            <a:endParaRPr lang="en-US" sz="2000" dirty="0"/>
          </a:p>
          <a:p>
            <a:pPr>
              <a:buNone/>
            </a:pPr>
            <a:endParaRPr lang="en-US" sz="2000" dirty="0"/>
          </a:p>
        </p:txBody>
      </p:sp>
      <p:pic>
        <p:nvPicPr>
          <p:cNvPr id="4" name="Picture 3" descr="A Utah Juniper tree."/>
          <p:cNvPicPr>
            <a:picLocks noChangeAspect="1"/>
          </p:cNvPicPr>
          <p:nvPr/>
        </p:nvPicPr>
        <p:blipFill>
          <a:blip r:embed="rId2" cstate="print"/>
          <a:stretch>
            <a:fillRect/>
          </a:stretch>
        </p:blipFill>
        <p:spPr>
          <a:xfrm>
            <a:off x="4267200" y="2895600"/>
            <a:ext cx="2362200" cy="3543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Arrow Connector 5"/>
          <p:cNvCxnSpPr/>
          <p:nvPr/>
        </p:nvCxnSpPr>
        <p:spPr>
          <a:xfrm flipH="1" flipV="1">
            <a:off x="6781800" y="53340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1400" y="4343400"/>
            <a:ext cx="1524000" cy="2031325"/>
          </a:xfrm>
          <a:prstGeom prst="rect">
            <a:avLst/>
          </a:prstGeom>
          <a:noFill/>
        </p:spPr>
        <p:txBody>
          <a:bodyPr wrap="square" rtlCol="0">
            <a:spAutoFit/>
          </a:bodyPr>
          <a:lstStyle/>
          <a:p>
            <a:r>
              <a:rPr lang="en-US" dirty="0"/>
              <a:t>It’s not everyday that you see a tree trunk that looks like that!</a:t>
            </a:r>
          </a:p>
        </p:txBody>
      </p:sp>
      <p:cxnSp>
        <p:nvCxnSpPr>
          <p:cNvPr id="10" name="Straight Arrow Connector 9"/>
          <p:cNvCxnSpPr/>
          <p:nvPr/>
        </p:nvCxnSpPr>
        <p:spPr>
          <a:xfrm>
            <a:off x="2819400" y="3886200"/>
            <a:ext cx="1295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3505200"/>
            <a:ext cx="1905000" cy="1477328"/>
          </a:xfrm>
          <a:prstGeom prst="rect">
            <a:avLst/>
          </a:prstGeom>
          <a:noFill/>
        </p:spPr>
        <p:txBody>
          <a:bodyPr wrap="square" rtlCol="0">
            <a:spAutoFit/>
          </a:bodyPr>
          <a:lstStyle/>
          <a:p>
            <a:r>
              <a:rPr lang="en-US" dirty="0"/>
              <a:t>Juniper trees can live for up to 650 years! That’s pretty old!</a:t>
            </a: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a:t>Specific Plant Adaptations </a:t>
            </a:r>
            <a:br>
              <a:rPr lang="en-US" sz="9600" dirty="0">
                <a:latin typeface="Calibri" pitchFamily="34" charset="0"/>
              </a:rPr>
            </a:br>
            <a:r>
              <a:rPr lang="en-US" sz="6000" dirty="0"/>
              <a:t>Rubber </a:t>
            </a:r>
            <a:r>
              <a:rPr lang="en-US" sz="6000" dirty="0" err="1"/>
              <a:t>Rabbitbrush</a:t>
            </a:r>
            <a:endParaRPr lang="en-US" sz="6000" dirty="0"/>
          </a:p>
        </p:txBody>
      </p:sp>
      <p:sp>
        <p:nvSpPr>
          <p:cNvPr id="3" name="Content Placeholder 2"/>
          <p:cNvSpPr>
            <a:spLocks noGrp="1"/>
          </p:cNvSpPr>
          <p:nvPr>
            <p:ph sz="quarter" idx="1"/>
          </p:nvPr>
        </p:nvSpPr>
        <p:spPr/>
        <p:txBody>
          <a:bodyPr/>
          <a:lstStyle/>
          <a:p>
            <a:pPr>
              <a:buNone/>
            </a:pPr>
            <a:r>
              <a:rPr lang="en-US" dirty="0"/>
              <a:t>	</a:t>
            </a:r>
            <a:r>
              <a:rPr lang="en-US" sz="2000" dirty="0"/>
              <a:t>This plant grows well in many different environments. It can grow in sunny areas, in gravel or rough soil, can grow in saline (or salty soil), and is even tolerant of the cold! It’s stems are covered with a special covering called ‘</a:t>
            </a:r>
            <a:r>
              <a:rPr lang="en-US" sz="2000" dirty="0" err="1"/>
              <a:t>trichomes</a:t>
            </a:r>
            <a:r>
              <a:rPr lang="en-US" sz="2000" dirty="0"/>
              <a:t>,’ which feels a bit like felt. This covering helps to insulate the plant and reduce transpiration (or water loss).</a:t>
            </a:r>
            <a:endParaRPr lang="en-US" dirty="0"/>
          </a:p>
        </p:txBody>
      </p:sp>
      <p:pic>
        <p:nvPicPr>
          <p:cNvPr id="4" name="Picture 3" descr="Yellow rabbitbrush plant."/>
          <p:cNvPicPr>
            <a:picLocks noChangeAspect="1"/>
          </p:cNvPicPr>
          <p:nvPr/>
        </p:nvPicPr>
        <p:blipFill>
          <a:blip r:embed="rId2" cstate="print"/>
          <a:stretch>
            <a:fillRect/>
          </a:stretch>
        </p:blipFill>
        <p:spPr>
          <a:xfrm>
            <a:off x="3276600" y="3962400"/>
            <a:ext cx="3124200" cy="2686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Arrow Connector 5"/>
          <p:cNvCxnSpPr/>
          <p:nvPr/>
        </p:nvCxnSpPr>
        <p:spPr>
          <a:xfrm flipV="1">
            <a:off x="1905000" y="5029200"/>
            <a:ext cx="1143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4114800"/>
            <a:ext cx="1600200" cy="2308324"/>
          </a:xfrm>
          <a:prstGeom prst="rect">
            <a:avLst/>
          </a:prstGeom>
          <a:noFill/>
        </p:spPr>
        <p:txBody>
          <a:bodyPr wrap="square" rtlCol="0">
            <a:spAutoFit/>
          </a:bodyPr>
          <a:lstStyle/>
          <a:p>
            <a:r>
              <a:rPr lang="en-US" dirty="0"/>
              <a:t>Rubber </a:t>
            </a:r>
            <a:r>
              <a:rPr lang="en-US" dirty="0" err="1"/>
              <a:t>Rabbitbrush</a:t>
            </a:r>
            <a:r>
              <a:rPr lang="en-US" dirty="0"/>
              <a:t> was used in the past by Native Americans as a cough syrup!</a:t>
            </a:r>
          </a:p>
        </p:txBody>
      </p:sp>
      <p:cxnSp>
        <p:nvCxnSpPr>
          <p:cNvPr id="9" name="Straight Arrow Connector 8"/>
          <p:cNvCxnSpPr/>
          <p:nvPr/>
        </p:nvCxnSpPr>
        <p:spPr>
          <a:xfrm flipH="1">
            <a:off x="6781800" y="61722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96200" y="4648200"/>
            <a:ext cx="1143000" cy="2031325"/>
          </a:xfrm>
          <a:prstGeom prst="rect">
            <a:avLst/>
          </a:prstGeom>
          <a:noFill/>
        </p:spPr>
        <p:txBody>
          <a:bodyPr wrap="square" rtlCol="0">
            <a:spAutoFit/>
          </a:bodyPr>
          <a:lstStyle/>
          <a:p>
            <a:r>
              <a:rPr lang="en-US" dirty="0"/>
              <a:t>This plant can grow between 1 and 7 feet tall. </a:t>
            </a:r>
          </a:p>
        </p:txBody>
      </p:sp>
    </p:spTree>
  </p:cSld>
  <p:clrMapOvr>
    <a:masterClrMapping/>
  </p:clrMapOvr>
  <p:transitio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448</TotalTime>
  <Words>797</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Franklin Gothic Book</vt:lpstr>
      <vt:lpstr>Perpetua</vt:lpstr>
      <vt:lpstr>Wingdings 2</vt:lpstr>
      <vt:lpstr>Equity</vt:lpstr>
      <vt:lpstr>Desert Adaptations</vt:lpstr>
      <vt:lpstr>Welcome Aboard!</vt:lpstr>
      <vt:lpstr>General Adaptations</vt:lpstr>
      <vt:lpstr>Specific Animal Adaptations  Desert Tortoises </vt:lpstr>
      <vt:lpstr>Specific Animal Adaptations  Desert Kangaroo Rats </vt:lpstr>
      <vt:lpstr>Specific Animal Adaptations  Spadefoot Toads</vt:lpstr>
      <vt:lpstr>Specific Plant Adaptations  Prickly Pear Cactus</vt:lpstr>
      <vt:lpstr>Specific Plant Adaptations  Utah’s Juniper Tree</vt:lpstr>
      <vt:lpstr>Specific Plant Adaptations  Rubber Rabbitbrush</vt:lpstr>
      <vt:lpstr>See you later!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 Adaptations</dc:title>
  <dc:creator>Neicca</dc:creator>
  <cp:lastModifiedBy>Bella Bangerter</cp:lastModifiedBy>
  <cp:revision>39</cp:revision>
  <dcterms:created xsi:type="dcterms:W3CDTF">2014-05-21T01:10:57Z</dcterms:created>
  <dcterms:modified xsi:type="dcterms:W3CDTF">2020-04-04T20:55:04Z</dcterms:modified>
</cp:coreProperties>
</file>