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2" r:id="rId2"/>
    <p:sldId id="258" r:id="rId3"/>
    <p:sldId id="261" r:id="rId4"/>
    <p:sldId id="260" r:id="rId5"/>
    <p:sldId id="259" r:id="rId6"/>
    <p:sldId id="257" r:id="rId7"/>
    <p:sldId id="265" r:id="rId8"/>
    <p:sldId id="291" r:id="rId9"/>
    <p:sldId id="263" r:id="rId10"/>
    <p:sldId id="292" r:id="rId11"/>
    <p:sldId id="267" r:id="rId12"/>
    <p:sldId id="266" r:id="rId13"/>
    <p:sldId id="268" r:id="rId14"/>
    <p:sldId id="269" r:id="rId15"/>
    <p:sldId id="282" r:id="rId16"/>
    <p:sldId id="281" r:id="rId17"/>
    <p:sldId id="289" r:id="rId18"/>
    <p:sldId id="276" r:id="rId19"/>
    <p:sldId id="279" r:id="rId20"/>
    <p:sldId id="277" r:id="rId21"/>
    <p:sldId id="272" r:id="rId22"/>
    <p:sldId id="273" r:id="rId23"/>
    <p:sldId id="274" r:id="rId24"/>
    <p:sldId id="275" r:id="rId25"/>
    <p:sldId id="288" r:id="rId26"/>
    <p:sldId id="294" r:id="rId27"/>
    <p:sldId id="287" r:id="rId28"/>
    <p:sldId id="293"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254"/>
    <a:srgbClr val="C3B997"/>
    <a:srgbClr val="5398A2"/>
    <a:srgbClr val="64BBC9"/>
    <a:srgbClr val="DBD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58" autoAdjust="0"/>
    <p:restoredTop sz="74722" autoAdjust="0"/>
  </p:normalViewPr>
  <p:slideViewPr>
    <p:cSldViewPr snapToGrid="0" snapToObjects="1">
      <p:cViewPr varScale="1">
        <p:scale>
          <a:sx n="66" d="100"/>
          <a:sy n="66" d="100"/>
        </p:scale>
        <p:origin x="984"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864"/>
    </p:cViewPr>
  </p:sorterViewPr>
  <p:notesViewPr>
    <p:cSldViewPr snapToGrid="0" snapToObjects="1">
      <p:cViewPr varScale="1">
        <p:scale>
          <a:sx n="139" d="100"/>
          <a:sy n="139" d="100"/>
        </p:scale>
        <p:origin x="40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A2D06-0F60-3742-A679-A50E629163FC}"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AFB80-FB9D-F145-A578-4166C77F5FE2}" type="slidenum">
              <a:rPr lang="en-US" smtClean="0"/>
              <a:t>‹#›</a:t>
            </a:fld>
            <a:endParaRPr lang="en-US"/>
          </a:p>
        </p:txBody>
      </p:sp>
    </p:spTree>
    <p:extLst>
      <p:ext uri="{BB962C8B-B14F-4D97-AF65-F5344CB8AC3E}">
        <p14:creationId xmlns:p14="http://schemas.microsoft.com/office/powerpoint/2010/main" val="53589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1</a:t>
            </a:fld>
            <a:endParaRPr lang="en-US"/>
          </a:p>
        </p:txBody>
      </p:sp>
    </p:spTree>
    <p:extLst>
      <p:ext uri="{BB962C8B-B14F-4D97-AF65-F5344CB8AC3E}">
        <p14:creationId xmlns:p14="http://schemas.microsoft.com/office/powerpoint/2010/main" val="2008755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 partly</a:t>
            </a:r>
            <a:r>
              <a:rPr lang="en-US" baseline="0" dirty="0"/>
              <a:t> to on-line coupons, coupons are now cool. </a:t>
            </a:r>
            <a:r>
              <a:rPr lang="en-US" dirty="0"/>
              <a:t>Source: National Coupon Council </a:t>
            </a:r>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12</a:t>
            </a:fld>
            <a:endParaRPr lang="en-US"/>
          </a:p>
        </p:txBody>
      </p:sp>
    </p:spTree>
    <p:extLst>
      <p:ext uri="{BB962C8B-B14F-4D97-AF65-F5344CB8AC3E}">
        <p14:creationId xmlns:p14="http://schemas.microsoft.com/office/powerpoint/2010/main" val="2440532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dirty="0"/>
              <a:t>Source:</a:t>
            </a:r>
            <a:r>
              <a:rPr lang="en-US" sz="1000" i="1" baseline="0" dirty="0"/>
              <a:t>  2015 </a:t>
            </a:r>
            <a:r>
              <a:rPr lang="en-US" sz="1000" i="1" baseline="0" dirty="0" err="1"/>
              <a:t>Vlasis</a:t>
            </a:r>
            <a:r>
              <a:rPr lang="en-US" sz="1000" i="1" baseline="0" dirty="0"/>
              <a:t> Report</a:t>
            </a:r>
            <a:endParaRPr lang="en-US" sz="1000" i="1" dirty="0"/>
          </a:p>
        </p:txBody>
      </p:sp>
      <p:sp>
        <p:nvSpPr>
          <p:cNvPr id="4" name="Slide Number Placeholder 3"/>
          <p:cNvSpPr>
            <a:spLocks noGrp="1"/>
          </p:cNvSpPr>
          <p:nvPr>
            <p:ph type="sldNum" sz="quarter" idx="10"/>
          </p:nvPr>
        </p:nvSpPr>
        <p:spPr/>
        <p:txBody>
          <a:bodyPr/>
          <a:lstStyle/>
          <a:p>
            <a:fld id="{B88AFB80-FB9D-F145-A578-4166C77F5FE2}" type="slidenum">
              <a:rPr lang="en-US" smtClean="0"/>
              <a:t>13</a:t>
            </a:fld>
            <a:endParaRPr lang="en-US"/>
          </a:p>
        </p:txBody>
      </p:sp>
    </p:spTree>
    <p:extLst>
      <p:ext uri="{BB962C8B-B14F-4D97-AF65-F5344CB8AC3E}">
        <p14:creationId xmlns:p14="http://schemas.microsoft.com/office/powerpoint/2010/main" val="37737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because you have a coupon, does not mean you should buy the item.  And just because it is a good deal, does not mean you should but the item.   Using a coupon on something you do not want or will not use is a waste of money no matter how cheap.</a:t>
            </a:r>
          </a:p>
          <a:p>
            <a:r>
              <a:rPr lang="en-US" dirty="0"/>
              <a:t>Use coupons to purchase items that you already buy and use in your normal routine or for a substitute brand if it will fulfill the same need/taste/desire.   </a:t>
            </a:r>
            <a:r>
              <a:rPr lang="en-US" sz="1000" i="1" dirty="0"/>
              <a:t>Source:  Couponfinder.com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i="1" u="none" strike="noStrike" kern="1200" dirty="0">
                <a:solidFill>
                  <a:schemeClr val="tx1"/>
                </a:solidFill>
                <a:latin typeface="+mn-lt"/>
                <a:ea typeface="+mn-ea"/>
                <a:cs typeface="+mn-cs"/>
              </a:rPr>
              <a:t/>
            </a:r>
            <a:br>
              <a:rPr lang="en-US" sz="1000" i="1" u="none" strike="noStrike" kern="1200" dirty="0">
                <a:solidFill>
                  <a:schemeClr val="tx1"/>
                </a:solidFill>
                <a:latin typeface="+mn-lt"/>
                <a:ea typeface="+mn-ea"/>
                <a:cs typeface="+mn-cs"/>
              </a:rPr>
            </a:br>
            <a:r>
              <a:rPr lang="en-US" sz="1000" i="1" dirty="0"/>
              <a:t>Photo Source: Savingwithshellie.com</a:t>
            </a:r>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14</a:t>
            </a:fld>
            <a:endParaRPr lang="en-US"/>
          </a:p>
        </p:txBody>
      </p:sp>
    </p:spTree>
    <p:extLst>
      <p:ext uri="{BB962C8B-B14F-4D97-AF65-F5344CB8AC3E}">
        <p14:creationId xmlns:p14="http://schemas.microsoft.com/office/powerpoint/2010/main" val="2508952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16</a:t>
            </a:fld>
            <a:endParaRPr lang="en-US"/>
          </a:p>
        </p:txBody>
      </p:sp>
    </p:spTree>
    <p:extLst>
      <p:ext uri="{BB962C8B-B14F-4D97-AF65-F5344CB8AC3E}">
        <p14:creationId xmlns:p14="http://schemas.microsoft.com/office/powerpoint/2010/main" val="3270300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20</a:t>
            </a:fld>
            <a:endParaRPr lang="en-US"/>
          </a:p>
        </p:txBody>
      </p:sp>
    </p:spTree>
    <p:extLst>
      <p:ext uri="{BB962C8B-B14F-4D97-AF65-F5344CB8AC3E}">
        <p14:creationId xmlns:p14="http://schemas.microsoft.com/office/powerpoint/2010/main" val="4013476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22</a:t>
            </a:fld>
            <a:endParaRPr lang="en-US"/>
          </a:p>
        </p:txBody>
      </p:sp>
    </p:spTree>
    <p:extLst>
      <p:ext uri="{BB962C8B-B14F-4D97-AF65-F5344CB8AC3E}">
        <p14:creationId xmlns:p14="http://schemas.microsoft.com/office/powerpoint/2010/main" val="2259155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Source:</a:t>
            </a:r>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24</a:t>
            </a:fld>
            <a:endParaRPr lang="en-US"/>
          </a:p>
        </p:txBody>
      </p:sp>
    </p:spTree>
    <p:extLst>
      <p:ext uri="{BB962C8B-B14F-4D97-AF65-F5344CB8AC3E}">
        <p14:creationId xmlns:p14="http://schemas.microsoft.com/office/powerpoint/2010/main" val="48176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r>
              <a:rPr lang="en-US" dirty="0"/>
              <a:t>Cash that you would have spent originally can now be saved.  Are you ready for couponing; not obsessive couponing but smart, casual, routine coupon clipping and savings.</a:t>
            </a:r>
          </a:p>
        </p:txBody>
      </p:sp>
      <p:sp>
        <p:nvSpPr>
          <p:cNvPr id="4" name="Slide Number Placeholder 3"/>
          <p:cNvSpPr>
            <a:spLocks noGrp="1"/>
          </p:cNvSpPr>
          <p:nvPr>
            <p:ph type="sldNum" sz="quarter" idx="10"/>
          </p:nvPr>
        </p:nvSpPr>
        <p:spPr/>
        <p:txBody>
          <a:bodyPr/>
          <a:lstStyle/>
          <a:p>
            <a:fld id="{B88AFB80-FB9D-F145-A578-4166C77F5FE2}" type="slidenum">
              <a:rPr lang="en-US" smtClean="0"/>
              <a:t>2</a:t>
            </a:fld>
            <a:endParaRPr lang="en-US"/>
          </a:p>
        </p:txBody>
      </p:sp>
    </p:spTree>
    <p:extLst>
      <p:ext uri="{BB962C8B-B14F-4D97-AF65-F5344CB8AC3E}">
        <p14:creationId xmlns:p14="http://schemas.microsoft.com/office/powerpoint/2010/main" val="154792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4800" dirty="0"/>
              <a:t>Coca Cola was among the first to offer free goods. In 1887 Coca Cola started offering slips for complimentary Coke and provided the vendors with free syrup to compensate. </a:t>
            </a:r>
            <a:r>
              <a:rPr lang="en-US" dirty="0"/>
              <a:t>By 1913 nearly 8,500,000 people had enjoyed a free beverage. Asa Chandler, marketing guru and Coca Cola mogul, took the French word "</a:t>
            </a:r>
            <a:r>
              <a:rPr lang="en-US" dirty="0" err="1"/>
              <a:t>couper</a:t>
            </a:r>
            <a:r>
              <a:rPr lang="en-US" dirty="0"/>
              <a:t>" (to cut) and officially calls what he offers</a:t>
            </a:r>
            <a:r>
              <a:rPr lang="en-US" baseline="0" dirty="0"/>
              <a:t> “a </a:t>
            </a:r>
            <a:r>
              <a:rPr lang="en-US" dirty="0"/>
              <a:t>coupon.”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Reference: Promotion Marketing Association (PMA) Educational Foundation, </a:t>
            </a:r>
            <a:r>
              <a:rPr lang="en-US" dirty="0" err="1"/>
              <a:t>Inc</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Photo Source: http://www.ilovecouponmonth.com/resources/history-of-coupons.htm</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3</a:t>
            </a:fld>
            <a:endParaRPr lang="en-US"/>
          </a:p>
        </p:txBody>
      </p:sp>
    </p:spTree>
    <p:extLst>
      <p:ext uri="{BB962C8B-B14F-4D97-AF65-F5344CB8AC3E}">
        <p14:creationId xmlns:p14="http://schemas.microsoft.com/office/powerpoint/2010/main" val="3494641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a:t>The next year, another successful businessman, C.W. Post, began to promote his new health cereal. </a:t>
            </a:r>
          </a:p>
          <a:p>
            <a:pPr eaLnBrk="1" hangingPunct="1">
              <a:lnSpc>
                <a:spcPct val="90000"/>
              </a:lnSpc>
            </a:pPr>
            <a:r>
              <a:rPr lang="en-US" dirty="0"/>
              <a:t>He offered a one cent coupon, good towards the purchase of his new product called Grape Nuts.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i="1" dirty="0"/>
              <a:t>Reference: Promotion Marketing Association (PMA) Educational Foundation, </a:t>
            </a:r>
            <a:r>
              <a:rPr lang="en-US" sz="1000" i="1" dirty="0" err="1"/>
              <a:t>Inc</a:t>
            </a:r>
            <a:endParaRPr lang="en-US" sz="1000" i="1" dirty="0"/>
          </a:p>
          <a:p>
            <a:r>
              <a:rPr lang="en-US" sz="1000" i="1" dirty="0"/>
              <a:t>Photo Source</a:t>
            </a:r>
            <a:r>
              <a:rPr lang="en-US" sz="1000" i="1" baseline="0" dirty="0"/>
              <a:t> – </a:t>
            </a:r>
          </a:p>
          <a:p>
            <a:r>
              <a:rPr lang="en-US" sz="1000" i="1" baseline="0" dirty="0"/>
              <a:t>Grape Nuts box: </a:t>
            </a:r>
            <a:r>
              <a:rPr lang="en-US" sz="1000" i="1" dirty="0"/>
              <a:t>http://blogs.static.mentalfloss.com/blogs/archives/20822.html</a:t>
            </a:r>
          </a:p>
          <a:p>
            <a:r>
              <a:rPr lang="en-US" sz="1000" i="1" dirty="0"/>
              <a:t>Penny:</a:t>
            </a:r>
            <a:r>
              <a:rPr lang="en-US" sz="1000" i="1" baseline="0" dirty="0"/>
              <a:t> www.clipart.com </a:t>
            </a:r>
            <a:endParaRPr lang="en-US" sz="1000" i="1" dirty="0"/>
          </a:p>
          <a:p>
            <a:endParaRPr lang="en-US" sz="1000" i="1" dirty="0"/>
          </a:p>
        </p:txBody>
      </p:sp>
      <p:sp>
        <p:nvSpPr>
          <p:cNvPr id="4" name="Slide Number Placeholder 3"/>
          <p:cNvSpPr>
            <a:spLocks noGrp="1"/>
          </p:cNvSpPr>
          <p:nvPr>
            <p:ph type="sldNum" sz="quarter" idx="10"/>
          </p:nvPr>
        </p:nvSpPr>
        <p:spPr/>
        <p:txBody>
          <a:bodyPr/>
          <a:lstStyle/>
          <a:p>
            <a:fld id="{B88AFB80-FB9D-F145-A578-4166C77F5FE2}" type="slidenum">
              <a:rPr lang="en-US" smtClean="0"/>
              <a:t>4</a:t>
            </a:fld>
            <a:endParaRPr lang="en-US"/>
          </a:p>
        </p:txBody>
      </p:sp>
    </p:spTree>
    <p:extLst>
      <p:ext uri="{BB962C8B-B14F-4D97-AF65-F5344CB8AC3E}">
        <p14:creationId xmlns:p14="http://schemas.microsoft.com/office/powerpoint/2010/main" val="184704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The Nielson Coupon Clearing House was created in 1957 to sort, count and tabulate coupons to determine how much money was owed to each retailer. </a:t>
            </a:r>
            <a:br>
              <a:rPr lang="en-US" dirty="0"/>
            </a:br>
            <a:r>
              <a:rPr lang="en-US" dirty="0"/>
              <a:t/>
            </a:r>
            <a:br>
              <a:rPr lang="en-US" dirty="0"/>
            </a:br>
            <a:endParaRPr lang="en-US" dirty="0"/>
          </a:p>
          <a:p>
            <a:pPr>
              <a:lnSpc>
                <a:spcPct val="90000"/>
              </a:lnSpc>
            </a:pPr>
            <a:endParaRPr lang="en-US" dirty="0"/>
          </a:p>
          <a:p>
            <a:r>
              <a:rPr lang="en-US" sz="1000" i="1" dirty="0"/>
              <a:t>Photo</a:t>
            </a:r>
            <a:r>
              <a:rPr lang="en-US" sz="1000" i="1" baseline="0" dirty="0"/>
              <a:t> Source: </a:t>
            </a:r>
            <a:r>
              <a:rPr lang="en-US" sz="1000" i="1" dirty="0"/>
              <a:t>http://artskooldamage.blogspot.com/2009/11/5-cents-8-cents-10-cents-off.html</a:t>
            </a:r>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5</a:t>
            </a:fld>
            <a:endParaRPr lang="en-US"/>
          </a:p>
        </p:txBody>
      </p:sp>
    </p:spTree>
    <p:extLst>
      <p:ext uri="{BB962C8B-B14F-4D97-AF65-F5344CB8AC3E}">
        <p14:creationId xmlns:p14="http://schemas.microsoft.com/office/powerpoint/2010/main" val="18562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i="1" dirty="0"/>
          </a:p>
          <a:p>
            <a:endParaRPr lang="en-US" sz="1000" i="1" dirty="0"/>
          </a:p>
          <a:p>
            <a:endParaRPr lang="en-US" sz="1000" i="1" dirty="0"/>
          </a:p>
          <a:p>
            <a:endParaRPr lang="en-US" sz="1000" i="1" dirty="0"/>
          </a:p>
          <a:p>
            <a:r>
              <a:rPr lang="en-US" sz="1000" i="1" dirty="0"/>
              <a:t>Source: http://www.ilovecouponmonth.com/statistics/</a:t>
            </a:r>
          </a:p>
          <a:p>
            <a:endParaRPr lang="en-US" sz="1000" i="1" dirty="0"/>
          </a:p>
          <a:p>
            <a:r>
              <a:rPr lang="en-US" sz="1000" i="1" dirty="0"/>
              <a:t>Information from: </a:t>
            </a:r>
          </a:p>
          <a:p>
            <a:endParaRPr lang="en-US" sz="1000" i="1" dirty="0"/>
          </a:p>
          <a:p>
            <a:r>
              <a:rPr lang="en-US" sz="1000" i="1" dirty="0" err="1"/>
              <a:t>Valassis</a:t>
            </a:r>
            <a:r>
              <a:rPr lang="en-US" sz="1000" i="1" dirty="0"/>
              <a:t> Annual Topline U.S. Consumer Packaged Goods Coupon Facts Report for 2011</a:t>
            </a:r>
          </a:p>
          <a:p>
            <a:r>
              <a:rPr lang="en-US" sz="1000" i="1" dirty="0"/>
              <a:t>NCH Marketing Services, Inc.</a:t>
            </a:r>
          </a:p>
          <a:p>
            <a:r>
              <a:rPr lang="en-US" sz="1000" i="1" dirty="0" err="1"/>
              <a:t>RedPlum</a:t>
            </a:r>
            <a:r>
              <a:rPr lang="en-US" sz="1000" i="1" dirty="0"/>
              <a:t> </a:t>
            </a:r>
            <a:r>
              <a:rPr lang="en-US" sz="1000" i="1" dirty="0" err="1"/>
              <a:t>eMarketer</a:t>
            </a:r>
            <a:r>
              <a:rPr lang="en-US" sz="1000" i="1" dirty="0"/>
              <a:t> Nielsen Company</a:t>
            </a:r>
          </a:p>
          <a:p>
            <a:r>
              <a:rPr lang="en-US" sz="1000" i="1" dirty="0"/>
              <a:t>Fortune3.com</a:t>
            </a:r>
          </a:p>
          <a:p>
            <a:r>
              <a:rPr lang="en-US" sz="1000" i="1" dirty="0" err="1"/>
              <a:t>Inmar</a:t>
            </a:r>
            <a:endParaRPr lang="en-US" sz="1000" i="1" dirty="0"/>
          </a:p>
          <a:p>
            <a:r>
              <a:rPr lang="en-US" sz="1000" i="1" dirty="0"/>
              <a:t>Internet Retailer</a:t>
            </a:r>
          </a:p>
          <a:p>
            <a:r>
              <a:rPr lang="en-US" sz="1000" i="1" dirty="0"/>
              <a:t>NCH Marketing</a:t>
            </a:r>
          </a:p>
          <a:p>
            <a:r>
              <a:rPr lang="en-US" sz="1000" i="1" dirty="0"/>
              <a:t>Coupon Info Now</a:t>
            </a:r>
          </a:p>
          <a:p>
            <a:r>
              <a:rPr lang="en-US" sz="1000" i="1" dirty="0"/>
              <a:t/>
            </a:r>
            <a:br>
              <a:rPr lang="en-US" sz="1000" i="1" dirty="0"/>
            </a:br>
            <a:r>
              <a:rPr lang="en-US" sz="1000" i="1" dirty="0"/>
              <a:t>Photo Source: freecoupons.com</a:t>
            </a:r>
            <a:r>
              <a:rPr lang="en-US" sz="1000" i="1" baseline="0" dirty="0"/>
              <a:t> </a:t>
            </a:r>
            <a:endParaRPr lang="en-US" sz="1000" i="1" dirty="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7</a:t>
            </a:fld>
            <a:endParaRPr lang="en-US"/>
          </a:p>
        </p:txBody>
      </p:sp>
    </p:spTree>
    <p:extLst>
      <p:ext uri="{BB962C8B-B14F-4D97-AF65-F5344CB8AC3E}">
        <p14:creationId xmlns:p14="http://schemas.microsoft.com/office/powerpoint/2010/main" val="611528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i="1" dirty="0"/>
          </a:p>
          <a:p>
            <a:endParaRPr lang="en-US" sz="1000" i="1" dirty="0"/>
          </a:p>
          <a:p>
            <a:endParaRPr lang="en-US" sz="1000" i="1" dirty="0"/>
          </a:p>
          <a:p>
            <a:endParaRPr lang="en-US" sz="1000" i="1" dirty="0"/>
          </a:p>
          <a:p>
            <a:r>
              <a:rPr lang="en-US" sz="1000" i="1" dirty="0"/>
              <a:t>Source: http://www.ilovecouponmonth.com/statistics/</a:t>
            </a:r>
          </a:p>
          <a:p>
            <a:endParaRPr lang="en-US" sz="1000" i="1" dirty="0"/>
          </a:p>
          <a:p>
            <a:r>
              <a:rPr lang="en-US" sz="1000" i="1" dirty="0"/>
              <a:t>Information from: </a:t>
            </a:r>
          </a:p>
          <a:p>
            <a:endParaRPr lang="en-US" sz="1000" i="1" dirty="0"/>
          </a:p>
          <a:p>
            <a:r>
              <a:rPr lang="en-US" sz="1000" i="1" dirty="0" err="1"/>
              <a:t>Valassis</a:t>
            </a:r>
            <a:r>
              <a:rPr lang="en-US" sz="1000" i="1" dirty="0"/>
              <a:t> Annual Topline U.S. Consumer Packaged Goods Coupon Facts Report for 2011</a:t>
            </a:r>
          </a:p>
          <a:p>
            <a:r>
              <a:rPr lang="en-US" sz="1000" i="1" dirty="0"/>
              <a:t>NCH Marketing Services, Inc.</a:t>
            </a:r>
          </a:p>
          <a:p>
            <a:r>
              <a:rPr lang="en-US" sz="1000" i="1" dirty="0" err="1"/>
              <a:t>RedPlum</a:t>
            </a:r>
            <a:r>
              <a:rPr lang="en-US" sz="1000" i="1" dirty="0"/>
              <a:t> </a:t>
            </a:r>
            <a:r>
              <a:rPr lang="en-US" sz="1000" i="1" dirty="0" err="1"/>
              <a:t>eMarketer</a:t>
            </a:r>
            <a:r>
              <a:rPr lang="en-US" sz="1000" i="1" dirty="0"/>
              <a:t> Nielsen Company</a:t>
            </a:r>
          </a:p>
          <a:p>
            <a:r>
              <a:rPr lang="en-US" sz="1000" i="1" dirty="0"/>
              <a:t>Fortune3.com</a:t>
            </a:r>
          </a:p>
          <a:p>
            <a:r>
              <a:rPr lang="en-US" sz="1000" i="1" dirty="0" err="1"/>
              <a:t>Inmar</a:t>
            </a:r>
            <a:endParaRPr lang="en-US" sz="1000" i="1" dirty="0"/>
          </a:p>
          <a:p>
            <a:r>
              <a:rPr lang="en-US" sz="1000" i="1" dirty="0"/>
              <a:t>Internet Retailer</a:t>
            </a:r>
          </a:p>
          <a:p>
            <a:r>
              <a:rPr lang="en-US" sz="1000" i="1" dirty="0"/>
              <a:t>NCH Marketing</a:t>
            </a:r>
          </a:p>
          <a:p>
            <a:r>
              <a:rPr lang="en-US" sz="1000" i="1" dirty="0"/>
              <a:t>Coupon Info Now</a:t>
            </a:r>
          </a:p>
          <a:p>
            <a:r>
              <a:rPr lang="en-US" sz="1000" i="1" dirty="0"/>
              <a:t/>
            </a:r>
            <a:br>
              <a:rPr lang="en-US" sz="1000" i="1" dirty="0"/>
            </a:br>
            <a:r>
              <a:rPr lang="en-US" sz="1000" i="1" dirty="0"/>
              <a:t>Photo Source: freecoupons.com</a:t>
            </a:r>
            <a:r>
              <a:rPr lang="en-US" sz="1000" i="1" baseline="0" dirty="0"/>
              <a:t> </a:t>
            </a:r>
            <a:endParaRPr lang="en-US" sz="1000" i="1" dirty="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8</a:t>
            </a:fld>
            <a:endParaRPr lang="en-US"/>
          </a:p>
        </p:txBody>
      </p:sp>
    </p:spTree>
    <p:extLst>
      <p:ext uri="{BB962C8B-B14F-4D97-AF65-F5344CB8AC3E}">
        <p14:creationId xmlns:p14="http://schemas.microsoft.com/office/powerpoint/2010/main" val="2357520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i="1" dirty="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9</a:t>
            </a:fld>
            <a:endParaRPr lang="en-US"/>
          </a:p>
        </p:txBody>
      </p:sp>
    </p:spTree>
    <p:extLst>
      <p:ext uri="{BB962C8B-B14F-4D97-AF65-F5344CB8AC3E}">
        <p14:creationId xmlns:p14="http://schemas.microsoft.com/office/powerpoint/2010/main" val="242386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i="1" dirty="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10</a:t>
            </a:fld>
            <a:endParaRPr lang="en-US"/>
          </a:p>
        </p:txBody>
      </p:sp>
    </p:spTree>
    <p:extLst>
      <p:ext uri="{BB962C8B-B14F-4D97-AF65-F5344CB8AC3E}">
        <p14:creationId xmlns:p14="http://schemas.microsoft.com/office/powerpoint/2010/main" val="3415914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1" name="Rectangle 10"/>
          <p:cNvSpPr/>
          <p:nvPr userDrawn="1"/>
        </p:nvSpPr>
        <p:spPr>
          <a:xfrm>
            <a:off x="0" y="6501384"/>
            <a:ext cx="12192000" cy="356616"/>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p:cNvSpPr>
            <a:spLocks noGrp="1"/>
          </p:cNvSpPr>
          <p:nvPr>
            <p:ph type="subTitle" idx="1" hasCustomPrompt="1"/>
          </p:nvPr>
        </p:nvSpPr>
        <p:spPr>
          <a:xfrm>
            <a:off x="660875" y="3631749"/>
            <a:ext cx="10870250" cy="684409"/>
          </a:xfrm>
          <a:prstGeom prst="rect">
            <a:avLst/>
          </a:prstGeom>
        </p:spPr>
        <p:txBody>
          <a:bodyPr/>
          <a:lstStyle>
            <a:lvl1pPr marL="0" indent="0" algn="ctr">
              <a:buNone/>
              <a:defRPr sz="2000" b="1" i="1" spc="100" baseline="0">
                <a:solidFill>
                  <a:srgbClr val="0D3254"/>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sp>
        <p:nvSpPr>
          <p:cNvPr id="15" name="Title 1"/>
          <p:cNvSpPr>
            <a:spLocks noGrp="1"/>
          </p:cNvSpPr>
          <p:nvPr>
            <p:ph type="ctrTitle" hasCustomPrompt="1"/>
          </p:nvPr>
        </p:nvSpPr>
        <p:spPr>
          <a:xfrm>
            <a:off x="660875" y="1805433"/>
            <a:ext cx="10870250" cy="1445233"/>
          </a:xfrm>
          <a:prstGeom prst="rect">
            <a:avLst/>
          </a:prstGeom>
        </p:spPr>
        <p:txBody>
          <a:bodyPr anchor="b">
            <a:noAutofit/>
          </a:bodyPr>
          <a:lstStyle>
            <a:lvl1pPr algn="ctr">
              <a:lnSpc>
                <a:spcPct val="100000"/>
              </a:lnSpc>
              <a:defRPr sz="3700" b="1" i="0" spc="400" baseline="0">
                <a:solidFill>
                  <a:srgbClr val="0D3254"/>
                </a:solidFill>
                <a:latin typeface="Arial" charset="0"/>
                <a:ea typeface="Arial" charset="0"/>
                <a:cs typeface="Arial" charset="0"/>
              </a:defRPr>
            </a:lvl1pPr>
          </a:lstStyle>
          <a:p>
            <a:r>
              <a:rPr lang="en-US" dirty="0"/>
              <a:t>TITLE OF PRESENTATION</a:t>
            </a:r>
          </a:p>
        </p:txBody>
      </p:sp>
      <p:pic>
        <p:nvPicPr>
          <p:cNvPr id="17" name="Picture 16"/>
          <p:cNvPicPr>
            <a:picLocks noChangeAspect="1"/>
          </p:cNvPicPr>
          <p:nvPr userDrawn="1"/>
        </p:nvPicPr>
        <p:blipFill>
          <a:blip r:embed="rId2"/>
          <a:stretch>
            <a:fillRect/>
          </a:stretch>
        </p:blipFill>
        <p:spPr>
          <a:xfrm>
            <a:off x="9927017" y="5792371"/>
            <a:ext cx="2006600" cy="368300"/>
          </a:xfrm>
          <a:prstGeom prst="rect">
            <a:avLst/>
          </a:prstGeom>
        </p:spPr>
      </p:pic>
      <p:sp>
        <p:nvSpPr>
          <p:cNvPr id="18" name="Rectangle 17"/>
          <p:cNvSpPr>
            <a:spLocks noChangeAspect="1"/>
          </p:cNvSpPr>
          <p:nvPr userDrawn="1"/>
        </p:nvSpPr>
        <p:spPr>
          <a:xfrm>
            <a:off x="0" y="5460613"/>
            <a:ext cx="1849039" cy="694944"/>
          </a:xfrm>
          <a:prstGeom prst="rect">
            <a:avLst/>
          </a:prstGeom>
          <a:solidFill>
            <a:srgbClr val="0D3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a:stretch>
            <a:fillRect/>
          </a:stretch>
        </p:blipFill>
        <p:spPr>
          <a:xfrm>
            <a:off x="220147" y="5604885"/>
            <a:ext cx="1429669" cy="406400"/>
          </a:xfrm>
          <a:prstGeom prst="rect">
            <a:avLst/>
          </a:prstGeom>
        </p:spPr>
      </p:pic>
      <p:cxnSp>
        <p:nvCxnSpPr>
          <p:cNvPr id="21" name="Straight Connector 20"/>
          <p:cNvCxnSpPr/>
          <p:nvPr userDrawn="1"/>
        </p:nvCxnSpPr>
        <p:spPr>
          <a:xfrm>
            <a:off x="3569617" y="3410146"/>
            <a:ext cx="5052767" cy="0"/>
          </a:xfrm>
          <a:prstGeom prst="line">
            <a:avLst/>
          </a:prstGeom>
          <a:ln w="19050">
            <a:solidFill>
              <a:srgbClr val="0D32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87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9" name="Rectangle 1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1189277" y="462494"/>
            <a:ext cx="10104034" cy="677108"/>
          </a:xfrm>
          <a:prstGeom prst="rect">
            <a:avLst/>
          </a:prstGeom>
        </p:spPr>
        <p:txBody>
          <a:bodyPr anchor="t">
            <a:noAutofit/>
          </a:bodyPr>
          <a:lstStyle>
            <a:lvl1pPr algn="l">
              <a:lnSpc>
                <a:spcPct val="100000"/>
              </a:lnSpc>
              <a:defRPr sz="3800" b="1" i="0" spc="200" baseline="0">
                <a:solidFill>
                  <a:srgbClr val="0D3254"/>
                </a:solidFill>
                <a:latin typeface="Arial" charset="0"/>
                <a:ea typeface="Arial" charset="0"/>
                <a:cs typeface="Arial" charset="0"/>
              </a:defRPr>
            </a:lvl1pPr>
          </a:lstStyle>
          <a:p>
            <a:r>
              <a:rPr lang="en-US" dirty="0"/>
              <a:t>TITLE OF SLIDE HERE</a:t>
            </a:r>
          </a:p>
        </p:txBody>
      </p:sp>
      <p:pic>
        <p:nvPicPr>
          <p:cNvPr id="6" name="Picture 5"/>
          <p:cNvPicPr>
            <a:picLocks noChangeAspect="1"/>
          </p:cNvPicPr>
          <p:nvPr userDrawn="1"/>
        </p:nvPicPr>
        <p:blipFill>
          <a:blip r:embed="rId2"/>
          <a:stretch>
            <a:fillRect/>
          </a:stretch>
        </p:blipFill>
        <p:spPr>
          <a:xfrm>
            <a:off x="10594169" y="6209906"/>
            <a:ext cx="1244600" cy="368300"/>
          </a:xfrm>
          <a:prstGeom prst="rect">
            <a:avLst/>
          </a:prstGeom>
        </p:spPr>
      </p:pic>
      <p:pic>
        <p:nvPicPr>
          <p:cNvPr id="7" name="Picture 6"/>
          <p:cNvPicPr>
            <a:picLocks noChangeAspect="1"/>
          </p:cNvPicPr>
          <p:nvPr userDrawn="1"/>
        </p:nvPicPr>
        <p:blipFill>
          <a:blip r:embed="rId3"/>
          <a:stretch>
            <a:fillRect/>
          </a:stretch>
        </p:blipFill>
        <p:spPr>
          <a:xfrm>
            <a:off x="8938509" y="6260706"/>
            <a:ext cx="1460500" cy="266700"/>
          </a:xfrm>
          <a:prstGeom prst="rect">
            <a:avLst/>
          </a:prstGeom>
        </p:spPr>
      </p:pic>
      <p:sp>
        <p:nvSpPr>
          <p:cNvPr id="20" name="Content Placeholder 2"/>
          <p:cNvSpPr>
            <a:spLocks noGrp="1"/>
          </p:cNvSpPr>
          <p:nvPr>
            <p:ph idx="10"/>
          </p:nvPr>
        </p:nvSpPr>
        <p:spPr>
          <a:xfrm>
            <a:off x="1189277" y="1489436"/>
            <a:ext cx="10104034" cy="4110085"/>
          </a:xfrm>
          <a:prstGeom prst="rect">
            <a:avLst/>
          </a:prstGeom>
        </p:spPr>
        <p:txBody>
          <a:bodyPr>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426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Rectangle 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stretch>
            <a:fillRect/>
          </a:stretch>
        </p:blipFill>
        <p:spPr>
          <a:xfrm>
            <a:off x="10594169" y="6209906"/>
            <a:ext cx="1244600" cy="368300"/>
          </a:xfrm>
          <a:prstGeom prst="rect">
            <a:avLst/>
          </a:prstGeom>
        </p:spPr>
      </p:pic>
      <p:pic>
        <p:nvPicPr>
          <p:cNvPr id="13" name="Picture 12"/>
          <p:cNvPicPr>
            <a:picLocks noChangeAspect="1"/>
          </p:cNvPicPr>
          <p:nvPr userDrawn="1"/>
        </p:nvPicPr>
        <p:blipFill>
          <a:blip r:embed="rId3"/>
          <a:stretch>
            <a:fillRect/>
          </a:stretch>
        </p:blipFill>
        <p:spPr>
          <a:xfrm>
            <a:off x="8938509" y="6260706"/>
            <a:ext cx="1460500" cy="266700"/>
          </a:xfrm>
          <a:prstGeom prst="rect">
            <a:avLst/>
          </a:prstGeom>
        </p:spPr>
      </p:pic>
      <p:sp>
        <p:nvSpPr>
          <p:cNvPr id="14" name="Picture Placeholder 6"/>
          <p:cNvSpPr>
            <a:spLocks noGrp="1"/>
          </p:cNvSpPr>
          <p:nvPr>
            <p:ph type="pic" sz="quarter" idx="11"/>
          </p:nvPr>
        </p:nvSpPr>
        <p:spPr>
          <a:xfrm>
            <a:off x="676654" y="1395167"/>
            <a:ext cx="11515345" cy="2097652"/>
          </a:xfrm>
          <a:prstGeom prst="rect">
            <a:avLst/>
          </a:prstGeom>
        </p:spPr>
        <p:txBody>
          <a:bodyPr/>
          <a:lstStyle/>
          <a:p>
            <a:endParaRPr lang="en-US" dirty="0"/>
          </a:p>
        </p:txBody>
      </p:sp>
      <p:sp>
        <p:nvSpPr>
          <p:cNvPr id="17" name="Title 1"/>
          <p:cNvSpPr>
            <a:spLocks noGrp="1"/>
          </p:cNvSpPr>
          <p:nvPr>
            <p:ph type="ctrTitle" hasCustomPrompt="1"/>
          </p:nvPr>
        </p:nvSpPr>
        <p:spPr>
          <a:xfrm>
            <a:off x="1189277" y="462494"/>
            <a:ext cx="10104034" cy="677108"/>
          </a:xfrm>
          <a:prstGeom prst="rect">
            <a:avLst/>
          </a:prstGeom>
        </p:spPr>
        <p:txBody>
          <a:bodyPr anchor="t">
            <a:noAutofit/>
          </a:bodyPr>
          <a:lstStyle>
            <a:lvl1pPr algn="l">
              <a:lnSpc>
                <a:spcPct val="100000"/>
              </a:lnSpc>
              <a:defRPr sz="3800" b="1" i="0" spc="200" baseline="0">
                <a:solidFill>
                  <a:srgbClr val="0D3254"/>
                </a:solidFill>
                <a:latin typeface="Arial" charset="0"/>
                <a:ea typeface="Arial" charset="0"/>
                <a:cs typeface="Arial" charset="0"/>
              </a:defRPr>
            </a:lvl1pPr>
          </a:lstStyle>
          <a:p>
            <a:r>
              <a:rPr lang="en-US" dirty="0"/>
              <a:t>TITLE OF SLIDE HERE</a:t>
            </a:r>
          </a:p>
        </p:txBody>
      </p:sp>
      <p:sp>
        <p:nvSpPr>
          <p:cNvPr id="18" name="Content Placeholder 2"/>
          <p:cNvSpPr>
            <a:spLocks noGrp="1"/>
          </p:cNvSpPr>
          <p:nvPr>
            <p:ph sz="half" idx="1"/>
          </p:nvPr>
        </p:nvSpPr>
        <p:spPr>
          <a:xfrm>
            <a:off x="1189277" y="3761295"/>
            <a:ext cx="10104034" cy="1838225"/>
          </a:xfrm>
          <a:prstGeom prst="rect">
            <a:avLst/>
          </a:prstGeom>
        </p:spPr>
        <p:txBody>
          <a:bodyPr>
            <a:normAutofit/>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223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9" name="Rectangle 1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594169" y="6209906"/>
            <a:ext cx="1244600" cy="368300"/>
          </a:xfrm>
          <a:prstGeom prst="rect">
            <a:avLst/>
          </a:prstGeom>
        </p:spPr>
      </p:pic>
      <p:pic>
        <p:nvPicPr>
          <p:cNvPr id="7" name="Picture 6"/>
          <p:cNvPicPr>
            <a:picLocks noChangeAspect="1"/>
          </p:cNvPicPr>
          <p:nvPr userDrawn="1"/>
        </p:nvPicPr>
        <p:blipFill>
          <a:blip r:embed="rId3"/>
          <a:stretch>
            <a:fillRect/>
          </a:stretch>
        </p:blipFill>
        <p:spPr>
          <a:xfrm>
            <a:off x="8938509" y="6260706"/>
            <a:ext cx="1460500" cy="266700"/>
          </a:xfrm>
          <a:prstGeom prst="rect">
            <a:avLst/>
          </a:prstGeom>
        </p:spPr>
      </p:pic>
      <p:sp>
        <p:nvSpPr>
          <p:cNvPr id="9" name="Picture Placeholder 6"/>
          <p:cNvSpPr>
            <a:spLocks noGrp="1"/>
          </p:cNvSpPr>
          <p:nvPr>
            <p:ph type="pic" sz="quarter" idx="11"/>
          </p:nvPr>
        </p:nvSpPr>
        <p:spPr>
          <a:xfrm>
            <a:off x="676654" y="1536569"/>
            <a:ext cx="5290513" cy="4062951"/>
          </a:xfrm>
          <a:prstGeom prst="rect">
            <a:avLst/>
          </a:prstGeom>
        </p:spPr>
        <p:txBody>
          <a:bodyPr/>
          <a:lstStyle/>
          <a:p>
            <a:endParaRPr lang="en-US" dirty="0"/>
          </a:p>
        </p:txBody>
      </p:sp>
      <p:sp>
        <p:nvSpPr>
          <p:cNvPr id="10" name="Title 1"/>
          <p:cNvSpPr>
            <a:spLocks noGrp="1"/>
          </p:cNvSpPr>
          <p:nvPr>
            <p:ph type="ctrTitle" hasCustomPrompt="1"/>
          </p:nvPr>
        </p:nvSpPr>
        <p:spPr>
          <a:xfrm>
            <a:off x="1189277" y="462494"/>
            <a:ext cx="10104034" cy="677108"/>
          </a:xfrm>
          <a:prstGeom prst="rect">
            <a:avLst/>
          </a:prstGeom>
        </p:spPr>
        <p:txBody>
          <a:bodyPr anchor="t">
            <a:noAutofit/>
          </a:bodyPr>
          <a:lstStyle>
            <a:lvl1pPr algn="l">
              <a:lnSpc>
                <a:spcPct val="100000"/>
              </a:lnSpc>
              <a:defRPr sz="3800" b="1" i="0" spc="200" baseline="0">
                <a:solidFill>
                  <a:srgbClr val="0D3254"/>
                </a:solidFill>
                <a:latin typeface="Arial" charset="0"/>
                <a:ea typeface="Arial" charset="0"/>
                <a:cs typeface="Arial" charset="0"/>
              </a:defRPr>
            </a:lvl1pPr>
          </a:lstStyle>
          <a:p>
            <a:r>
              <a:rPr lang="en-US" dirty="0"/>
              <a:t>TITLE OF SLIDE HERE</a:t>
            </a:r>
          </a:p>
        </p:txBody>
      </p:sp>
      <p:sp>
        <p:nvSpPr>
          <p:cNvPr id="12" name="Content Placeholder 2"/>
          <p:cNvSpPr>
            <a:spLocks noGrp="1"/>
          </p:cNvSpPr>
          <p:nvPr>
            <p:ph sz="half" idx="1"/>
          </p:nvPr>
        </p:nvSpPr>
        <p:spPr>
          <a:xfrm>
            <a:off x="6429079" y="1536569"/>
            <a:ext cx="4864232" cy="4062951"/>
          </a:xfrm>
          <a:prstGeom prst="rect">
            <a:avLst/>
          </a:prstGeom>
        </p:spPr>
        <p:txBody>
          <a:bodyPr>
            <a:normAutofit/>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851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19" name="Rectangle 1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594169" y="6209906"/>
            <a:ext cx="1244600" cy="368300"/>
          </a:xfrm>
          <a:prstGeom prst="rect">
            <a:avLst/>
          </a:prstGeom>
        </p:spPr>
      </p:pic>
      <p:pic>
        <p:nvPicPr>
          <p:cNvPr id="7" name="Picture 6"/>
          <p:cNvPicPr>
            <a:picLocks noChangeAspect="1"/>
          </p:cNvPicPr>
          <p:nvPr userDrawn="1"/>
        </p:nvPicPr>
        <p:blipFill>
          <a:blip r:embed="rId3"/>
          <a:stretch>
            <a:fillRect/>
          </a:stretch>
        </p:blipFill>
        <p:spPr>
          <a:xfrm>
            <a:off x="8938509" y="6260706"/>
            <a:ext cx="1460500" cy="266700"/>
          </a:xfrm>
          <a:prstGeom prst="rect">
            <a:avLst/>
          </a:prstGeom>
        </p:spPr>
      </p:pic>
      <p:sp>
        <p:nvSpPr>
          <p:cNvPr id="9" name="Picture Placeholder 6"/>
          <p:cNvSpPr>
            <a:spLocks noGrp="1"/>
          </p:cNvSpPr>
          <p:nvPr>
            <p:ph type="pic" sz="quarter" idx="11"/>
          </p:nvPr>
        </p:nvSpPr>
        <p:spPr>
          <a:xfrm>
            <a:off x="676655" y="1357459"/>
            <a:ext cx="3749040" cy="2135359"/>
          </a:xfrm>
          <a:prstGeom prst="rect">
            <a:avLst/>
          </a:prstGeom>
        </p:spPr>
        <p:txBody>
          <a:bodyPr/>
          <a:lstStyle/>
          <a:p>
            <a:endParaRPr lang="en-US" dirty="0"/>
          </a:p>
        </p:txBody>
      </p:sp>
      <p:sp>
        <p:nvSpPr>
          <p:cNvPr id="12" name="Picture Placeholder 6"/>
          <p:cNvSpPr>
            <a:spLocks noGrp="1"/>
          </p:cNvSpPr>
          <p:nvPr>
            <p:ph type="pic" sz="quarter" idx="12"/>
          </p:nvPr>
        </p:nvSpPr>
        <p:spPr>
          <a:xfrm>
            <a:off x="4556759" y="1357459"/>
            <a:ext cx="3749040" cy="2135359"/>
          </a:xfrm>
          <a:prstGeom prst="rect">
            <a:avLst/>
          </a:prstGeom>
        </p:spPr>
        <p:txBody>
          <a:bodyPr/>
          <a:lstStyle/>
          <a:p>
            <a:endParaRPr lang="en-US" dirty="0"/>
          </a:p>
        </p:txBody>
      </p:sp>
      <p:sp>
        <p:nvSpPr>
          <p:cNvPr id="13" name="Picture Placeholder 6"/>
          <p:cNvSpPr>
            <a:spLocks noGrp="1"/>
          </p:cNvSpPr>
          <p:nvPr>
            <p:ph type="pic" sz="quarter" idx="13"/>
          </p:nvPr>
        </p:nvSpPr>
        <p:spPr>
          <a:xfrm>
            <a:off x="8436864" y="1357459"/>
            <a:ext cx="3749040" cy="2135359"/>
          </a:xfrm>
          <a:prstGeom prst="rect">
            <a:avLst/>
          </a:prstGeom>
        </p:spPr>
        <p:txBody>
          <a:bodyPr/>
          <a:lstStyle/>
          <a:p>
            <a:endParaRPr lang="en-US" dirty="0"/>
          </a:p>
        </p:txBody>
      </p:sp>
      <p:sp>
        <p:nvSpPr>
          <p:cNvPr id="15" name="Title 1"/>
          <p:cNvSpPr>
            <a:spLocks noGrp="1"/>
          </p:cNvSpPr>
          <p:nvPr>
            <p:ph type="ctrTitle" hasCustomPrompt="1"/>
          </p:nvPr>
        </p:nvSpPr>
        <p:spPr>
          <a:xfrm>
            <a:off x="1189277" y="462494"/>
            <a:ext cx="10104034" cy="677108"/>
          </a:xfrm>
          <a:prstGeom prst="rect">
            <a:avLst/>
          </a:prstGeom>
        </p:spPr>
        <p:txBody>
          <a:bodyPr anchor="t">
            <a:noAutofit/>
          </a:bodyPr>
          <a:lstStyle>
            <a:lvl1pPr algn="l">
              <a:lnSpc>
                <a:spcPct val="100000"/>
              </a:lnSpc>
              <a:defRPr sz="3800" b="1" i="0" spc="200" baseline="0">
                <a:solidFill>
                  <a:srgbClr val="0D3254"/>
                </a:solidFill>
                <a:latin typeface="Arial" charset="0"/>
                <a:ea typeface="Arial" charset="0"/>
                <a:cs typeface="Arial" charset="0"/>
              </a:defRPr>
            </a:lvl1pPr>
          </a:lstStyle>
          <a:p>
            <a:r>
              <a:rPr lang="en-US" dirty="0"/>
              <a:t>TITLE OF SLIDE HERE</a:t>
            </a:r>
          </a:p>
        </p:txBody>
      </p:sp>
      <p:sp>
        <p:nvSpPr>
          <p:cNvPr id="17" name="Content Placeholder 2"/>
          <p:cNvSpPr>
            <a:spLocks noGrp="1"/>
          </p:cNvSpPr>
          <p:nvPr>
            <p:ph sz="half" idx="1"/>
          </p:nvPr>
        </p:nvSpPr>
        <p:spPr>
          <a:xfrm>
            <a:off x="1189277" y="3761295"/>
            <a:ext cx="10104034" cy="1838225"/>
          </a:xfrm>
          <a:prstGeom prst="rect">
            <a:avLst/>
          </a:prstGeom>
        </p:spPr>
        <p:txBody>
          <a:bodyPr>
            <a:normAutofit/>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386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9" name="Picture Placeholder 6"/>
          <p:cNvSpPr>
            <a:spLocks noGrp="1"/>
          </p:cNvSpPr>
          <p:nvPr>
            <p:ph type="pic" sz="quarter" idx="11"/>
          </p:nvPr>
        </p:nvSpPr>
        <p:spPr>
          <a:xfrm>
            <a:off x="676656" y="1395167"/>
            <a:ext cx="11509247" cy="4515439"/>
          </a:xfrm>
          <a:prstGeom prst="rect">
            <a:avLst/>
          </a:prstGeom>
        </p:spPr>
        <p:txBody>
          <a:bodyPr/>
          <a:lstStyle/>
          <a:p>
            <a:endParaRPr lang="en-US" dirty="0"/>
          </a:p>
        </p:txBody>
      </p:sp>
      <p:sp>
        <p:nvSpPr>
          <p:cNvPr id="19" name="Rectangle 1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594169" y="6209906"/>
            <a:ext cx="1244600" cy="368300"/>
          </a:xfrm>
          <a:prstGeom prst="rect">
            <a:avLst/>
          </a:prstGeom>
        </p:spPr>
      </p:pic>
      <p:pic>
        <p:nvPicPr>
          <p:cNvPr id="7" name="Picture 6"/>
          <p:cNvPicPr>
            <a:picLocks noChangeAspect="1"/>
          </p:cNvPicPr>
          <p:nvPr userDrawn="1"/>
        </p:nvPicPr>
        <p:blipFill>
          <a:blip r:embed="rId3"/>
          <a:stretch>
            <a:fillRect/>
          </a:stretch>
        </p:blipFill>
        <p:spPr>
          <a:xfrm>
            <a:off x="8938509" y="6260706"/>
            <a:ext cx="1460500" cy="266700"/>
          </a:xfrm>
          <a:prstGeom prst="rect">
            <a:avLst/>
          </a:prstGeom>
        </p:spPr>
      </p:pic>
      <p:sp>
        <p:nvSpPr>
          <p:cNvPr id="11" name="Title 1"/>
          <p:cNvSpPr>
            <a:spLocks noGrp="1"/>
          </p:cNvSpPr>
          <p:nvPr>
            <p:ph type="ctrTitle" hasCustomPrompt="1"/>
          </p:nvPr>
        </p:nvSpPr>
        <p:spPr>
          <a:xfrm>
            <a:off x="1189277" y="462494"/>
            <a:ext cx="10104034" cy="677108"/>
          </a:xfrm>
          <a:prstGeom prst="rect">
            <a:avLst/>
          </a:prstGeom>
        </p:spPr>
        <p:txBody>
          <a:bodyPr anchor="t">
            <a:noAutofit/>
          </a:bodyPr>
          <a:lstStyle>
            <a:lvl1pPr algn="l">
              <a:lnSpc>
                <a:spcPct val="100000"/>
              </a:lnSpc>
              <a:defRPr sz="3800" b="1" i="0" spc="200" baseline="0">
                <a:solidFill>
                  <a:srgbClr val="0D3254"/>
                </a:solidFill>
                <a:latin typeface="Arial" charset="0"/>
                <a:ea typeface="Arial" charset="0"/>
                <a:cs typeface="Arial" charset="0"/>
              </a:defRPr>
            </a:lvl1pPr>
          </a:lstStyle>
          <a:p>
            <a:r>
              <a:rPr lang="en-US" dirty="0"/>
              <a:t>TITLE OF SLIDE HERE</a:t>
            </a:r>
          </a:p>
        </p:txBody>
      </p:sp>
    </p:spTree>
    <p:extLst>
      <p:ext uri="{BB962C8B-B14F-4D97-AF65-F5344CB8AC3E}">
        <p14:creationId xmlns:p14="http://schemas.microsoft.com/office/powerpoint/2010/main" val="13094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9" name="Picture Placeholder 6"/>
          <p:cNvSpPr>
            <a:spLocks noGrp="1"/>
          </p:cNvSpPr>
          <p:nvPr>
            <p:ph type="pic" sz="quarter" idx="11"/>
          </p:nvPr>
        </p:nvSpPr>
        <p:spPr>
          <a:xfrm>
            <a:off x="676656" y="0"/>
            <a:ext cx="11509247" cy="6857999"/>
          </a:xfrm>
          <a:prstGeom prst="rect">
            <a:avLst/>
          </a:prstGeom>
        </p:spPr>
        <p:txBody>
          <a:bodyPr/>
          <a:lstStyle/>
          <a:p>
            <a:endParaRPr lang="en-US" dirty="0"/>
          </a:p>
        </p:txBody>
      </p:sp>
      <p:sp>
        <p:nvSpPr>
          <p:cNvPr id="19" name="Rectangle 1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772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51495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6" r:id="rId3"/>
    <p:sldLayoutId id="2147483667" r:id="rId4"/>
    <p:sldLayoutId id="2147483665" r:id="rId5"/>
    <p:sldLayoutId id="2147483668" r:id="rId6"/>
    <p:sldLayoutId id="2147483669" r:id="rId7"/>
  </p:sldLayoutIdLst>
  <p:txStyles>
    <p:titleStyle>
      <a:lvl1pPr algn="ctr" defTabSz="914400" rtl="0" eaLnBrk="1" latinLnBrk="0" hangingPunct="1">
        <a:lnSpc>
          <a:spcPct val="90000"/>
        </a:lnSpc>
        <a:spcBef>
          <a:spcPct val="0"/>
        </a:spcBef>
        <a:buNone/>
        <a:defRPr sz="4400" b="1"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groupon.com/" TargetMode="External"/><Relationship Id="rId3" Type="http://schemas.openxmlformats.org/officeDocument/2006/relationships/hyperlink" Target="http://www.retailmenot.com/" TargetMode="External"/><Relationship Id="rId7" Type="http://schemas.openxmlformats.org/officeDocument/2006/relationships/hyperlink" Target="http://www.coupons.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smartsource.com/" TargetMode="External"/><Relationship Id="rId5" Type="http://schemas.openxmlformats.org/officeDocument/2006/relationships/hyperlink" Target="http://www.couponcabin.com/" TargetMode="External"/><Relationship Id="rId10" Type="http://schemas.openxmlformats.org/officeDocument/2006/relationships/hyperlink" Target="http://www.krazycouponlady.com/" TargetMode="External"/><Relationship Id="rId4" Type="http://schemas.openxmlformats.org/officeDocument/2006/relationships/hyperlink" Target="http://www.offers.com/" TargetMode="External"/><Relationship Id="rId9" Type="http://schemas.openxmlformats.org/officeDocument/2006/relationships/hyperlink" Target="http://www.savings.c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939987" y="4035159"/>
            <a:ext cx="7591137" cy="684409"/>
          </a:xfrm>
        </p:spPr>
        <p:txBody>
          <a:bodyPr/>
          <a:lstStyle/>
          <a:p>
            <a:r>
              <a:rPr lang="en-US" dirty="0"/>
              <a:t>Presented by:</a:t>
            </a:r>
          </a:p>
          <a:p>
            <a:r>
              <a:rPr lang="en-US" dirty="0"/>
              <a:t>Darlene Christensen and Teresa Hunsaker</a:t>
            </a:r>
          </a:p>
        </p:txBody>
      </p:sp>
      <p:sp>
        <p:nvSpPr>
          <p:cNvPr id="3" name="Title 2"/>
          <p:cNvSpPr>
            <a:spLocks noGrp="1"/>
          </p:cNvSpPr>
          <p:nvPr>
            <p:ph type="ctrTitle"/>
          </p:nvPr>
        </p:nvSpPr>
        <p:spPr>
          <a:xfrm>
            <a:off x="3939988" y="1805434"/>
            <a:ext cx="7591136" cy="1233602"/>
          </a:xfrm>
        </p:spPr>
        <p:txBody>
          <a:bodyPr/>
          <a:lstStyle/>
          <a:p>
            <a:r>
              <a:rPr lang="en-US" sz="8800" dirty="0"/>
              <a:t>Coupon Craze</a:t>
            </a:r>
          </a:p>
        </p:txBody>
      </p:sp>
      <p:pic>
        <p:nvPicPr>
          <p:cNvPr id="4" name="Picture 3" descr="_MG_0081.jpg"/>
          <p:cNvPicPr>
            <a:picLocks noChangeAspect="1"/>
          </p:cNvPicPr>
          <p:nvPr/>
        </p:nvPicPr>
        <p:blipFill rotWithShape="1">
          <a:blip r:embed="rId3">
            <a:extLst>
              <a:ext uri="{28A0092B-C50C-407E-A947-70E740481C1C}">
                <a14:useLocalDpi xmlns:a14="http://schemas.microsoft.com/office/drawing/2010/main" val="0"/>
              </a:ext>
            </a:extLst>
          </a:blip>
          <a:srcRect l="22578" r="26648" b="6346"/>
          <a:stretch/>
        </p:blipFill>
        <p:spPr>
          <a:xfrm>
            <a:off x="0" y="-15239"/>
            <a:ext cx="3939987" cy="5472952"/>
          </a:xfrm>
          <a:prstGeom prst="rect">
            <a:avLst/>
          </a:prstGeom>
        </p:spPr>
      </p:pic>
    </p:spTree>
    <p:extLst>
      <p:ext uri="{BB962C8B-B14F-4D97-AF65-F5344CB8AC3E}">
        <p14:creationId xmlns:p14="http://schemas.microsoft.com/office/powerpoint/2010/main" val="376254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a:t>Who uses coupons?</a:t>
            </a:r>
          </a:p>
        </p:txBody>
      </p:sp>
      <p:pic>
        <p:nvPicPr>
          <p:cNvPr id="6" name="Picture 5">
            <a:extLst>
              <a:ext uri="{FF2B5EF4-FFF2-40B4-BE49-F238E27FC236}">
                <a16:creationId xmlns="" xmlns:a16="http://schemas.microsoft.com/office/drawing/2014/main" id="{E8996C62-39A8-4460-ADAD-2564F604E016}"/>
              </a:ext>
            </a:extLst>
          </p:cNvPr>
          <p:cNvPicPr>
            <a:picLocks noChangeAspect="1"/>
          </p:cNvPicPr>
          <p:nvPr/>
        </p:nvPicPr>
        <p:blipFill>
          <a:blip r:embed="rId3"/>
          <a:stretch>
            <a:fillRect/>
          </a:stretch>
        </p:blipFill>
        <p:spPr>
          <a:xfrm>
            <a:off x="1162384" y="1761564"/>
            <a:ext cx="7871012" cy="4427444"/>
          </a:xfrm>
          <a:prstGeom prst="rect">
            <a:avLst/>
          </a:prstGeom>
        </p:spPr>
      </p:pic>
    </p:spTree>
    <p:extLst>
      <p:ext uri="{BB962C8B-B14F-4D97-AF65-F5344CB8AC3E}">
        <p14:creationId xmlns:p14="http://schemas.microsoft.com/office/powerpoint/2010/main" val="131663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Who Uses Income by Income?</a:t>
            </a:r>
          </a:p>
        </p:txBody>
      </p:sp>
      <p:sp>
        <p:nvSpPr>
          <p:cNvPr id="3" name="Content Placeholder 2"/>
          <p:cNvSpPr>
            <a:spLocks noGrp="1"/>
          </p:cNvSpPr>
          <p:nvPr>
            <p:ph idx="10"/>
          </p:nvPr>
        </p:nvSpPr>
        <p:spPr/>
        <p:txBody>
          <a:bodyPr/>
          <a:lstStyle/>
          <a:p>
            <a:pPr marL="0" indent="0">
              <a:buNone/>
            </a:pPr>
            <a:r>
              <a:rPr lang="en-US" sz="4800" dirty="0"/>
              <a:t>Under $25,000  74%</a:t>
            </a:r>
          </a:p>
          <a:p>
            <a:pPr marL="0" indent="0">
              <a:buNone/>
            </a:pPr>
            <a:r>
              <a:rPr lang="en-US" sz="4800" dirty="0"/>
              <a:t>$25-50,000 – 80%</a:t>
            </a:r>
          </a:p>
          <a:p>
            <a:pPr marL="0" indent="0">
              <a:buNone/>
            </a:pPr>
            <a:r>
              <a:rPr lang="en-US" sz="4800" dirty="0"/>
              <a:t>$50-75,000 – 77%</a:t>
            </a:r>
          </a:p>
          <a:p>
            <a:pPr marL="0" indent="0">
              <a:buNone/>
            </a:pPr>
            <a:r>
              <a:rPr lang="en-US" sz="4800" dirty="0"/>
              <a:t>$75,000 – 76%</a:t>
            </a:r>
          </a:p>
          <a:p>
            <a:endParaRPr lang="en-US" dirty="0"/>
          </a:p>
        </p:txBody>
      </p:sp>
      <p:pic>
        <p:nvPicPr>
          <p:cNvPr id="4" name="Picture 3" descr="pantspocketoutnomoney.jpg"/>
          <p:cNvPicPr>
            <a:picLocks noChangeAspect="1"/>
          </p:cNvPicPr>
          <p:nvPr/>
        </p:nvPicPr>
        <p:blipFill>
          <a:blip r:embed="rId2" cstate="print"/>
          <a:stretch>
            <a:fillRect/>
          </a:stretch>
        </p:blipFill>
        <p:spPr>
          <a:xfrm>
            <a:off x="7126839" y="2103120"/>
            <a:ext cx="4166472" cy="2773680"/>
          </a:xfrm>
          <a:prstGeom prst="rect">
            <a:avLst/>
          </a:prstGeom>
        </p:spPr>
      </p:pic>
    </p:spTree>
    <p:extLst>
      <p:ext uri="{BB962C8B-B14F-4D97-AF65-F5344CB8AC3E}">
        <p14:creationId xmlns:p14="http://schemas.microsoft.com/office/powerpoint/2010/main" val="806385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277" y="304800"/>
            <a:ext cx="10104034" cy="834802"/>
          </a:xfrm>
        </p:spPr>
        <p:txBody>
          <a:bodyPr anchor="ctr"/>
          <a:lstStyle/>
          <a:p>
            <a:r>
              <a:rPr lang="en-US" dirty="0"/>
              <a:t>Who Uses Coupons by Age</a:t>
            </a:r>
          </a:p>
        </p:txBody>
      </p:sp>
      <p:sp>
        <p:nvSpPr>
          <p:cNvPr id="3" name="Content Placeholder 2"/>
          <p:cNvSpPr>
            <a:spLocks noGrp="1"/>
          </p:cNvSpPr>
          <p:nvPr>
            <p:ph idx="10"/>
          </p:nvPr>
        </p:nvSpPr>
        <p:spPr>
          <a:xfrm>
            <a:off x="6309361" y="1367516"/>
            <a:ext cx="4983950" cy="4110085"/>
          </a:xfrm>
        </p:spPr>
        <p:txBody>
          <a:bodyPr/>
          <a:lstStyle/>
          <a:p>
            <a:pPr marL="0" indent="0" algn="ctr">
              <a:buNone/>
            </a:pPr>
            <a:r>
              <a:rPr lang="en-US" sz="4400" dirty="0"/>
              <a:t>Age 18-24 – 65%</a:t>
            </a:r>
            <a:br>
              <a:rPr lang="en-US" sz="4400" dirty="0"/>
            </a:br>
            <a:r>
              <a:rPr lang="en-US" sz="4400" dirty="0"/>
              <a:t>Age 25-34 – 71%</a:t>
            </a:r>
            <a:br>
              <a:rPr lang="en-US" sz="4400" dirty="0"/>
            </a:br>
            <a:r>
              <a:rPr lang="en-US" sz="4400" dirty="0"/>
              <a:t>Age 35-44 – 77%</a:t>
            </a:r>
            <a:br>
              <a:rPr lang="en-US" sz="4400" dirty="0"/>
            </a:br>
            <a:r>
              <a:rPr lang="en-US" sz="4400" dirty="0"/>
              <a:t>Age 45-54 – 80%</a:t>
            </a:r>
            <a:br>
              <a:rPr lang="en-US" sz="4400" dirty="0"/>
            </a:br>
            <a:r>
              <a:rPr lang="en-US" sz="4400" dirty="0"/>
              <a:t>Age 55-64 – 81%</a:t>
            </a:r>
            <a:br>
              <a:rPr lang="en-US" sz="4400" dirty="0"/>
            </a:br>
            <a:r>
              <a:rPr lang="en-US" sz="4400" dirty="0"/>
              <a:t>Age 65+       80%</a:t>
            </a:r>
            <a:r>
              <a:rPr lang="en-US" dirty="0"/>
              <a:t/>
            </a:r>
            <a:br>
              <a:rPr lang="en-US" dirty="0"/>
            </a:br>
            <a:endParaRPr lang="en-US" dirty="0"/>
          </a:p>
        </p:txBody>
      </p:sp>
      <p:pic>
        <p:nvPicPr>
          <p:cNvPr id="4" name="Picture 3" descr="youngwomancoupons.jpg"/>
          <p:cNvPicPr>
            <a:picLocks noChangeAspect="1"/>
          </p:cNvPicPr>
          <p:nvPr/>
        </p:nvPicPr>
        <p:blipFill>
          <a:blip r:embed="rId3" cstate="print"/>
          <a:stretch>
            <a:fillRect/>
          </a:stretch>
        </p:blipFill>
        <p:spPr>
          <a:xfrm>
            <a:off x="1189277" y="1280160"/>
            <a:ext cx="4433047" cy="5257800"/>
          </a:xfrm>
          <a:prstGeom prst="rect">
            <a:avLst/>
          </a:prstGeom>
        </p:spPr>
      </p:pic>
    </p:spTree>
    <p:extLst>
      <p:ext uri="{BB962C8B-B14F-4D97-AF65-F5344CB8AC3E}">
        <p14:creationId xmlns:p14="http://schemas.microsoft.com/office/powerpoint/2010/main" val="373732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Coupon Savings Used For…</a:t>
            </a:r>
          </a:p>
        </p:txBody>
      </p:sp>
      <p:sp>
        <p:nvSpPr>
          <p:cNvPr id="3" name="Content Placeholder 2"/>
          <p:cNvSpPr>
            <a:spLocks noGrp="1"/>
          </p:cNvSpPr>
          <p:nvPr>
            <p:ph idx="10"/>
          </p:nvPr>
        </p:nvSpPr>
        <p:spPr/>
        <p:txBody>
          <a:bodyPr/>
          <a:lstStyle/>
          <a:p>
            <a:pPr>
              <a:buFont typeface="Arial" pitchFamily="34" charset="0"/>
              <a:buChar char="•"/>
            </a:pPr>
            <a:r>
              <a:rPr lang="en-US" sz="4400" dirty="0"/>
              <a:t>Paying debt</a:t>
            </a:r>
          </a:p>
          <a:p>
            <a:pPr>
              <a:buFont typeface="Arial" pitchFamily="34" charset="0"/>
              <a:buChar char="•"/>
            </a:pPr>
            <a:r>
              <a:rPr lang="en-US" sz="4400" dirty="0"/>
              <a:t>Long-term savings</a:t>
            </a:r>
          </a:p>
          <a:p>
            <a:pPr>
              <a:buFont typeface="Arial" pitchFamily="34" charset="0"/>
              <a:buChar char="•"/>
            </a:pPr>
            <a:r>
              <a:rPr lang="en-US" sz="4400" dirty="0"/>
              <a:t>Emergency fund</a:t>
            </a:r>
          </a:p>
          <a:p>
            <a:pPr marL="0" indent="0">
              <a:buNone/>
            </a:pPr>
            <a:endParaRPr lang="en-US" sz="4400" dirty="0">
              <a:solidFill>
                <a:srgbClr val="FF0000"/>
              </a:solidFill>
            </a:endParaRPr>
          </a:p>
          <a:p>
            <a:endParaRPr lang="en-US" dirty="0"/>
          </a:p>
        </p:txBody>
      </p:sp>
      <p:pic>
        <p:nvPicPr>
          <p:cNvPr id="4" name="Picture 3" descr="piggybank.jpg"/>
          <p:cNvPicPr>
            <a:picLocks noChangeAspect="1"/>
          </p:cNvPicPr>
          <p:nvPr/>
        </p:nvPicPr>
        <p:blipFill>
          <a:blip r:embed="rId3" cstate="print"/>
          <a:stretch>
            <a:fillRect/>
          </a:stretch>
        </p:blipFill>
        <p:spPr>
          <a:xfrm>
            <a:off x="8564880" y="1239477"/>
            <a:ext cx="3169675" cy="4761314"/>
          </a:xfrm>
          <a:prstGeom prst="rect">
            <a:avLst/>
          </a:prstGeom>
        </p:spPr>
      </p:pic>
      <p:sp>
        <p:nvSpPr>
          <p:cNvPr id="5" name="Rectangle 4"/>
          <p:cNvSpPr/>
          <p:nvPr/>
        </p:nvSpPr>
        <p:spPr>
          <a:xfrm>
            <a:off x="1912899" y="4814691"/>
            <a:ext cx="5532120" cy="1569660"/>
          </a:xfrm>
          <a:prstGeom prst="rect">
            <a:avLst/>
          </a:prstGeom>
        </p:spPr>
        <p:txBody>
          <a:bodyPr wrap="square">
            <a:spAutoFit/>
          </a:bodyPr>
          <a:lstStyle/>
          <a:p>
            <a:pPr algn="ctr"/>
            <a:r>
              <a:rPr lang="en-US" sz="4400" dirty="0"/>
              <a:t>Only</a:t>
            </a:r>
            <a:r>
              <a:rPr lang="en-US" sz="9600" dirty="0"/>
              <a:t>7% </a:t>
            </a:r>
            <a:r>
              <a:rPr lang="en-US" sz="4400" dirty="0"/>
              <a:t>splurge!!</a:t>
            </a:r>
            <a:r>
              <a:rPr lang="en-US" sz="9600" dirty="0"/>
              <a:t> </a:t>
            </a:r>
          </a:p>
        </p:txBody>
      </p:sp>
    </p:spTree>
    <p:extLst>
      <p:ext uri="{BB962C8B-B14F-4D97-AF65-F5344CB8AC3E}">
        <p14:creationId xmlns:p14="http://schemas.microsoft.com/office/powerpoint/2010/main" val="419482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Ask Yourself: </a:t>
            </a:r>
          </a:p>
        </p:txBody>
      </p:sp>
      <p:pic>
        <p:nvPicPr>
          <p:cNvPr id="4" name="Picture 3" descr="caution.jpg"/>
          <p:cNvPicPr>
            <a:picLocks noChangeAspect="1"/>
          </p:cNvPicPr>
          <p:nvPr/>
        </p:nvPicPr>
        <p:blipFill rotWithShape="1">
          <a:blip r:embed="rId3" cstate="print"/>
          <a:srcRect t="26696" b="19648"/>
          <a:stretch/>
        </p:blipFill>
        <p:spPr>
          <a:xfrm>
            <a:off x="2395434" y="3630915"/>
            <a:ext cx="5765800" cy="3093720"/>
          </a:xfrm>
          <a:prstGeom prst="rect">
            <a:avLst/>
          </a:prstGeom>
        </p:spPr>
      </p:pic>
      <p:sp>
        <p:nvSpPr>
          <p:cNvPr id="3" name="Content Placeholder 2"/>
          <p:cNvSpPr>
            <a:spLocks noGrp="1"/>
          </p:cNvSpPr>
          <p:nvPr>
            <p:ph idx="10"/>
          </p:nvPr>
        </p:nvSpPr>
        <p:spPr/>
        <p:txBody>
          <a:bodyPr>
            <a:normAutofit/>
          </a:bodyPr>
          <a:lstStyle/>
          <a:p>
            <a:r>
              <a:rPr lang="en-US" sz="4800" dirty="0"/>
              <a:t>Are you buying just because you have a coupon?</a:t>
            </a:r>
          </a:p>
          <a:p>
            <a:r>
              <a:rPr lang="en-US" sz="4800" dirty="0"/>
              <a:t>Will you use cash or credit?</a:t>
            </a:r>
          </a:p>
          <a:p>
            <a:pPr marL="0" indent="0">
              <a:buNone/>
            </a:pPr>
            <a:endParaRPr lang="en-US" sz="3600" dirty="0"/>
          </a:p>
        </p:txBody>
      </p:sp>
    </p:spTree>
    <p:extLst>
      <p:ext uri="{BB962C8B-B14F-4D97-AF65-F5344CB8AC3E}">
        <p14:creationId xmlns:p14="http://schemas.microsoft.com/office/powerpoint/2010/main" val="269364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Virus Protection</a:t>
            </a:r>
          </a:p>
        </p:txBody>
      </p:sp>
      <p:pic>
        <p:nvPicPr>
          <p:cNvPr id="4" name="Content Placeholder 3"/>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3096500" y="1519580"/>
            <a:ext cx="6637123" cy="3799180"/>
          </a:xfrm>
        </p:spPr>
      </p:pic>
    </p:spTree>
    <p:extLst>
      <p:ext uri="{BB962C8B-B14F-4D97-AF65-F5344CB8AC3E}">
        <p14:creationId xmlns:p14="http://schemas.microsoft.com/office/powerpoint/2010/main" val="808526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Websites…coupons and promo codes</a:t>
            </a:r>
          </a:p>
        </p:txBody>
      </p:sp>
      <p:sp>
        <p:nvSpPr>
          <p:cNvPr id="8" name="Content Placeholder 7"/>
          <p:cNvSpPr>
            <a:spLocks noGrp="1"/>
          </p:cNvSpPr>
          <p:nvPr>
            <p:ph idx="10"/>
          </p:nvPr>
        </p:nvSpPr>
        <p:spPr>
          <a:xfrm>
            <a:off x="1234997" y="1490808"/>
            <a:ext cx="3596640" cy="3890284"/>
          </a:xfrm>
        </p:spPr>
        <p:txBody>
          <a:bodyPr>
            <a:normAutofit lnSpcReduction="10000"/>
          </a:bodyPr>
          <a:lstStyle/>
          <a:p>
            <a:r>
              <a:rPr lang="en-US" dirty="0">
                <a:hlinkClick r:id="rId3"/>
              </a:rPr>
              <a:t>RetailMeNot.com</a:t>
            </a:r>
            <a:endParaRPr lang="en-US" dirty="0"/>
          </a:p>
          <a:p>
            <a:r>
              <a:rPr lang="en-US" dirty="0">
                <a:hlinkClick r:id="rId4"/>
              </a:rPr>
              <a:t>Offers.com</a:t>
            </a:r>
            <a:endParaRPr lang="en-US" dirty="0"/>
          </a:p>
          <a:p>
            <a:r>
              <a:rPr lang="en-US" dirty="0">
                <a:hlinkClick r:id="rId5"/>
              </a:rPr>
              <a:t>CouponCabin.com</a:t>
            </a:r>
            <a:endParaRPr lang="en-US" dirty="0"/>
          </a:p>
          <a:p>
            <a:r>
              <a:rPr lang="en-US" dirty="0">
                <a:hlinkClick r:id="rId6"/>
              </a:rPr>
              <a:t>SmartSource.com</a:t>
            </a:r>
            <a:endParaRPr lang="en-US" dirty="0"/>
          </a:p>
          <a:p>
            <a:r>
              <a:rPr lang="en-US" dirty="0">
                <a:hlinkClick r:id="rId7"/>
              </a:rPr>
              <a:t>Coupons.com</a:t>
            </a:r>
            <a:endParaRPr lang="en-US" dirty="0"/>
          </a:p>
          <a:p>
            <a:r>
              <a:rPr lang="en-US" dirty="0">
                <a:hlinkClick r:id="rId8"/>
              </a:rPr>
              <a:t>Groupon.com</a:t>
            </a:r>
            <a:endParaRPr lang="en-US" dirty="0"/>
          </a:p>
          <a:p>
            <a:r>
              <a:rPr lang="en-US" dirty="0">
                <a:hlinkClick r:id="rId9"/>
              </a:rPr>
              <a:t>Savings.com</a:t>
            </a:r>
            <a:endParaRPr lang="en-US" dirty="0"/>
          </a:p>
          <a:p>
            <a:r>
              <a:rPr lang="en-US" dirty="0">
                <a:hlinkClick r:id="rId10"/>
              </a:rPr>
              <a:t>Krazycouponlady.com</a:t>
            </a:r>
            <a:endParaRPr lang="en-US" dirty="0"/>
          </a:p>
          <a:p>
            <a:endParaRPr lang="en-US" dirty="0"/>
          </a:p>
          <a:p>
            <a:endParaRPr lang="en-US" dirty="0"/>
          </a:p>
        </p:txBody>
      </p:sp>
    </p:spTree>
    <p:extLst>
      <p:ext uri="{BB962C8B-B14F-4D97-AF65-F5344CB8AC3E}">
        <p14:creationId xmlns:p14="http://schemas.microsoft.com/office/powerpoint/2010/main" val="2866754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5878" y="462493"/>
            <a:ext cx="9967432" cy="878627"/>
          </a:xfrm>
        </p:spPr>
        <p:txBody>
          <a:bodyPr anchor="ctr"/>
          <a:lstStyle/>
          <a:p>
            <a:r>
              <a:rPr lang="en-US" dirty="0"/>
              <a:t>Apps</a:t>
            </a:r>
          </a:p>
        </p:txBody>
      </p:sp>
      <p:sp>
        <p:nvSpPr>
          <p:cNvPr id="3" name="Content Placeholder 2"/>
          <p:cNvSpPr>
            <a:spLocks noGrp="1"/>
          </p:cNvSpPr>
          <p:nvPr>
            <p:ph idx="10"/>
          </p:nvPr>
        </p:nvSpPr>
        <p:spPr>
          <a:xfrm>
            <a:off x="1325879" y="1489436"/>
            <a:ext cx="9967431" cy="4110085"/>
          </a:xfrm>
        </p:spPr>
        <p:txBody>
          <a:bodyPr/>
          <a:lstStyle/>
          <a:p>
            <a:r>
              <a:rPr lang="en-US" dirty="0"/>
              <a:t>There IS an app for that…</a:t>
            </a:r>
          </a:p>
          <a:p>
            <a:pPr lvl="1"/>
            <a:r>
              <a:rPr lang="en-US" dirty="0"/>
              <a:t>Travel/lodging</a:t>
            </a:r>
          </a:p>
          <a:p>
            <a:pPr lvl="1"/>
            <a:r>
              <a:rPr lang="en-US" dirty="0"/>
              <a:t>Food</a:t>
            </a:r>
          </a:p>
          <a:p>
            <a:pPr lvl="1"/>
            <a:r>
              <a:rPr lang="en-US" dirty="0"/>
              <a:t>Store loyalty </a:t>
            </a:r>
          </a:p>
          <a:p>
            <a:pPr lvl="1"/>
            <a:r>
              <a:rPr lang="en-US" dirty="0"/>
              <a:t>Coupon</a:t>
            </a:r>
          </a:p>
          <a:p>
            <a:pPr lvl="1"/>
            <a:r>
              <a:rPr lang="en-US" dirty="0"/>
              <a:t>Free </a:t>
            </a:r>
            <a:r>
              <a:rPr lang="en-US" dirty="0" err="1"/>
              <a:t>Wifi</a:t>
            </a:r>
            <a:r>
              <a:rPr lang="en-US" dirty="0"/>
              <a:t> location</a:t>
            </a:r>
          </a:p>
          <a:p>
            <a:pPr lvl="1"/>
            <a:endParaRPr lang="en-US" dirty="0"/>
          </a:p>
          <a:p>
            <a:endParaRPr lang="en-US" dirty="0"/>
          </a:p>
          <a:p>
            <a:endParaRPr lang="en-US" dirty="0"/>
          </a:p>
        </p:txBody>
      </p:sp>
      <p:pic>
        <p:nvPicPr>
          <p:cNvPr id="1026" name="Picture 2" descr="bc23de05-5a3d-4a68-b1ee-f430bac118b3@namprd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174" y="198120"/>
            <a:ext cx="3380026" cy="571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861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277" y="327576"/>
            <a:ext cx="10104034" cy="800183"/>
          </a:xfrm>
        </p:spPr>
        <p:txBody>
          <a:bodyPr/>
          <a:lstStyle/>
          <a:p>
            <a:r>
              <a:rPr lang="en-US" dirty="0"/>
              <a:t>Travel</a:t>
            </a:r>
          </a:p>
        </p:txBody>
      </p:sp>
      <p:sp>
        <p:nvSpPr>
          <p:cNvPr id="3" name="Content Placeholder 2"/>
          <p:cNvSpPr>
            <a:spLocks noGrp="1"/>
          </p:cNvSpPr>
          <p:nvPr>
            <p:ph idx="10"/>
          </p:nvPr>
        </p:nvSpPr>
        <p:spPr>
          <a:xfrm>
            <a:off x="1189277" y="1279814"/>
            <a:ext cx="10104034" cy="4319708"/>
          </a:xfrm>
        </p:spPr>
        <p:txBody>
          <a:bodyPr/>
          <a:lstStyle/>
          <a:p>
            <a:r>
              <a:rPr lang="en-US" dirty="0"/>
              <a:t>Value points</a:t>
            </a:r>
          </a:p>
          <a:p>
            <a:r>
              <a:rPr lang="en-US" dirty="0"/>
              <a:t>Coupon codes</a:t>
            </a:r>
          </a:p>
          <a:p>
            <a:r>
              <a:rPr lang="en-US" dirty="0"/>
              <a:t>Discount travel websites</a:t>
            </a:r>
          </a:p>
        </p:txBody>
      </p:sp>
      <p:pic>
        <p:nvPicPr>
          <p:cNvPr id="4" name="Picture 2" descr="http://www.commercialtrucrentals.com/wp-content/uploads/2011/09/Avis-Car-Rental.jpg"/>
          <p:cNvPicPr>
            <a:picLocks noChangeAspect="1" noChangeArrowheads="1"/>
          </p:cNvPicPr>
          <p:nvPr/>
        </p:nvPicPr>
        <p:blipFill>
          <a:blip r:embed="rId2" cstate="print"/>
          <a:srcRect/>
          <a:stretch>
            <a:fillRect/>
          </a:stretch>
        </p:blipFill>
        <p:spPr bwMode="auto">
          <a:xfrm>
            <a:off x="8412480" y="322283"/>
            <a:ext cx="3333750" cy="3333750"/>
          </a:xfrm>
          <a:prstGeom prst="rect">
            <a:avLst/>
          </a:prstGeom>
          <a:noFill/>
        </p:spPr>
      </p:pic>
      <p:pic>
        <p:nvPicPr>
          <p:cNvPr id="6" name="Picture 5"/>
          <p:cNvPicPr>
            <a:picLocks noChangeAspect="1"/>
          </p:cNvPicPr>
          <p:nvPr/>
        </p:nvPicPr>
        <p:blipFill>
          <a:blip r:embed="rId3"/>
          <a:stretch>
            <a:fillRect/>
          </a:stretch>
        </p:blipFill>
        <p:spPr>
          <a:xfrm>
            <a:off x="3644847" y="2915086"/>
            <a:ext cx="5162414" cy="3699703"/>
          </a:xfrm>
          <a:prstGeom prst="rect">
            <a:avLst/>
          </a:prstGeom>
        </p:spPr>
      </p:pic>
    </p:spTree>
    <p:extLst>
      <p:ext uri="{BB962C8B-B14F-4D97-AF65-F5344CB8AC3E}">
        <p14:creationId xmlns:p14="http://schemas.microsoft.com/office/powerpoint/2010/main" val="1533039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Eating Out</a:t>
            </a:r>
          </a:p>
        </p:txBody>
      </p:sp>
      <p:sp>
        <p:nvSpPr>
          <p:cNvPr id="3" name="Content Placeholder 2"/>
          <p:cNvSpPr>
            <a:spLocks noGrp="1"/>
          </p:cNvSpPr>
          <p:nvPr>
            <p:ph idx="10"/>
          </p:nvPr>
        </p:nvSpPr>
        <p:spPr>
          <a:xfrm>
            <a:off x="3901440" y="1488974"/>
            <a:ext cx="2696923" cy="5201385"/>
          </a:xfrm>
        </p:spPr>
        <p:txBody>
          <a:bodyPr>
            <a:normAutofit/>
          </a:bodyPr>
          <a:lstStyle/>
          <a:p>
            <a:r>
              <a:rPr lang="en-US" dirty="0"/>
              <a:t>Chick-fil-a</a:t>
            </a:r>
          </a:p>
          <a:p>
            <a:r>
              <a:rPr lang="en-US" dirty="0"/>
              <a:t>Olive Garden</a:t>
            </a:r>
          </a:p>
          <a:p>
            <a:r>
              <a:rPr lang="en-US" dirty="0"/>
              <a:t>Jimmy Johns</a:t>
            </a:r>
          </a:p>
          <a:p>
            <a:r>
              <a:rPr lang="en-US" dirty="0"/>
              <a:t>Sonic</a:t>
            </a:r>
          </a:p>
          <a:p>
            <a:r>
              <a:rPr lang="en-US" dirty="0"/>
              <a:t>Chipotle</a:t>
            </a:r>
          </a:p>
          <a:p>
            <a:r>
              <a:rPr lang="en-US" dirty="0"/>
              <a:t>Subway</a:t>
            </a:r>
          </a:p>
          <a:p>
            <a:endParaRPr lang="en-US" dirty="0"/>
          </a:p>
        </p:txBody>
      </p:sp>
      <p:pic>
        <p:nvPicPr>
          <p:cNvPr id="4" name="Picture 2" descr="http://upload.wikimedia.org/wikipedia/commons/thumb/4/4b/Restaurant.jpg/300px-Restaurant.jpg"/>
          <p:cNvPicPr>
            <a:picLocks noChangeAspect="1" noChangeArrowheads="1"/>
          </p:cNvPicPr>
          <p:nvPr/>
        </p:nvPicPr>
        <p:blipFill>
          <a:blip r:embed="rId2" cstate="print"/>
          <a:srcRect/>
          <a:stretch>
            <a:fillRect/>
          </a:stretch>
        </p:blipFill>
        <p:spPr bwMode="auto">
          <a:xfrm>
            <a:off x="6588644" y="189321"/>
            <a:ext cx="5395799" cy="3651159"/>
          </a:xfrm>
          <a:prstGeom prst="rect">
            <a:avLst/>
          </a:prstGeom>
          <a:noFill/>
        </p:spPr>
      </p:pic>
      <p:sp>
        <p:nvSpPr>
          <p:cNvPr id="5" name="Content Placeholder 2"/>
          <p:cNvSpPr txBox="1">
            <a:spLocks/>
          </p:cNvSpPr>
          <p:nvPr/>
        </p:nvSpPr>
        <p:spPr>
          <a:xfrm>
            <a:off x="1067357" y="1488975"/>
            <a:ext cx="2696923" cy="520138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Papa Johns</a:t>
            </a:r>
          </a:p>
          <a:p>
            <a:r>
              <a:rPr lang="en-US" dirty="0"/>
              <a:t>McDonalds</a:t>
            </a:r>
          </a:p>
          <a:p>
            <a:r>
              <a:rPr lang="en-US" dirty="0"/>
              <a:t>Panera Bread</a:t>
            </a:r>
          </a:p>
          <a:p>
            <a:r>
              <a:rPr lang="en-US" dirty="0"/>
              <a:t>Chili's </a:t>
            </a:r>
          </a:p>
          <a:p>
            <a:r>
              <a:rPr lang="en-US" dirty="0"/>
              <a:t>TGI Fridays</a:t>
            </a:r>
          </a:p>
          <a:p>
            <a:r>
              <a:rPr lang="en-US" dirty="0"/>
              <a:t>Wendy’s</a:t>
            </a:r>
          </a:p>
          <a:p>
            <a:r>
              <a:rPr lang="en-US" dirty="0"/>
              <a:t>Taco Bell</a:t>
            </a:r>
          </a:p>
          <a:p>
            <a:r>
              <a:rPr lang="en-US" dirty="0"/>
              <a:t>Applebee’s </a:t>
            </a:r>
          </a:p>
          <a:p>
            <a:r>
              <a:rPr lang="en-US" dirty="0"/>
              <a:t>Panda Express</a:t>
            </a:r>
          </a:p>
          <a:p>
            <a:r>
              <a:rPr lang="en-US" dirty="0"/>
              <a:t>Einstein Bagels</a:t>
            </a:r>
          </a:p>
          <a:p>
            <a:endParaRPr lang="en-US" dirty="0"/>
          </a:p>
        </p:txBody>
      </p:sp>
    </p:spTree>
    <p:extLst>
      <p:ext uri="{BB962C8B-B14F-4D97-AF65-F5344CB8AC3E}">
        <p14:creationId xmlns:p14="http://schemas.microsoft.com/office/powerpoint/2010/main" val="716939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Objective</a:t>
            </a:r>
          </a:p>
        </p:txBody>
      </p:sp>
      <p:sp>
        <p:nvSpPr>
          <p:cNvPr id="3" name="Content Placeholder 2"/>
          <p:cNvSpPr>
            <a:spLocks noGrp="1"/>
          </p:cNvSpPr>
          <p:nvPr>
            <p:ph idx="10"/>
          </p:nvPr>
        </p:nvSpPr>
        <p:spPr/>
        <p:txBody>
          <a:bodyPr>
            <a:normAutofit/>
          </a:bodyPr>
          <a:lstStyle/>
          <a:p>
            <a:pPr algn="ctr"/>
            <a:r>
              <a:rPr lang="en-US" sz="4800" dirty="0"/>
              <a:t>Teach consumers how to effectively use coupons, online/mobile coupons, and coupon codes to save money.</a:t>
            </a:r>
          </a:p>
        </p:txBody>
      </p:sp>
      <p:pic>
        <p:nvPicPr>
          <p:cNvPr id="4" name="Picture 5" descr="http://images.partycity.com/images/set_c/en_us/emails-pc/110318-tween/coupon.gif?utm_source=Marketlive+Email&amp;utm_medium=email&amp;utm_term=SAVE+%2410+-+Use+Code+PC3YN4&amp;utm_content=Limited-Time+Exclusive+Email+Offer!&amp;utm_campaign=Week+13+-+20110318+Birthday+with+%2410+off+%2450"/>
          <p:cNvPicPr>
            <a:picLocks noChangeAspect="1" noChangeArrowheads="1"/>
          </p:cNvPicPr>
          <p:nvPr/>
        </p:nvPicPr>
        <p:blipFill>
          <a:blip r:embed="rId3" cstate="print"/>
          <a:srcRect/>
          <a:stretch>
            <a:fillRect/>
          </a:stretch>
        </p:blipFill>
        <p:spPr bwMode="auto">
          <a:xfrm rot="-330597">
            <a:off x="2164618" y="3970001"/>
            <a:ext cx="2590443" cy="2036751"/>
          </a:xfrm>
          <a:prstGeom prst="rect">
            <a:avLst/>
          </a:prstGeom>
          <a:noFill/>
          <a:ln w="9525">
            <a:noFill/>
            <a:miter lim="800000"/>
            <a:headEnd/>
            <a:tailEnd/>
          </a:ln>
        </p:spPr>
      </p:pic>
      <p:pic>
        <p:nvPicPr>
          <p:cNvPr id="5" name="Picture 4" descr="coupons.jpg"/>
          <p:cNvPicPr>
            <a:picLocks noChangeAspect="1"/>
          </p:cNvPicPr>
          <p:nvPr/>
        </p:nvPicPr>
        <p:blipFill>
          <a:blip r:embed="rId4" cstate="print"/>
          <a:srcRect/>
          <a:stretch>
            <a:fillRect/>
          </a:stretch>
        </p:blipFill>
        <p:spPr bwMode="auto">
          <a:xfrm rot="341968">
            <a:off x="5133714" y="4156780"/>
            <a:ext cx="3581400" cy="2373313"/>
          </a:xfrm>
          <a:prstGeom prst="rect">
            <a:avLst/>
          </a:prstGeom>
          <a:noFill/>
          <a:ln w="9525">
            <a:noFill/>
            <a:miter lim="800000"/>
            <a:headEnd/>
            <a:tailEnd/>
          </a:ln>
        </p:spPr>
      </p:pic>
    </p:spTree>
    <p:extLst>
      <p:ext uri="{BB962C8B-B14F-4D97-AF65-F5344CB8AC3E}">
        <p14:creationId xmlns:p14="http://schemas.microsoft.com/office/powerpoint/2010/main" val="3706090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277" y="356392"/>
            <a:ext cx="10104034" cy="878048"/>
          </a:xfrm>
        </p:spPr>
        <p:txBody>
          <a:bodyPr/>
          <a:lstStyle/>
          <a:p>
            <a:r>
              <a:rPr lang="en-US" dirty="0"/>
              <a:t>Other Categories for Savings</a:t>
            </a:r>
          </a:p>
        </p:txBody>
      </p:sp>
      <p:sp>
        <p:nvSpPr>
          <p:cNvPr id="3" name="Content Placeholder 2"/>
          <p:cNvSpPr>
            <a:spLocks noGrp="1"/>
          </p:cNvSpPr>
          <p:nvPr>
            <p:ph idx="10"/>
          </p:nvPr>
        </p:nvSpPr>
        <p:spPr>
          <a:xfrm>
            <a:off x="1285284" y="1440597"/>
            <a:ext cx="6184974" cy="4110085"/>
          </a:xfrm>
        </p:spPr>
        <p:txBody>
          <a:bodyPr/>
          <a:lstStyle/>
          <a:p>
            <a:r>
              <a:rPr lang="en-US" dirty="0"/>
              <a:t>This is when coupon codes are really helpful</a:t>
            </a:r>
          </a:p>
        </p:txBody>
      </p:sp>
      <p:pic>
        <p:nvPicPr>
          <p:cNvPr id="4" name="Picture 2" descr="http://dadarocks.com/wp-content/uploads/2010/12/gifts.jpg"/>
          <p:cNvPicPr>
            <a:picLocks noChangeAspect="1" noChangeArrowheads="1"/>
          </p:cNvPicPr>
          <p:nvPr/>
        </p:nvPicPr>
        <p:blipFill rotWithShape="1">
          <a:blip r:embed="rId3" cstate="print"/>
          <a:srcRect l="7263" r="11883" b="9465"/>
          <a:stretch/>
        </p:blipFill>
        <p:spPr bwMode="auto">
          <a:xfrm>
            <a:off x="6164697" y="3472879"/>
            <a:ext cx="3269142" cy="2077803"/>
          </a:xfrm>
          <a:prstGeom prst="rect">
            <a:avLst/>
          </a:prstGeom>
          <a:noFill/>
        </p:spPr>
      </p:pic>
      <p:pic>
        <p:nvPicPr>
          <p:cNvPr id="5" name="Picture 4" descr="http://www.nationalfirefighter.com/images/specialfr.jpg"/>
          <p:cNvPicPr>
            <a:picLocks noChangeAspect="1" noChangeArrowheads="1"/>
          </p:cNvPicPr>
          <p:nvPr/>
        </p:nvPicPr>
        <p:blipFill>
          <a:blip r:embed="rId4" cstate="print"/>
          <a:srcRect/>
          <a:stretch>
            <a:fillRect/>
          </a:stretch>
        </p:blipFill>
        <p:spPr bwMode="auto">
          <a:xfrm rot="474806">
            <a:off x="8776176" y="1117599"/>
            <a:ext cx="3048163" cy="2548331"/>
          </a:xfrm>
          <a:prstGeom prst="rect">
            <a:avLst/>
          </a:prstGeom>
          <a:noFill/>
        </p:spPr>
      </p:pic>
      <p:pic>
        <p:nvPicPr>
          <p:cNvPr id="6" name="Picture 5" descr="http://mandrautorepair.com/wp-content/uploads/2011/05/Miami-Oil-Change-Kendall-Oil-Change.jpg"/>
          <p:cNvPicPr>
            <a:picLocks noChangeAspect="1" noChangeArrowheads="1"/>
          </p:cNvPicPr>
          <p:nvPr/>
        </p:nvPicPr>
        <p:blipFill>
          <a:blip r:embed="rId5" cstate="print"/>
          <a:srcRect/>
          <a:stretch>
            <a:fillRect/>
          </a:stretch>
        </p:blipFill>
        <p:spPr bwMode="auto">
          <a:xfrm>
            <a:off x="2753316" y="4511780"/>
            <a:ext cx="2895600" cy="1921316"/>
          </a:xfrm>
          <a:prstGeom prst="rect">
            <a:avLst/>
          </a:prstGeom>
          <a:noFill/>
        </p:spPr>
      </p:pic>
      <p:pic>
        <p:nvPicPr>
          <p:cNvPr id="7" name="Picture 2" descr="http://jordanmpls.org/uploads/paint-can.jpg"/>
          <p:cNvPicPr>
            <a:picLocks noChangeAspect="1" noChangeArrowheads="1"/>
          </p:cNvPicPr>
          <p:nvPr/>
        </p:nvPicPr>
        <p:blipFill>
          <a:blip r:embed="rId6" cstate="print"/>
          <a:srcRect/>
          <a:stretch>
            <a:fillRect/>
          </a:stretch>
        </p:blipFill>
        <p:spPr bwMode="auto">
          <a:xfrm>
            <a:off x="914400" y="2608213"/>
            <a:ext cx="1828800" cy="1944625"/>
          </a:xfrm>
          <a:prstGeom prst="rect">
            <a:avLst/>
          </a:prstGeom>
          <a:noFill/>
        </p:spPr>
      </p:pic>
    </p:spTree>
    <p:extLst>
      <p:ext uri="{BB962C8B-B14F-4D97-AF65-F5344CB8AC3E}">
        <p14:creationId xmlns:p14="http://schemas.microsoft.com/office/powerpoint/2010/main" val="106807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Coupon Stacking</a:t>
            </a:r>
          </a:p>
        </p:txBody>
      </p:sp>
      <p:sp>
        <p:nvSpPr>
          <p:cNvPr id="3" name="Content Placeholder 2"/>
          <p:cNvSpPr>
            <a:spLocks noGrp="1"/>
          </p:cNvSpPr>
          <p:nvPr>
            <p:ph idx="10"/>
          </p:nvPr>
        </p:nvSpPr>
        <p:spPr>
          <a:xfrm>
            <a:off x="1189277" y="1489436"/>
            <a:ext cx="6918404" cy="4238504"/>
          </a:xfrm>
        </p:spPr>
        <p:txBody>
          <a:bodyPr/>
          <a:lstStyle/>
          <a:p>
            <a:r>
              <a:rPr lang="en-US" dirty="0"/>
              <a:t>Not the same as double couponing.</a:t>
            </a:r>
          </a:p>
          <a:p>
            <a:r>
              <a:rPr lang="en-US" dirty="0"/>
              <a:t>The way we layer coupons, rebates, sales and promotions to maximize our savings. </a:t>
            </a:r>
          </a:p>
          <a:p>
            <a:r>
              <a:rPr lang="en-US" dirty="0"/>
              <a:t>Stacking could mean using a store coupon with a manufacturer coupon on one item.</a:t>
            </a:r>
          </a:p>
          <a:p>
            <a:r>
              <a:rPr lang="en-US" dirty="0"/>
              <a:t>Or, it could mean submitting a rebate on a rollback price.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5760" y="2368675"/>
            <a:ext cx="4073843" cy="3567049"/>
          </a:xfrm>
          <a:prstGeom prst="rect">
            <a:avLst/>
          </a:prstGeom>
        </p:spPr>
      </p:pic>
    </p:spTree>
    <p:extLst>
      <p:ext uri="{BB962C8B-B14F-4D97-AF65-F5344CB8AC3E}">
        <p14:creationId xmlns:p14="http://schemas.microsoft.com/office/powerpoint/2010/main" val="1510823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277" y="318116"/>
            <a:ext cx="10104034" cy="1026942"/>
          </a:xfrm>
        </p:spPr>
        <p:txBody>
          <a:bodyPr anchor="ctr"/>
          <a:lstStyle/>
          <a:p>
            <a:r>
              <a:rPr lang="en-US" dirty="0"/>
              <a:t>Stacking Continued…</a:t>
            </a:r>
          </a:p>
        </p:txBody>
      </p:sp>
      <p:sp>
        <p:nvSpPr>
          <p:cNvPr id="3" name="Content Placeholder 2"/>
          <p:cNvSpPr>
            <a:spLocks noGrp="1"/>
          </p:cNvSpPr>
          <p:nvPr>
            <p:ph idx="10"/>
          </p:nvPr>
        </p:nvSpPr>
        <p:spPr>
          <a:xfrm>
            <a:off x="1189277" y="1310494"/>
            <a:ext cx="6607186" cy="5216164"/>
          </a:xfrm>
        </p:spPr>
        <p:txBody>
          <a:bodyPr>
            <a:normAutofit lnSpcReduction="10000"/>
          </a:bodyPr>
          <a:lstStyle/>
          <a:p>
            <a:r>
              <a:rPr lang="en-US" dirty="0"/>
              <a:t>In the offline world, “stacking” commonly means “using one store coupon with one manufacturer coupon together for greater savings” (often used in addition to “sale” items).</a:t>
            </a:r>
          </a:p>
          <a:p>
            <a:r>
              <a:rPr lang="en-US" dirty="0"/>
              <a:t>In the online world…essentially means you can use more than one coupon or coupon code per order.</a:t>
            </a:r>
          </a:p>
          <a:p>
            <a:r>
              <a:rPr lang="en-US" dirty="0"/>
              <a:t>The mechanics of stacking coupon codes online is simple. When you go to your online cart to check out, there will be a blank box with a prompt that states something like "enter coupon/promo/discount code here."</a:t>
            </a: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350" t="32229" r="32255" b="21640"/>
          <a:stretch/>
        </p:blipFill>
        <p:spPr>
          <a:xfrm>
            <a:off x="7700211" y="173738"/>
            <a:ext cx="4315326" cy="3437406"/>
          </a:xfrm>
          <a:prstGeom prst="rect">
            <a:avLst/>
          </a:prstGeom>
        </p:spPr>
      </p:pic>
    </p:spTree>
    <p:extLst>
      <p:ext uri="{BB962C8B-B14F-4D97-AF65-F5344CB8AC3E}">
        <p14:creationId xmlns:p14="http://schemas.microsoft.com/office/powerpoint/2010/main" val="2628243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Stacking Promo Codes</a:t>
            </a:r>
          </a:p>
        </p:txBody>
      </p:sp>
      <p:sp>
        <p:nvSpPr>
          <p:cNvPr id="3" name="Content Placeholder 2"/>
          <p:cNvSpPr>
            <a:spLocks noGrp="1"/>
          </p:cNvSpPr>
          <p:nvPr>
            <p:ph idx="10"/>
          </p:nvPr>
        </p:nvSpPr>
        <p:spPr>
          <a:xfrm>
            <a:off x="1189278" y="1489436"/>
            <a:ext cx="6676738" cy="4896124"/>
          </a:xfrm>
        </p:spPr>
        <p:txBody>
          <a:bodyPr>
            <a:normAutofit lnSpcReduction="10000"/>
          </a:bodyPr>
          <a:lstStyle/>
          <a:p>
            <a:r>
              <a:rPr lang="en-US" dirty="0"/>
              <a:t>For stackable online codes, in most cases (except where specifically instructed otherwise) you will enter each code one at a time, pressing "enter" after each to adjust your total balance to reflect all coupon codes.</a:t>
            </a:r>
          </a:p>
          <a:p>
            <a:r>
              <a:rPr lang="en-US" dirty="0"/>
              <a:t>You can double-check your work by looking at your online invoice before you pay—you should see all coupon codes reflected above your final amount owed. If one of your codes is for free shipping, then also check the "shipping" line to be sure the amount is zero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15" y="2991005"/>
            <a:ext cx="4106838" cy="2252337"/>
          </a:xfrm>
          <a:prstGeom prst="rect">
            <a:avLst/>
          </a:prstGeom>
        </p:spPr>
      </p:pic>
    </p:spTree>
    <p:extLst>
      <p:ext uri="{BB962C8B-B14F-4D97-AF65-F5344CB8AC3E}">
        <p14:creationId xmlns:p14="http://schemas.microsoft.com/office/powerpoint/2010/main" val="3877826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Krazy</a:t>
            </a:r>
            <a:r>
              <a:rPr lang="en-US" dirty="0"/>
              <a:t> Coupon Lady </a:t>
            </a:r>
          </a:p>
        </p:txBody>
      </p:sp>
      <p:sp>
        <p:nvSpPr>
          <p:cNvPr id="3" name="Content Placeholder 2"/>
          <p:cNvSpPr>
            <a:spLocks noGrp="1"/>
          </p:cNvSpPr>
          <p:nvPr>
            <p:ph idx="10"/>
          </p:nvPr>
        </p:nvSpPr>
        <p:spPr>
          <a:xfrm>
            <a:off x="1189277" y="1489436"/>
            <a:ext cx="6034483" cy="4110085"/>
          </a:xfrm>
        </p:spPr>
        <p:txBody>
          <a:bodyPr/>
          <a:lstStyle/>
          <a:p>
            <a:r>
              <a:rPr lang="en-US" dirty="0"/>
              <a:t>Here’s an example:</a:t>
            </a:r>
          </a:p>
          <a:p>
            <a:r>
              <a:rPr lang="en-US" dirty="0"/>
              <a:t>Buy 1 Pillsbury Crescent Rolls (or Grands) at @$2.18, regular price.</a:t>
            </a:r>
          </a:p>
          <a:p>
            <a:r>
              <a:rPr lang="en-US" dirty="0"/>
              <a:t>Use one $.50/1 printable or online coupon.  Price is now $1.68</a:t>
            </a:r>
          </a:p>
          <a:p>
            <a:r>
              <a:rPr lang="en-US" dirty="0"/>
              <a:t>Submit one $.75 rebate via </a:t>
            </a:r>
            <a:r>
              <a:rPr lang="en-US" dirty="0" err="1"/>
              <a:t>Ibotta</a:t>
            </a:r>
            <a:r>
              <a:rPr lang="en-US" dirty="0"/>
              <a:t> rebate app</a:t>
            </a:r>
          </a:p>
          <a:p>
            <a:r>
              <a:rPr lang="en-US" dirty="0"/>
              <a:t>Final Price, $.93</a:t>
            </a:r>
          </a:p>
          <a:p>
            <a:endParaRPr lang="en-US" dirty="0"/>
          </a:p>
        </p:txBody>
      </p:sp>
      <p:pic>
        <p:nvPicPr>
          <p:cNvPr id="4" name="Picture 2" descr="4194dbb2-f534-496e-b5ba-0f6f4fb7c159@namprd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0716" y="214344"/>
            <a:ext cx="3886698" cy="599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465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Another Local Example</a:t>
            </a:r>
          </a:p>
        </p:txBody>
      </p:sp>
      <p:sp>
        <p:nvSpPr>
          <p:cNvPr id="5" name="Content Placeholder 4"/>
          <p:cNvSpPr>
            <a:spLocks noGrp="1"/>
          </p:cNvSpPr>
          <p:nvPr>
            <p:ph idx="10"/>
          </p:nvPr>
        </p:nvSpPr>
        <p:spPr>
          <a:xfrm>
            <a:off x="1006397" y="1291317"/>
            <a:ext cx="5714443" cy="3539764"/>
          </a:xfrm>
        </p:spPr>
        <p:txBody>
          <a:bodyPr/>
          <a:lstStyle/>
          <a:p>
            <a:r>
              <a:rPr lang="en-US" dirty="0"/>
              <a:t>Tillamook Ice Cream…</a:t>
            </a:r>
          </a:p>
          <a:p>
            <a:r>
              <a:rPr lang="en-US" dirty="0"/>
              <a:t>Stack a store coupon and a manufacturer coupon to score Tillamook ice cream for just $1.99  </a:t>
            </a:r>
          </a:p>
          <a:p>
            <a:r>
              <a:rPr lang="en-US" dirty="0"/>
              <a:t>Regularly, this ice cream sells for $5.99+ per carton.</a:t>
            </a:r>
          </a:p>
        </p:txBody>
      </p:sp>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5659" t="20502" r="24840" b="30924"/>
          <a:stretch/>
        </p:blipFill>
        <p:spPr>
          <a:xfrm>
            <a:off x="6720840" y="2209800"/>
            <a:ext cx="5280486" cy="3886200"/>
          </a:xfrm>
          <a:prstGeom prst="rect">
            <a:avLst/>
          </a:prstGeom>
        </p:spPr>
      </p:pic>
    </p:spTree>
    <p:extLst>
      <p:ext uri="{BB962C8B-B14F-4D97-AF65-F5344CB8AC3E}">
        <p14:creationId xmlns:p14="http://schemas.microsoft.com/office/powerpoint/2010/main" val="2632349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Flipp</a:t>
            </a:r>
            <a:endParaRPr lang="en-US" dirty="0"/>
          </a:p>
        </p:txBody>
      </p:sp>
      <p:sp>
        <p:nvSpPr>
          <p:cNvPr id="3" name="Content Placeholder 2"/>
          <p:cNvSpPr>
            <a:spLocks noGrp="1"/>
          </p:cNvSpPr>
          <p:nvPr>
            <p:ph idx="10"/>
          </p:nvPr>
        </p:nvSpPr>
        <p:spPr/>
        <p:txBody>
          <a:bodyPr/>
          <a:lstStyle/>
          <a:p>
            <a:r>
              <a:rPr lang="en-US" dirty="0" smtClean="0"/>
              <a:t>Choose your category</a:t>
            </a:r>
          </a:p>
          <a:p>
            <a:r>
              <a:rPr lang="en-US" dirty="0" smtClean="0"/>
              <a:t>Choose your stores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695" y="97730"/>
            <a:ext cx="3938953" cy="6531680"/>
          </a:xfrm>
          <a:prstGeom prst="rect">
            <a:avLst/>
          </a:prstGeom>
        </p:spPr>
      </p:pic>
    </p:spTree>
    <p:extLst>
      <p:ext uri="{BB962C8B-B14F-4D97-AF65-F5344CB8AC3E}">
        <p14:creationId xmlns:p14="http://schemas.microsoft.com/office/powerpoint/2010/main" val="1522170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Flipp</a:t>
            </a:r>
            <a:r>
              <a:rPr lang="en-US" dirty="0" smtClean="0"/>
              <a:t> Grocery</a:t>
            </a:r>
            <a:endParaRPr lang="en-US" dirty="0"/>
          </a:p>
        </p:txBody>
      </p:sp>
      <p:sp>
        <p:nvSpPr>
          <p:cNvPr id="3" name="Content Placeholder 2"/>
          <p:cNvSpPr>
            <a:spLocks noGrp="1"/>
          </p:cNvSpPr>
          <p:nvPr>
            <p:ph idx="10"/>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080" y="1274959"/>
            <a:ext cx="6649561" cy="4987171"/>
          </a:xfrm>
          <a:prstGeom prst="rect">
            <a:avLst/>
          </a:prstGeom>
        </p:spPr>
      </p:pic>
    </p:spTree>
    <p:extLst>
      <p:ext uri="{BB962C8B-B14F-4D97-AF65-F5344CB8AC3E}">
        <p14:creationId xmlns:p14="http://schemas.microsoft.com/office/powerpoint/2010/main" val="3707050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Flipp</a:t>
            </a:r>
            <a:r>
              <a:rPr lang="en-US" dirty="0" smtClean="0"/>
              <a:t> App</a:t>
            </a:r>
            <a:endParaRPr lang="en-US" dirty="0"/>
          </a:p>
        </p:txBody>
      </p:sp>
      <p:sp>
        <p:nvSpPr>
          <p:cNvPr id="3" name="Content Placeholder 2"/>
          <p:cNvSpPr>
            <a:spLocks noGrp="1"/>
          </p:cNvSpPr>
          <p:nvPr>
            <p:ph idx="10"/>
          </p:nvPr>
        </p:nvSpPr>
        <p:spPr/>
        <p:txBody>
          <a:bodyPr/>
          <a:lstStyle/>
          <a:p>
            <a:endParaRPr lang="en-US" dirty="0"/>
          </a:p>
        </p:txBody>
      </p:sp>
      <p:pic>
        <p:nvPicPr>
          <p:cNvPr id="4" name="Picture 3"/>
          <p:cNvPicPr>
            <a:picLocks noChangeAspect="1"/>
          </p:cNvPicPr>
          <p:nvPr/>
        </p:nvPicPr>
        <p:blipFill>
          <a:blip r:embed="rId2"/>
          <a:stretch>
            <a:fillRect/>
          </a:stretch>
        </p:blipFill>
        <p:spPr>
          <a:xfrm>
            <a:off x="4273062" y="214705"/>
            <a:ext cx="3622430" cy="6387252"/>
          </a:xfrm>
          <a:prstGeom prst="rect">
            <a:avLst/>
          </a:prstGeom>
        </p:spPr>
      </p:pic>
    </p:spTree>
    <p:extLst>
      <p:ext uri="{BB962C8B-B14F-4D97-AF65-F5344CB8AC3E}">
        <p14:creationId xmlns:p14="http://schemas.microsoft.com/office/powerpoint/2010/main" val="3087914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Content Placeholder 2"/>
          <p:cNvSpPr>
            <a:spLocks noGrp="1"/>
          </p:cNvSpPr>
          <p:nvPr>
            <p:ph idx="10"/>
          </p:nvPr>
        </p:nvSpPr>
        <p:spPr/>
        <p:txBody>
          <a:bodyPr/>
          <a:lstStyle/>
          <a:p>
            <a:endParaRPr lang="en-US"/>
          </a:p>
        </p:txBody>
      </p:sp>
      <p:pic>
        <p:nvPicPr>
          <p:cNvPr id="4" name="Picture 3" descr="Uhaul-Coupons.jpg"/>
          <p:cNvPicPr>
            <a:picLocks noChangeAspect="1"/>
          </p:cNvPicPr>
          <p:nvPr/>
        </p:nvPicPr>
        <p:blipFill>
          <a:blip r:embed="rId2" cstate="print"/>
          <a:stretch>
            <a:fillRect/>
          </a:stretch>
        </p:blipFill>
        <p:spPr>
          <a:xfrm>
            <a:off x="3290097" y="2255520"/>
            <a:ext cx="5902393" cy="3916411"/>
          </a:xfrm>
          <a:prstGeom prst="rect">
            <a:avLst/>
          </a:prstGeom>
        </p:spPr>
      </p:pic>
    </p:spTree>
    <p:extLst>
      <p:ext uri="{BB962C8B-B14F-4D97-AF65-F5344CB8AC3E}">
        <p14:creationId xmlns:p14="http://schemas.microsoft.com/office/powerpoint/2010/main" val="257242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Far Back Do Coupons Go?</a:t>
            </a:r>
          </a:p>
        </p:txBody>
      </p:sp>
      <p:sp>
        <p:nvSpPr>
          <p:cNvPr id="3" name="Content Placeholder 2"/>
          <p:cNvSpPr>
            <a:spLocks noGrp="1"/>
          </p:cNvSpPr>
          <p:nvPr>
            <p:ph idx="10"/>
          </p:nvPr>
        </p:nvSpPr>
        <p:spPr>
          <a:xfrm>
            <a:off x="1189277" y="1237130"/>
            <a:ext cx="10104034" cy="4362392"/>
          </a:xfrm>
        </p:spPr>
        <p:txBody>
          <a:bodyPr>
            <a:normAutofit/>
          </a:bodyPr>
          <a:lstStyle/>
          <a:p>
            <a:pPr marL="0" indent="0" algn="ctr">
              <a:buNone/>
            </a:pPr>
            <a:r>
              <a:rPr lang="en-US" sz="8800" dirty="0"/>
              <a:t>1887</a:t>
            </a:r>
          </a:p>
        </p:txBody>
      </p:sp>
      <p:pic>
        <p:nvPicPr>
          <p:cNvPr id="4" name="Picture 2" descr="Coca Cola Coupon"/>
          <p:cNvPicPr>
            <a:picLocks noChangeAspect="1" noChangeArrowheads="1"/>
          </p:cNvPicPr>
          <p:nvPr/>
        </p:nvPicPr>
        <p:blipFill>
          <a:blip r:embed="rId3" cstate="print"/>
          <a:srcRect/>
          <a:stretch>
            <a:fillRect/>
          </a:stretch>
        </p:blipFill>
        <p:spPr bwMode="auto">
          <a:xfrm>
            <a:off x="3213846" y="2645861"/>
            <a:ext cx="6494929" cy="3334066"/>
          </a:xfrm>
          <a:prstGeom prst="rect">
            <a:avLst/>
          </a:prstGeom>
          <a:noFill/>
        </p:spPr>
      </p:pic>
    </p:spTree>
    <p:extLst>
      <p:ext uri="{BB962C8B-B14F-4D97-AF65-F5344CB8AC3E}">
        <p14:creationId xmlns:p14="http://schemas.microsoft.com/office/powerpoint/2010/main" val="326700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a:t>
            </a:r>
            <a:r>
              <a:rPr lang="en-US" baseline="30000" dirty="0"/>
              <a:t>st</a:t>
            </a:r>
            <a:r>
              <a:rPr lang="en-US" dirty="0"/>
              <a:t> Grocery Coupon…</a:t>
            </a:r>
          </a:p>
        </p:txBody>
      </p:sp>
      <p:sp>
        <p:nvSpPr>
          <p:cNvPr id="3" name="Content Placeholder 2"/>
          <p:cNvSpPr>
            <a:spLocks noGrp="1"/>
          </p:cNvSpPr>
          <p:nvPr>
            <p:ph idx="10"/>
          </p:nvPr>
        </p:nvSpPr>
        <p:spPr/>
        <p:txBody>
          <a:bodyPr>
            <a:normAutofit/>
          </a:bodyPr>
          <a:lstStyle/>
          <a:p>
            <a:pPr marL="0" indent="0" algn="ctr">
              <a:buNone/>
            </a:pPr>
            <a:r>
              <a:rPr lang="en-US" sz="8800" dirty="0"/>
              <a:t>1895</a:t>
            </a:r>
          </a:p>
        </p:txBody>
      </p:sp>
      <p:pic>
        <p:nvPicPr>
          <p:cNvPr id="4" name="Picture 3" descr="grapenuts.jpg"/>
          <p:cNvPicPr>
            <a:picLocks noChangeAspect="1"/>
          </p:cNvPicPr>
          <p:nvPr/>
        </p:nvPicPr>
        <p:blipFill>
          <a:blip r:embed="rId3" cstate="print"/>
          <a:srcRect/>
          <a:stretch>
            <a:fillRect/>
          </a:stretch>
        </p:blipFill>
        <p:spPr bwMode="auto">
          <a:xfrm>
            <a:off x="8138160" y="808280"/>
            <a:ext cx="3689350" cy="5124566"/>
          </a:xfrm>
          <a:prstGeom prst="rect">
            <a:avLst/>
          </a:prstGeom>
          <a:ln>
            <a:noFill/>
          </a:ln>
          <a:effectLst>
            <a:outerShdw blurRad="292100" dist="139700" dir="2700000" algn="tl" rotWithShape="0">
              <a:srgbClr val="333333">
                <a:alpha val="65000"/>
              </a:srgbClr>
            </a:outerShdw>
          </a:effectLst>
        </p:spPr>
      </p:pic>
      <p:pic>
        <p:nvPicPr>
          <p:cNvPr id="5" name="Picture 6" descr="Image Detail"/>
          <p:cNvPicPr>
            <a:picLocks noChangeAspect="1" noChangeArrowheads="1"/>
          </p:cNvPicPr>
          <p:nvPr/>
        </p:nvPicPr>
        <p:blipFill>
          <a:blip r:embed="rId4" cstate="print"/>
          <a:srcRect/>
          <a:stretch>
            <a:fillRect/>
          </a:stretch>
        </p:blipFill>
        <p:spPr bwMode="auto">
          <a:xfrm>
            <a:off x="1588943" y="1657076"/>
            <a:ext cx="2992582" cy="2926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684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Nielson Clearing House Developed</a:t>
            </a:r>
          </a:p>
        </p:txBody>
      </p:sp>
      <p:sp>
        <p:nvSpPr>
          <p:cNvPr id="3" name="Content Placeholder 2"/>
          <p:cNvSpPr>
            <a:spLocks noGrp="1"/>
          </p:cNvSpPr>
          <p:nvPr>
            <p:ph idx="10"/>
          </p:nvPr>
        </p:nvSpPr>
        <p:spPr>
          <a:xfrm>
            <a:off x="1189277" y="1489436"/>
            <a:ext cx="5043883" cy="4110085"/>
          </a:xfrm>
        </p:spPr>
        <p:txBody>
          <a:bodyPr>
            <a:normAutofit/>
          </a:bodyPr>
          <a:lstStyle/>
          <a:p>
            <a:pPr marL="0" indent="0">
              <a:buNone/>
            </a:pPr>
            <a:endParaRPr lang="en-US" sz="8800" dirty="0"/>
          </a:p>
          <a:p>
            <a:pPr marL="0" indent="0" algn="ctr">
              <a:buNone/>
            </a:pPr>
            <a:r>
              <a:rPr lang="en-US" sz="8800" dirty="0"/>
              <a:t>1957</a:t>
            </a:r>
          </a:p>
          <a:p>
            <a:pPr marL="0" indent="0">
              <a:buNone/>
            </a:pPr>
            <a:endParaRPr lang="en-US" sz="4000" dirty="0"/>
          </a:p>
          <a:p>
            <a:pPr marL="0" indent="0">
              <a:buNone/>
            </a:pPr>
            <a:endParaRPr lang="en-US" sz="2000" dirty="0"/>
          </a:p>
        </p:txBody>
      </p:sp>
      <p:pic>
        <p:nvPicPr>
          <p:cNvPr id="4" name="Picture 3" descr="1950screstcoupon.jpg"/>
          <p:cNvPicPr>
            <a:picLocks noChangeAspect="1"/>
          </p:cNvPicPr>
          <p:nvPr/>
        </p:nvPicPr>
        <p:blipFill>
          <a:blip r:embed="rId3" cstate="print"/>
          <a:srcRect b="52000"/>
          <a:stretch>
            <a:fillRect/>
          </a:stretch>
        </p:blipFill>
        <p:spPr>
          <a:xfrm>
            <a:off x="6116002" y="1630680"/>
            <a:ext cx="5805488" cy="4206240"/>
          </a:xfrm>
          <a:prstGeom prst="rect">
            <a:avLst/>
          </a:prstGeom>
        </p:spPr>
      </p:pic>
    </p:spTree>
    <p:extLst>
      <p:ext uri="{BB962C8B-B14F-4D97-AF65-F5344CB8AC3E}">
        <p14:creationId xmlns:p14="http://schemas.microsoft.com/office/powerpoint/2010/main" val="96830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Evolution of Coupons Continues…</a:t>
            </a:r>
          </a:p>
        </p:txBody>
      </p:sp>
      <p:sp>
        <p:nvSpPr>
          <p:cNvPr id="3" name="Content Placeholder 2"/>
          <p:cNvSpPr>
            <a:spLocks noGrp="1"/>
          </p:cNvSpPr>
          <p:nvPr>
            <p:ph idx="10"/>
          </p:nvPr>
        </p:nvSpPr>
        <p:spPr/>
        <p:txBody>
          <a:bodyPr/>
          <a:lstStyle/>
          <a:p>
            <a:endParaRPr lang="en-US"/>
          </a:p>
        </p:txBody>
      </p:sp>
      <p:pic>
        <p:nvPicPr>
          <p:cNvPr id="4" name="Picture 3" descr="1961 Mazola Margarine Magazine vintage illustration advertisement coupon.jpg"/>
          <p:cNvPicPr>
            <a:picLocks noChangeAspect="1"/>
          </p:cNvPicPr>
          <p:nvPr/>
        </p:nvPicPr>
        <p:blipFill>
          <a:blip r:embed="rId2" cstate="print"/>
          <a:stretch>
            <a:fillRect/>
          </a:stretch>
        </p:blipFill>
        <p:spPr>
          <a:xfrm>
            <a:off x="1111779" y="1348392"/>
            <a:ext cx="3457441" cy="2705448"/>
          </a:xfrm>
          <a:prstGeom prst="rect">
            <a:avLst/>
          </a:prstGeom>
        </p:spPr>
      </p:pic>
      <p:sp>
        <p:nvSpPr>
          <p:cNvPr id="5" name="Right Arrow 4"/>
          <p:cNvSpPr/>
          <p:nvPr/>
        </p:nvSpPr>
        <p:spPr>
          <a:xfrm rot="1163700">
            <a:off x="4944049" y="2772947"/>
            <a:ext cx="2286000" cy="15240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obile_coupon-300x264.jpg"/>
          <p:cNvPicPr>
            <a:picLocks noChangeAspect="1"/>
          </p:cNvPicPr>
          <p:nvPr/>
        </p:nvPicPr>
        <p:blipFill>
          <a:blip r:embed="rId3" cstate="print"/>
          <a:stretch>
            <a:fillRect/>
          </a:stretch>
        </p:blipFill>
        <p:spPr>
          <a:xfrm>
            <a:off x="7413262" y="2743200"/>
            <a:ext cx="3643358" cy="3206155"/>
          </a:xfrm>
          <a:prstGeom prst="rect">
            <a:avLst/>
          </a:prstGeom>
        </p:spPr>
      </p:pic>
    </p:spTree>
    <p:extLst>
      <p:ext uri="{BB962C8B-B14F-4D97-AF65-F5344CB8AC3E}">
        <p14:creationId xmlns:p14="http://schemas.microsoft.com/office/powerpoint/2010/main" val="205395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277" y="335280"/>
            <a:ext cx="10104034" cy="804322"/>
          </a:xfrm>
        </p:spPr>
        <p:txBody>
          <a:bodyPr/>
          <a:lstStyle/>
          <a:p>
            <a:pPr algn="ctr"/>
            <a:r>
              <a:rPr lang="en-US" dirty="0"/>
              <a:t>Coupons Today</a:t>
            </a:r>
          </a:p>
        </p:txBody>
      </p:sp>
      <p:sp>
        <p:nvSpPr>
          <p:cNvPr id="3" name="Content Placeholder 2"/>
          <p:cNvSpPr>
            <a:spLocks noGrp="1"/>
          </p:cNvSpPr>
          <p:nvPr>
            <p:ph idx="10"/>
          </p:nvPr>
        </p:nvSpPr>
        <p:spPr>
          <a:xfrm>
            <a:off x="681318" y="1489436"/>
            <a:ext cx="4823011" cy="4110085"/>
          </a:xfrm>
        </p:spPr>
        <p:txBody>
          <a:bodyPr>
            <a:normAutofit fontScale="77500" lnSpcReduction="20000"/>
          </a:bodyPr>
          <a:lstStyle/>
          <a:p>
            <a:pPr marL="0" indent="0" algn="ctr">
              <a:buNone/>
            </a:pPr>
            <a:r>
              <a:rPr lang="en-US" sz="8000" dirty="0"/>
              <a:t>Digital </a:t>
            </a:r>
          </a:p>
          <a:p>
            <a:pPr marL="0" indent="0" algn="ctr">
              <a:buNone/>
            </a:pPr>
            <a:endParaRPr lang="en-US" sz="8000" dirty="0"/>
          </a:p>
          <a:p>
            <a:pPr marL="0" indent="0" algn="ctr">
              <a:buNone/>
            </a:pPr>
            <a:r>
              <a:rPr lang="en-US" sz="8000" dirty="0"/>
              <a:t>OR</a:t>
            </a:r>
          </a:p>
          <a:p>
            <a:pPr marL="0" indent="0" algn="ctr">
              <a:buNone/>
            </a:pPr>
            <a:endParaRPr lang="en-US" sz="8000" dirty="0"/>
          </a:p>
          <a:p>
            <a:pPr marL="0" indent="0" algn="ctr">
              <a:buNone/>
            </a:pPr>
            <a:r>
              <a:rPr lang="en-US" sz="8000" dirty="0"/>
              <a:t>Print?</a:t>
            </a:r>
          </a:p>
        </p:txBody>
      </p:sp>
      <p:pic>
        <p:nvPicPr>
          <p:cNvPr id="4" name="Picture 3" descr="money-and-coupons.jpg"/>
          <p:cNvPicPr>
            <a:picLocks noChangeAspect="1"/>
          </p:cNvPicPr>
          <p:nvPr/>
        </p:nvPicPr>
        <p:blipFill>
          <a:blip r:embed="rId3" cstate="print"/>
          <a:stretch>
            <a:fillRect/>
          </a:stretch>
        </p:blipFill>
        <p:spPr>
          <a:xfrm>
            <a:off x="4972614" y="1380754"/>
            <a:ext cx="6320697" cy="4218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4266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277" y="335280"/>
            <a:ext cx="10104034" cy="804322"/>
          </a:xfrm>
        </p:spPr>
        <p:txBody>
          <a:bodyPr/>
          <a:lstStyle/>
          <a:p>
            <a:pPr algn="ctr"/>
            <a:endParaRPr lang="en-US" dirty="0"/>
          </a:p>
        </p:txBody>
      </p:sp>
      <p:sp>
        <p:nvSpPr>
          <p:cNvPr id="3" name="Content Placeholder 2"/>
          <p:cNvSpPr>
            <a:spLocks noGrp="1"/>
          </p:cNvSpPr>
          <p:nvPr>
            <p:ph idx="10"/>
          </p:nvPr>
        </p:nvSpPr>
        <p:spPr>
          <a:xfrm>
            <a:off x="1716360" y="-161364"/>
            <a:ext cx="4823011" cy="4110085"/>
          </a:xfrm>
        </p:spPr>
        <p:txBody>
          <a:bodyPr>
            <a:normAutofit/>
          </a:bodyPr>
          <a:lstStyle/>
          <a:p>
            <a:pPr marL="0" indent="0" algn="ctr">
              <a:buNone/>
            </a:pPr>
            <a:r>
              <a:rPr lang="en-US" sz="8000" dirty="0"/>
              <a:t> </a:t>
            </a:r>
          </a:p>
          <a:p>
            <a:pPr marL="0" indent="0" algn="ctr">
              <a:buNone/>
            </a:pPr>
            <a:endParaRPr lang="en-US" sz="8000" dirty="0"/>
          </a:p>
          <a:p>
            <a:pPr marL="0" indent="0" algn="ctr">
              <a:buNone/>
            </a:pPr>
            <a:r>
              <a:rPr lang="en-US" sz="7200" dirty="0"/>
              <a:t>AND</a:t>
            </a:r>
          </a:p>
          <a:p>
            <a:pPr marL="0" indent="0" algn="ctr">
              <a:buNone/>
            </a:pPr>
            <a:endParaRPr lang="en-US" sz="8000" dirty="0"/>
          </a:p>
        </p:txBody>
      </p:sp>
      <p:pic>
        <p:nvPicPr>
          <p:cNvPr id="6" name="Picture 5">
            <a:extLst>
              <a:ext uri="{FF2B5EF4-FFF2-40B4-BE49-F238E27FC236}">
                <a16:creationId xmlns="" xmlns:a16="http://schemas.microsoft.com/office/drawing/2014/main" id="{B1515FF3-B04F-477B-8051-8849665971B7}"/>
              </a:ext>
            </a:extLst>
          </p:cNvPr>
          <p:cNvPicPr>
            <a:picLocks noChangeAspect="1"/>
          </p:cNvPicPr>
          <p:nvPr/>
        </p:nvPicPr>
        <p:blipFill>
          <a:blip r:embed="rId3"/>
          <a:stretch>
            <a:fillRect/>
          </a:stretch>
        </p:blipFill>
        <p:spPr>
          <a:xfrm>
            <a:off x="3029422" y="3263900"/>
            <a:ext cx="4765657" cy="3594100"/>
          </a:xfrm>
          <a:prstGeom prst="rect">
            <a:avLst/>
          </a:prstGeom>
        </p:spPr>
      </p:pic>
      <p:pic>
        <p:nvPicPr>
          <p:cNvPr id="8" name="Picture 7">
            <a:extLst>
              <a:ext uri="{FF2B5EF4-FFF2-40B4-BE49-F238E27FC236}">
                <a16:creationId xmlns="" xmlns:a16="http://schemas.microsoft.com/office/drawing/2014/main" id="{73181DC9-4A1A-4C54-9850-FB96734AFBE5}"/>
              </a:ext>
            </a:extLst>
          </p:cNvPr>
          <p:cNvPicPr>
            <a:picLocks noChangeAspect="1"/>
          </p:cNvPicPr>
          <p:nvPr/>
        </p:nvPicPr>
        <p:blipFill rotWithShape="1">
          <a:blip r:embed="rId4"/>
          <a:srcRect l="19255" t="27176" r="17248" b="35177"/>
          <a:stretch/>
        </p:blipFill>
        <p:spPr>
          <a:xfrm>
            <a:off x="1189276" y="14162"/>
            <a:ext cx="5842618" cy="2309358"/>
          </a:xfrm>
          <a:prstGeom prst="rect">
            <a:avLst/>
          </a:prstGeom>
        </p:spPr>
      </p:pic>
      <p:sp>
        <p:nvSpPr>
          <p:cNvPr id="9" name="Rectangle 8">
            <a:extLst>
              <a:ext uri="{FF2B5EF4-FFF2-40B4-BE49-F238E27FC236}">
                <a16:creationId xmlns="" xmlns:a16="http://schemas.microsoft.com/office/drawing/2014/main" id="{E1E5BFDC-5541-482C-A46E-51D2E48C42D9}"/>
              </a:ext>
            </a:extLst>
          </p:cNvPr>
          <p:cNvSpPr/>
          <p:nvPr/>
        </p:nvSpPr>
        <p:spPr>
          <a:xfrm>
            <a:off x="7474416" y="2486637"/>
            <a:ext cx="3818895" cy="2092881"/>
          </a:xfrm>
          <a:prstGeom prst="rect">
            <a:avLst/>
          </a:prstGeom>
        </p:spPr>
        <p:txBody>
          <a:bodyPr wrap="square">
            <a:spAutoFit/>
          </a:bodyPr>
          <a:lstStyle/>
          <a:p>
            <a:pPr algn="ctr"/>
            <a:r>
              <a:rPr lang="en-US" sz="13000" dirty="0">
                <a:solidFill>
                  <a:srgbClr val="FF0000"/>
                </a:solidFill>
              </a:rPr>
              <a:t>95%</a:t>
            </a:r>
          </a:p>
        </p:txBody>
      </p:sp>
    </p:spTree>
    <p:extLst>
      <p:ext uri="{BB962C8B-B14F-4D97-AF65-F5344CB8AC3E}">
        <p14:creationId xmlns:p14="http://schemas.microsoft.com/office/powerpoint/2010/main" val="222192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Which one do you use more? </a:t>
            </a:r>
          </a:p>
        </p:txBody>
      </p:sp>
      <p:sp>
        <p:nvSpPr>
          <p:cNvPr id="3" name="Content Placeholder 2"/>
          <p:cNvSpPr>
            <a:spLocks noGrp="1"/>
          </p:cNvSpPr>
          <p:nvPr>
            <p:ph idx="10"/>
          </p:nvPr>
        </p:nvSpPr>
        <p:spPr>
          <a:xfrm>
            <a:off x="-1016041" y="2046094"/>
            <a:ext cx="10104034" cy="4304121"/>
          </a:xfrm>
        </p:spPr>
        <p:txBody>
          <a:bodyPr>
            <a:normAutofit/>
          </a:bodyPr>
          <a:lstStyle/>
          <a:p>
            <a:pPr marL="0" indent="0" algn="ctr">
              <a:buNone/>
            </a:pPr>
            <a:r>
              <a:rPr lang="en-US" sz="8800" dirty="0"/>
              <a:t>61% Print</a:t>
            </a:r>
          </a:p>
          <a:p>
            <a:pPr marL="0" indent="0" algn="ctr">
              <a:buNone/>
            </a:pPr>
            <a:endParaRPr lang="en-US" sz="8800" dirty="0"/>
          </a:p>
          <a:p>
            <a:pPr marL="0" indent="0" algn="ctr">
              <a:buNone/>
            </a:pPr>
            <a:r>
              <a:rPr lang="en-US" sz="8800" dirty="0"/>
              <a:t>39% Digital</a:t>
            </a:r>
          </a:p>
        </p:txBody>
      </p:sp>
      <p:pic>
        <p:nvPicPr>
          <p:cNvPr id="4" name="Picture 3" descr="online-coupons1.jpg"/>
          <p:cNvPicPr>
            <a:picLocks noChangeAspect="1"/>
          </p:cNvPicPr>
          <p:nvPr/>
        </p:nvPicPr>
        <p:blipFill>
          <a:blip r:embed="rId3" cstate="print"/>
          <a:stretch>
            <a:fillRect/>
          </a:stretch>
        </p:blipFill>
        <p:spPr>
          <a:xfrm>
            <a:off x="6883388" y="2796790"/>
            <a:ext cx="4774420" cy="2802731"/>
          </a:xfrm>
          <a:prstGeom prst="rect">
            <a:avLst/>
          </a:prstGeom>
        </p:spPr>
      </p:pic>
    </p:spTree>
    <p:extLst>
      <p:ext uri="{BB962C8B-B14F-4D97-AF65-F5344CB8AC3E}">
        <p14:creationId xmlns:p14="http://schemas.microsoft.com/office/powerpoint/2010/main" val="3647788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4220</TotalTime>
  <Words>891</Words>
  <Application>Microsoft Office PowerPoint</Application>
  <PresentationFormat>Widescreen</PresentationFormat>
  <Paragraphs>190</Paragraphs>
  <Slides>29</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Coupon Craze</vt:lpstr>
      <vt:lpstr>Objective</vt:lpstr>
      <vt:lpstr>How Far Back Do Coupons Go?</vt:lpstr>
      <vt:lpstr>1st Grocery Coupon…</vt:lpstr>
      <vt:lpstr>Nielson Clearing House Developed</vt:lpstr>
      <vt:lpstr>Evolution of Coupons Continues…</vt:lpstr>
      <vt:lpstr>Coupons Today</vt:lpstr>
      <vt:lpstr>PowerPoint Presentation</vt:lpstr>
      <vt:lpstr>Which one do you use more? </vt:lpstr>
      <vt:lpstr>Who uses coupons?</vt:lpstr>
      <vt:lpstr>Who Uses Income by Income?</vt:lpstr>
      <vt:lpstr>Who Uses Coupons by Age</vt:lpstr>
      <vt:lpstr>Coupon Savings Used For…</vt:lpstr>
      <vt:lpstr>Ask Yourself: </vt:lpstr>
      <vt:lpstr>Virus Protection</vt:lpstr>
      <vt:lpstr>Websites…coupons and promo codes</vt:lpstr>
      <vt:lpstr>Apps</vt:lpstr>
      <vt:lpstr>Travel</vt:lpstr>
      <vt:lpstr>Eating Out</vt:lpstr>
      <vt:lpstr>Other Categories for Savings</vt:lpstr>
      <vt:lpstr>Coupon Stacking</vt:lpstr>
      <vt:lpstr>Stacking Continued…</vt:lpstr>
      <vt:lpstr>Stacking Promo Codes</vt:lpstr>
      <vt:lpstr>Krazy Coupon Lady </vt:lpstr>
      <vt:lpstr>Another Local Example</vt:lpstr>
      <vt:lpstr>Flipp</vt:lpstr>
      <vt:lpstr>Flipp Grocery</vt:lpstr>
      <vt:lpstr>Flipp App</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Darlene Christensen</cp:lastModifiedBy>
  <cp:revision>117</cp:revision>
  <dcterms:created xsi:type="dcterms:W3CDTF">2016-02-18T23:29:21Z</dcterms:created>
  <dcterms:modified xsi:type="dcterms:W3CDTF">2018-03-01T17:06:57Z</dcterms:modified>
</cp:coreProperties>
</file>