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4"/>
  </p:notesMasterIdLst>
  <p:sldIdLst>
    <p:sldId id="256" r:id="rId2"/>
    <p:sldId id="257" r:id="rId3"/>
    <p:sldId id="266" r:id="rId4"/>
    <p:sldId id="267" r:id="rId5"/>
    <p:sldId id="268" r:id="rId6"/>
    <p:sldId id="269" r:id="rId7"/>
    <p:sldId id="293" r:id="rId8"/>
    <p:sldId id="272" r:id="rId9"/>
    <p:sldId id="273" r:id="rId10"/>
    <p:sldId id="274" r:id="rId11"/>
    <p:sldId id="294" r:id="rId12"/>
    <p:sldId id="277" r:id="rId13"/>
    <p:sldId id="295" r:id="rId14"/>
    <p:sldId id="280" r:id="rId15"/>
    <p:sldId id="282" r:id="rId16"/>
    <p:sldId id="285" r:id="rId17"/>
    <p:sldId id="286" r:id="rId18"/>
    <p:sldId id="288" r:id="rId19"/>
    <p:sldId id="289" r:id="rId20"/>
    <p:sldId id="290" r:id="rId21"/>
    <p:sldId id="291" r:id="rId22"/>
    <p:sldId id="292" r:id="rId23"/>
  </p:sldIdLst>
  <p:sldSz cx="5486400" cy="3657600"/>
  <p:notesSz cx="6858000" cy="9144000"/>
  <p:defaultTextStyle>
    <a:defPPr>
      <a:defRPr lang="en-US"/>
    </a:defPPr>
    <a:lvl1pPr marL="0" algn="l" defTabSz="438912" rtl="0" eaLnBrk="1" latinLnBrk="0" hangingPunct="1">
      <a:defRPr sz="864" kern="1200">
        <a:solidFill>
          <a:schemeClr val="tx1"/>
        </a:solidFill>
        <a:latin typeface="+mn-lt"/>
        <a:ea typeface="+mn-ea"/>
        <a:cs typeface="+mn-cs"/>
      </a:defRPr>
    </a:lvl1pPr>
    <a:lvl2pPr marL="219456" algn="l" defTabSz="438912" rtl="0" eaLnBrk="1" latinLnBrk="0" hangingPunct="1">
      <a:defRPr sz="864" kern="1200">
        <a:solidFill>
          <a:schemeClr val="tx1"/>
        </a:solidFill>
        <a:latin typeface="+mn-lt"/>
        <a:ea typeface="+mn-ea"/>
        <a:cs typeface="+mn-cs"/>
      </a:defRPr>
    </a:lvl2pPr>
    <a:lvl3pPr marL="438912" algn="l" defTabSz="438912" rtl="0" eaLnBrk="1" latinLnBrk="0" hangingPunct="1">
      <a:defRPr sz="864" kern="1200">
        <a:solidFill>
          <a:schemeClr val="tx1"/>
        </a:solidFill>
        <a:latin typeface="+mn-lt"/>
        <a:ea typeface="+mn-ea"/>
        <a:cs typeface="+mn-cs"/>
      </a:defRPr>
    </a:lvl3pPr>
    <a:lvl4pPr marL="658368" algn="l" defTabSz="438912" rtl="0" eaLnBrk="1" latinLnBrk="0" hangingPunct="1">
      <a:defRPr sz="864" kern="1200">
        <a:solidFill>
          <a:schemeClr val="tx1"/>
        </a:solidFill>
        <a:latin typeface="+mn-lt"/>
        <a:ea typeface="+mn-ea"/>
        <a:cs typeface="+mn-cs"/>
      </a:defRPr>
    </a:lvl4pPr>
    <a:lvl5pPr marL="877824" algn="l" defTabSz="438912" rtl="0" eaLnBrk="1" latinLnBrk="0" hangingPunct="1">
      <a:defRPr sz="864" kern="1200">
        <a:solidFill>
          <a:schemeClr val="tx1"/>
        </a:solidFill>
        <a:latin typeface="+mn-lt"/>
        <a:ea typeface="+mn-ea"/>
        <a:cs typeface="+mn-cs"/>
      </a:defRPr>
    </a:lvl5pPr>
    <a:lvl6pPr marL="1097280" algn="l" defTabSz="438912" rtl="0" eaLnBrk="1" latinLnBrk="0" hangingPunct="1">
      <a:defRPr sz="864" kern="1200">
        <a:solidFill>
          <a:schemeClr val="tx1"/>
        </a:solidFill>
        <a:latin typeface="+mn-lt"/>
        <a:ea typeface="+mn-ea"/>
        <a:cs typeface="+mn-cs"/>
      </a:defRPr>
    </a:lvl6pPr>
    <a:lvl7pPr marL="1316736" algn="l" defTabSz="438912" rtl="0" eaLnBrk="1" latinLnBrk="0" hangingPunct="1">
      <a:defRPr sz="864" kern="1200">
        <a:solidFill>
          <a:schemeClr val="tx1"/>
        </a:solidFill>
        <a:latin typeface="+mn-lt"/>
        <a:ea typeface="+mn-ea"/>
        <a:cs typeface="+mn-cs"/>
      </a:defRPr>
    </a:lvl7pPr>
    <a:lvl8pPr marL="1536192" algn="l" defTabSz="438912" rtl="0" eaLnBrk="1" latinLnBrk="0" hangingPunct="1">
      <a:defRPr sz="864" kern="1200">
        <a:solidFill>
          <a:schemeClr val="tx1"/>
        </a:solidFill>
        <a:latin typeface="+mn-lt"/>
        <a:ea typeface="+mn-ea"/>
        <a:cs typeface="+mn-cs"/>
      </a:defRPr>
    </a:lvl8pPr>
    <a:lvl9pPr marL="1755648" algn="l" defTabSz="438912" rtl="0" eaLnBrk="1" latinLnBrk="0" hangingPunct="1">
      <a:defRPr sz="86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912D"/>
    <a:srgbClr val="DD9C29"/>
    <a:srgbClr val="5AA1CB"/>
    <a:srgbClr val="D26D29"/>
    <a:srgbClr val="5B4C44"/>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4"/>
    <p:restoredTop sz="92925"/>
  </p:normalViewPr>
  <p:slideViewPr>
    <p:cSldViewPr snapToGrid="0" snapToObjects="1">
      <p:cViewPr varScale="1">
        <p:scale>
          <a:sx n="223" d="100"/>
          <a:sy n="223" d="100"/>
        </p:scale>
        <p:origin x="512" y="168"/>
      </p:cViewPr>
      <p:guideLst/>
    </p:cSldViewPr>
  </p:slideViewPr>
  <p:notesTextViewPr>
    <p:cViewPr>
      <p:scale>
        <a:sx n="1" d="1"/>
        <a:sy n="1" d="1"/>
      </p:scale>
      <p:origin x="0" y="0"/>
    </p:cViewPr>
  </p:notesTextViewPr>
  <p:notesViewPr>
    <p:cSldViewPr snapToGrid="0" snapToObjects="1">
      <p:cViewPr varScale="1">
        <p:scale>
          <a:sx n="97" d="100"/>
          <a:sy n="97" d="100"/>
        </p:scale>
        <p:origin x="43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5C9589-4DDF-BA46-812A-4D1E09082D18}" type="datetimeFigureOut">
              <a:rPr lang="en-US" smtClean="0"/>
              <a:t>4/11/24</a:t>
            </a:fld>
            <a:endParaRPr lang="en-US"/>
          </a:p>
        </p:txBody>
      </p:sp>
      <p:sp>
        <p:nvSpPr>
          <p:cNvPr id="4" name="Slide Image Placeholder 3"/>
          <p:cNvSpPr>
            <a:spLocks noGrp="1" noRot="1" noChangeAspect="1"/>
          </p:cNvSpPr>
          <p:nvPr>
            <p:ph type="sldImg" idx="2"/>
          </p:nvPr>
        </p:nvSpPr>
        <p:spPr>
          <a:xfrm>
            <a:off x="1114425" y="1143000"/>
            <a:ext cx="4629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20A0E3-1C06-9548-B3AA-5448D0AA5567}" type="slidenum">
              <a:rPr lang="en-US" smtClean="0"/>
              <a:t>‹#›</a:t>
            </a:fld>
            <a:endParaRPr lang="en-US"/>
          </a:p>
        </p:txBody>
      </p:sp>
    </p:spTree>
    <p:extLst>
      <p:ext uri="{BB962C8B-B14F-4D97-AF65-F5344CB8AC3E}">
        <p14:creationId xmlns:p14="http://schemas.microsoft.com/office/powerpoint/2010/main" val="1272443886"/>
      </p:ext>
    </p:extLst>
  </p:cSld>
  <p:clrMap bg1="lt1" tx1="dk1" bg2="lt2" tx2="dk2" accent1="accent1" accent2="accent2" accent3="accent3" accent4="accent4" accent5="accent5" accent6="accent6" hlink="hlink" folHlink="folHlink"/>
  <p:notesStyle>
    <a:lvl1pPr marL="0" algn="l" defTabSz="438912" rtl="0" eaLnBrk="1" latinLnBrk="0" hangingPunct="1">
      <a:defRPr sz="576" kern="1200">
        <a:solidFill>
          <a:schemeClr val="tx1"/>
        </a:solidFill>
        <a:latin typeface="+mn-lt"/>
        <a:ea typeface="+mn-ea"/>
        <a:cs typeface="+mn-cs"/>
      </a:defRPr>
    </a:lvl1pPr>
    <a:lvl2pPr marL="219456" algn="l" defTabSz="438912" rtl="0" eaLnBrk="1" latinLnBrk="0" hangingPunct="1">
      <a:defRPr sz="576" kern="1200">
        <a:solidFill>
          <a:schemeClr val="tx1"/>
        </a:solidFill>
        <a:latin typeface="+mn-lt"/>
        <a:ea typeface="+mn-ea"/>
        <a:cs typeface="+mn-cs"/>
      </a:defRPr>
    </a:lvl2pPr>
    <a:lvl3pPr marL="438912" algn="l" defTabSz="438912" rtl="0" eaLnBrk="1" latinLnBrk="0" hangingPunct="1">
      <a:defRPr sz="576" kern="1200">
        <a:solidFill>
          <a:schemeClr val="tx1"/>
        </a:solidFill>
        <a:latin typeface="+mn-lt"/>
        <a:ea typeface="+mn-ea"/>
        <a:cs typeface="+mn-cs"/>
      </a:defRPr>
    </a:lvl3pPr>
    <a:lvl4pPr marL="658368" algn="l" defTabSz="438912" rtl="0" eaLnBrk="1" latinLnBrk="0" hangingPunct="1">
      <a:defRPr sz="576" kern="1200">
        <a:solidFill>
          <a:schemeClr val="tx1"/>
        </a:solidFill>
        <a:latin typeface="+mn-lt"/>
        <a:ea typeface="+mn-ea"/>
        <a:cs typeface="+mn-cs"/>
      </a:defRPr>
    </a:lvl4pPr>
    <a:lvl5pPr marL="877824" algn="l" defTabSz="438912" rtl="0" eaLnBrk="1" latinLnBrk="0" hangingPunct="1">
      <a:defRPr sz="576" kern="1200">
        <a:solidFill>
          <a:schemeClr val="tx1"/>
        </a:solidFill>
        <a:latin typeface="+mn-lt"/>
        <a:ea typeface="+mn-ea"/>
        <a:cs typeface="+mn-cs"/>
      </a:defRPr>
    </a:lvl5pPr>
    <a:lvl6pPr marL="1097280" algn="l" defTabSz="438912" rtl="0" eaLnBrk="1" latinLnBrk="0" hangingPunct="1">
      <a:defRPr sz="576" kern="1200">
        <a:solidFill>
          <a:schemeClr val="tx1"/>
        </a:solidFill>
        <a:latin typeface="+mn-lt"/>
        <a:ea typeface="+mn-ea"/>
        <a:cs typeface="+mn-cs"/>
      </a:defRPr>
    </a:lvl6pPr>
    <a:lvl7pPr marL="1316736" algn="l" defTabSz="438912" rtl="0" eaLnBrk="1" latinLnBrk="0" hangingPunct="1">
      <a:defRPr sz="576" kern="1200">
        <a:solidFill>
          <a:schemeClr val="tx1"/>
        </a:solidFill>
        <a:latin typeface="+mn-lt"/>
        <a:ea typeface="+mn-ea"/>
        <a:cs typeface="+mn-cs"/>
      </a:defRPr>
    </a:lvl7pPr>
    <a:lvl8pPr marL="1536192" algn="l" defTabSz="438912" rtl="0" eaLnBrk="1" latinLnBrk="0" hangingPunct="1">
      <a:defRPr sz="576" kern="1200">
        <a:solidFill>
          <a:schemeClr val="tx1"/>
        </a:solidFill>
        <a:latin typeface="+mn-lt"/>
        <a:ea typeface="+mn-ea"/>
        <a:cs typeface="+mn-cs"/>
      </a:defRPr>
    </a:lvl8pPr>
    <a:lvl9pPr marL="1755648" algn="l" defTabSz="438912" rtl="0" eaLnBrk="1" latinLnBrk="0" hangingPunct="1">
      <a:defRPr sz="57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Shape 3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36" name="Shape 36"/>
          <p:cNvSpPr>
            <a:spLocks noGrp="1" noRot="1" noChangeAspect="1"/>
          </p:cNvSpPr>
          <p:nvPr>
            <p:ph type="sldImg" idx="2"/>
          </p:nvPr>
        </p:nvSpPr>
        <p:spPr>
          <a:xfrm>
            <a:off x="1114425" y="1143000"/>
            <a:ext cx="462915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65788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Shape 3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36" name="Shape 36"/>
          <p:cNvSpPr>
            <a:spLocks noGrp="1" noRot="1" noChangeAspect="1"/>
          </p:cNvSpPr>
          <p:nvPr>
            <p:ph type="sldImg" idx="2"/>
          </p:nvPr>
        </p:nvSpPr>
        <p:spPr>
          <a:xfrm>
            <a:off x="1114425" y="1143000"/>
            <a:ext cx="462915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97634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1143000"/>
            <a:ext cx="462915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A334BC-2F69-1645-948E-1E06DBF7931D}" type="slidenum">
              <a:rPr lang="en-US" smtClean="0"/>
              <a:t>20</a:t>
            </a:fld>
            <a:endParaRPr lang="en-US"/>
          </a:p>
        </p:txBody>
      </p:sp>
    </p:spTree>
    <p:extLst>
      <p:ext uri="{BB962C8B-B14F-4D97-AF65-F5344CB8AC3E}">
        <p14:creationId xmlns:p14="http://schemas.microsoft.com/office/powerpoint/2010/main" val="19275302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tion 1">
    <p:spTree>
      <p:nvGrpSpPr>
        <p:cNvPr id="1" name=""/>
        <p:cNvGrpSpPr/>
        <p:nvPr/>
      </p:nvGrpSpPr>
      <p:grpSpPr>
        <a:xfrm>
          <a:off x="0" y="0"/>
          <a:ext cx="0" cy="0"/>
          <a:chOff x="0" y="0"/>
          <a:chExt cx="0" cy="0"/>
        </a:xfrm>
      </p:grpSpPr>
      <p:sp>
        <p:nvSpPr>
          <p:cNvPr id="7" name="Rectangle 6"/>
          <p:cNvSpPr/>
          <p:nvPr userDrawn="1"/>
        </p:nvSpPr>
        <p:spPr>
          <a:xfrm>
            <a:off x="87923" y="84113"/>
            <a:ext cx="5310554" cy="518746"/>
          </a:xfrm>
          <a:prstGeom prst="rect">
            <a:avLst/>
          </a:prstGeom>
          <a:solidFill>
            <a:srgbClr val="7D91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28170" y="496426"/>
            <a:ext cx="1362456" cy="313944"/>
          </a:xfrm>
          <a:prstGeom prst="rect">
            <a:avLst/>
          </a:prstGeom>
        </p:spPr>
      </p:pic>
      <p:sp>
        <p:nvSpPr>
          <p:cNvPr id="8" name="TextBox 7">
            <a:extLst>
              <a:ext uri="{FF2B5EF4-FFF2-40B4-BE49-F238E27FC236}">
                <a16:creationId xmlns:a16="http://schemas.microsoft.com/office/drawing/2014/main" id="{244801CB-0E10-E02D-8CDD-9E1B0E0F69CC}"/>
              </a:ext>
            </a:extLst>
          </p:cNvPr>
          <p:cNvSpPr txBox="1"/>
          <p:nvPr userDrawn="1"/>
        </p:nvSpPr>
        <p:spPr>
          <a:xfrm>
            <a:off x="108820" y="3103602"/>
            <a:ext cx="5268760" cy="553998"/>
          </a:xfrm>
          <a:prstGeom prst="rect">
            <a:avLst/>
          </a:prstGeom>
          <a:noFill/>
        </p:spPr>
        <p:txBody>
          <a:bodyPr wrap="square" rtlCol="0">
            <a:spAutoFit/>
          </a:bodyPr>
          <a:lstStyle/>
          <a:p>
            <a:pPr marL="0" marR="0" algn="ctr">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Este material se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desarrolló</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con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fondos</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proporcionados</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por</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el</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Supplemental Nutrition Assistance Program (SNAP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en</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inglés</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del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Departamento</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de Agricultura de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los</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EE.UU. (USDA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siglas</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en</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inglés</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highlight>
                  <a:srgbClr val="FFFFFF"/>
                </a:highlight>
                <a:latin typeface="+mn-lt"/>
                <a:ea typeface="Times New Roman" panose="02020603050405020304" pitchFamily="18" charset="0"/>
              </a:rPr>
              <a:t>Esta</a:t>
            </a:r>
            <a:r>
              <a:rPr lang="en-US" sz="600" baseline="0" dirty="0">
                <a:solidFill>
                  <a:schemeClr val="bg2">
                    <a:lumMod val="50000"/>
                  </a:schemeClr>
                </a:solidFill>
                <a:effectLst/>
                <a:highlight>
                  <a:srgbClr val="FFFFFF"/>
                </a:highlight>
                <a:latin typeface="+mn-lt"/>
                <a:ea typeface="Times New Roman" panose="02020603050405020304" pitchFamily="18" charset="0"/>
              </a:rPr>
              <a:t> </a:t>
            </a:r>
            <a:r>
              <a:rPr lang="en-US" sz="600" baseline="0" dirty="0" err="1">
                <a:solidFill>
                  <a:schemeClr val="bg2">
                    <a:lumMod val="50000"/>
                  </a:schemeClr>
                </a:solidFill>
                <a:effectLst/>
                <a:highlight>
                  <a:srgbClr val="FFFFFF"/>
                </a:highlight>
                <a:latin typeface="+mn-lt"/>
                <a:ea typeface="Times New Roman" panose="02020603050405020304" pitchFamily="18" charset="0"/>
              </a:rPr>
              <a:t>institución</a:t>
            </a:r>
            <a:r>
              <a:rPr lang="en-US" sz="600" baseline="0" dirty="0">
                <a:solidFill>
                  <a:schemeClr val="bg2">
                    <a:lumMod val="50000"/>
                  </a:schemeClr>
                </a:solidFill>
                <a:effectLst/>
                <a:highlight>
                  <a:srgbClr val="FFFFFF"/>
                </a:highlight>
                <a:latin typeface="+mn-lt"/>
                <a:ea typeface="Times New Roman" panose="02020603050405020304" pitchFamily="18" charset="0"/>
              </a:rPr>
              <a:t> es un </a:t>
            </a:r>
            <a:r>
              <a:rPr lang="en-US" sz="600" baseline="0" dirty="0" err="1">
                <a:solidFill>
                  <a:schemeClr val="bg2">
                    <a:lumMod val="50000"/>
                  </a:schemeClr>
                </a:solidFill>
                <a:effectLst/>
                <a:highlight>
                  <a:srgbClr val="FFFFFF"/>
                </a:highlight>
                <a:latin typeface="+mn-lt"/>
                <a:ea typeface="Times New Roman" panose="02020603050405020304" pitchFamily="18" charset="0"/>
              </a:rPr>
              <a:t>proveedor</a:t>
            </a:r>
            <a:r>
              <a:rPr lang="en-US" sz="600" baseline="0" dirty="0">
                <a:solidFill>
                  <a:schemeClr val="bg2">
                    <a:lumMod val="50000"/>
                  </a:schemeClr>
                </a:solidFill>
                <a:effectLst/>
                <a:highlight>
                  <a:srgbClr val="FFFFFF"/>
                </a:highlight>
                <a:latin typeface="+mn-lt"/>
                <a:ea typeface="Times New Roman" panose="02020603050405020304" pitchFamily="18" charset="0"/>
              </a:rPr>
              <a:t> que </a:t>
            </a:r>
            <a:r>
              <a:rPr lang="en-US" sz="600" baseline="0" dirty="0" err="1">
                <a:solidFill>
                  <a:schemeClr val="bg2">
                    <a:lumMod val="50000"/>
                  </a:schemeClr>
                </a:solidFill>
                <a:effectLst/>
                <a:highlight>
                  <a:srgbClr val="FFFFFF"/>
                </a:highlight>
                <a:latin typeface="+mn-lt"/>
                <a:ea typeface="Times New Roman" panose="02020603050405020304" pitchFamily="18" charset="0"/>
              </a:rPr>
              <a:t>ofrece</a:t>
            </a:r>
            <a:r>
              <a:rPr lang="en-US" sz="600" baseline="0" dirty="0">
                <a:solidFill>
                  <a:schemeClr val="bg2">
                    <a:lumMod val="50000"/>
                  </a:schemeClr>
                </a:solidFill>
                <a:effectLst/>
                <a:highlight>
                  <a:srgbClr val="FFFFFF"/>
                </a:highlight>
                <a:latin typeface="+mn-lt"/>
                <a:ea typeface="Times New Roman" panose="02020603050405020304" pitchFamily="18" charset="0"/>
              </a:rPr>
              <a:t> </a:t>
            </a:r>
            <a:r>
              <a:rPr lang="en-US" sz="600" baseline="0" dirty="0" err="1">
                <a:solidFill>
                  <a:schemeClr val="bg2">
                    <a:lumMod val="50000"/>
                  </a:schemeClr>
                </a:solidFill>
                <a:effectLst/>
                <a:highlight>
                  <a:srgbClr val="FFFFFF"/>
                </a:highlight>
                <a:latin typeface="+mn-lt"/>
                <a:ea typeface="Times New Roman" panose="02020603050405020304" pitchFamily="18" charset="0"/>
              </a:rPr>
              <a:t>igualdad</a:t>
            </a:r>
            <a:r>
              <a:rPr lang="en-US" sz="600" baseline="0" dirty="0">
                <a:solidFill>
                  <a:schemeClr val="bg2">
                    <a:lumMod val="50000"/>
                  </a:schemeClr>
                </a:solidFill>
                <a:effectLst/>
                <a:highlight>
                  <a:srgbClr val="FFFFFF"/>
                </a:highlight>
                <a:latin typeface="+mn-lt"/>
                <a:ea typeface="Times New Roman" panose="02020603050405020304" pitchFamily="18" charset="0"/>
              </a:rPr>
              <a:t> de </a:t>
            </a:r>
            <a:r>
              <a:rPr lang="en-US" sz="600" baseline="0" dirty="0" err="1">
                <a:solidFill>
                  <a:schemeClr val="bg2">
                    <a:lumMod val="50000"/>
                  </a:schemeClr>
                </a:solidFill>
                <a:effectLst/>
                <a:highlight>
                  <a:srgbClr val="FFFFFF"/>
                </a:highlight>
                <a:latin typeface="+mn-lt"/>
                <a:ea typeface="Times New Roman" panose="02020603050405020304" pitchFamily="18" charset="0"/>
              </a:rPr>
              <a:t>oportunidades</a:t>
            </a:r>
            <a:r>
              <a:rPr lang="en-US" sz="600" baseline="0" dirty="0">
                <a:solidFill>
                  <a:schemeClr val="bg2">
                    <a:lumMod val="50000"/>
                  </a:schemeClr>
                </a:solidFill>
                <a:effectLst/>
                <a:highlight>
                  <a:srgbClr val="FFFFFF"/>
                </a:highlight>
                <a:latin typeface="+mn-lt"/>
                <a:ea typeface="Times New Roman" panose="02020603050405020304" pitchFamily="18" charset="0"/>
              </a:rPr>
              <a:t>.</a:t>
            </a:r>
            <a:endParaRPr lang="en-US" sz="600" baseline="0" dirty="0">
              <a:solidFill>
                <a:schemeClr val="bg2">
                  <a:lumMod val="50000"/>
                </a:schemeClr>
              </a:solidFill>
              <a:effectLst/>
              <a:latin typeface="+mn-lt"/>
              <a:ea typeface="Times New Roman" panose="02020603050405020304" pitchFamily="18" charset="0"/>
            </a:endParaRPr>
          </a:p>
          <a:p>
            <a:pPr marL="0" marR="0" algn="ctr">
              <a:spcBef>
                <a:spcPts val="0"/>
              </a:spcBef>
              <a:spcAft>
                <a:spcPts val="0"/>
              </a:spcAft>
            </a:pP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Utah State University es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una</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institución</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de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acción</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afirmativa</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e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igualdad</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de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oportunidades</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que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está</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comprometida</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mantener</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un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ambiente</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laboral</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y de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aprendizaje</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sin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discriminación</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o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acoso</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Para mayor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información</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sobre</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la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política</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universitaria</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en</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contra de la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discriminación</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vaya</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al sitio https://</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www.usu.edu</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/equity/non-discrimination.</a:t>
            </a:r>
            <a:endParaRPr lang="en-US" sz="600" baseline="0" dirty="0">
              <a:solidFill>
                <a:schemeClr val="bg2">
                  <a:lumMod val="50000"/>
                </a:schemeClr>
              </a:solidFill>
              <a:effectLst/>
              <a:latin typeface="+mn-lt"/>
              <a:ea typeface="Times New Roman" panose="02020603050405020304" pitchFamily="18" charset="0"/>
            </a:endParaRPr>
          </a:p>
        </p:txBody>
      </p:sp>
      <p:pic>
        <p:nvPicPr>
          <p:cNvPr id="9" name="Picture 8" descr="A black background with blue text&#10;&#10;Description automatically generated">
            <a:extLst>
              <a:ext uri="{FF2B5EF4-FFF2-40B4-BE49-F238E27FC236}">
                <a16:creationId xmlns:a16="http://schemas.microsoft.com/office/drawing/2014/main" id="{10FCAD83-B7B1-C48B-BAA6-360FDF4C181A}"/>
              </a:ext>
            </a:extLst>
          </p:cNvPr>
          <p:cNvPicPr>
            <a:picLocks noChangeAspect="1"/>
          </p:cNvPicPr>
          <p:nvPr userDrawn="1"/>
        </p:nvPicPr>
        <p:blipFill>
          <a:blip r:embed="rId3"/>
          <a:stretch>
            <a:fillRect/>
          </a:stretch>
        </p:blipFill>
        <p:spPr>
          <a:xfrm>
            <a:off x="2136227" y="2875002"/>
            <a:ext cx="1213946" cy="228600"/>
          </a:xfrm>
          <a:prstGeom prst="rect">
            <a:avLst/>
          </a:prstGeom>
        </p:spPr>
      </p:pic>
      <p:pic>
        <p:nvPicPr>
          <p:cNvPr id="10" name="Picture 9" descr="A black and white sign with white text&#10;&#10;Description automatically generated">
            <a:extLst>
              <a:ext uri="{FF2B5EF4-FFF2-40B4-BE49-F238E27FC236}">
                <a16:creationId xmlns:a16="http://schemas.microsoft.com/office/drawing/2014/main" id="{D605A290-50C2-07F8-F490-F08D2B69DC16}"/>
              </a:ext>
            </a:extLst>
          </p:cNvPr>
          <p:cNvPicPr>
            <a:picLocks noChangeAspect="1"/>
          </p:cNvPicPr>
          <p:nvPr userDrawn="1"/>
        </p:nvPicPr>
        <p:blipFill>
          <a:blip r:embed="rId4"/>
          <a:stretch>
            <a:fillRect/>
          </a:stretch>
        </p:blipFill>
        <p:spPr>
          <a:xfrm>
            <a:off x="195774" y="151955"/>
            <a:ext cx="652525" cy="38509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ption 2">
    <p:spTree>
      <p:nvGrpSpPr>
        <p:cNvPr id="1" name=""/>
        <p:cNvGrpSpPr/>
        <p:nvPr/>
      </p:nvGrpSpPr>
      <p:grpSpPr>
        <a:xfrm>
          <a:off x="0" y="0"/>
          <a:ext cx="0" cy="0"/>
          <a:chOff x="0" y="0"/>
          <a:chExt cx="0" cy="0"/>
        </a:xfrm>
      </p:grpSpPr>
      <p:sp>
        <p:nvSpPr>
          <p:cNvPr id="7" name="Rectangle 6"/>
          <p:cNvSpPr/>
          <p:nvPr userDrawn="1"/>
        </p:nvSpPr>
        <p:spPr>
          <a:xfrm>
            <a:off x="87923" y="84113"/>
            <a:ext cx="5310554" cy="518746"/>
          </a:xfrm>
          <a:prstGeom prst="rect">
            <a:avLst/>
          </a:prstGeom>
          <a:solidFill>
            <a:srgbClr val="D26D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28170" y="496426"/>
            <a:ext cx="1362456" cy="313944"/>
          </a:xfrm>
          <a:prstGeom prst="rect">
            <a:avLst/>
          </a:prstGeom>
        </p:spPr>
      </p:pic>
      <p:sp>
        <p:nvSpPr>
          <p:cNvPr id="11" name="TextBox 10">
            <a:extLst>
              <a:ext uri="{FF2B5EF4-FFF2-40B4-BE49-F238E27FC236}">
                <a16:creationId xmlns:a16="http://schemas.microsoft.com/office/drawing/2014/main" id="{98B7057E-6F93-9BB0-CAD2-D22E50DA8ACC}"/>
              </a:ext>
            </a:extLst>
          </p:cNvPr>
          <p:cNvSpPr txBox="1"/>
          <p:nvPr userDrawn="1"/>
        </p:nvSpPr>
        <p:spPr>
          <a:xfrm>
            <a:off x="108820" y="3103602"/>
            <a:ext cx="5268760" cy="553998"/>
          </a:xfrm>
          <a:prstGeom prst="rect">
            <a:avLst/>
          </a:prstGeom>
          <a:noFill/>
        </p:spPr>
        <p:txBody>
          <a:bodyPr wrap="square" rtlCol="0">
            <a:spAutoFit/>
          </a:bodyPr>
          <a:lstStyle/>
          <a:p>
            <a:pPr marL="0" marR="0" algn="ctr">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Este material se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desarrolló</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con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fondos</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proporcionados</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por</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el</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Supplemental Nutrition Assistance Program (SNAP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en</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inglés</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del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Departamento</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de Agricultura de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los</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EE.UU. (USDA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siglas</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en</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inglés</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highlight>
                  <a:srgbClr val="FFFFFF"/>
                </a:highlight>
                <a:latin typeface="+mn-lt"/>
                <a:ea typeface="Times New Roman" panose="02020603050405020304" pitchFamily="18" charset="0"/>
              </a:rPr>
              <a:t>Esta</a:t>
            </a:r>
            <a:r>
              <a:rPr lang="en-US" sz="600" baseline="0" dirty="0">
                <a:solidFill>
                  <a:schemeClr val="bg2">
                    <a:lumMod val="50000"/>
                  </a:schemeClr>
                </a:solidFill>
                <a:effectLst/>
                <a:highlight>
                  <a:srgbClr val="FFFFFF"/>
                </a:highlight>
                <a:latin typeface="+mn-lt"/>
                <a:ea typeface="Times New Roman" panose="02020603050405020304" pitchFamily="18" charset="0"/>
              </a:rPr>
              <a:t> </a:t>
            </a:r>
            <a:r>
              <a:rPr lang="en-US" sz="600" baseline="0" dirty="0" err="1">
                <a:solidFill>
                  <a:schemeClr val="bg2">
                    <a:lumMod val="50000"/>
                  </a:schemeClr>
                </a:solidFill>
                <a:effectLst/>
                <a:highlight>
                  <a:srgbClr val="FFFFFF"/>
                </a:highlight>
                <a:latin typeface="+mn-lt"/>
                <a:ea typeface="Times New Roman" panose="02020603050405020304" pitchFamily="18" charset="0"/>
              </a:rPr>
              <a:t>institución</a:t>
            </a:r>
            <a:r>
              <a:rPr lang="en-US" sz="600" baseline="0" dirty="0">
                <a:solidFill>
                  <a:schemeClr val="bg2">
                    <a:lumMod val="50000"/>
                  </a:schemeClr>
                </a:solidFill>
                <a:effectLst/>
                <a:highlight>
                  <a:srgbClr val="FFFFFF"/>
                </a:highlight>
                <a:latin typeface="+mn-lt"/>
                <a:ea typeface="Times New Roman" panose="02020603050405020304" pitchFamily="18" charset="0"/>
              </a:rPr>
              <a:t> es un </a:t>
            </a:r>
            <a:r>
              <a:rPr lang="en-US" sz="600" baseline="0" dirty="0" err="1">
                <a:solidFill>
                  <a:schemeClr val="bg2">
                    <a:lumMod val="50000"/>
                  </a:schemeClr>
                </a:solidFill>
                <a:effectLst/>
                <a:highlight>
                  <a:srgbClr val="FFFFFF"/>
                </a:highlight>
                <a:latin typeface="+mn-lt"/>
                <a:ea typeface="Times New Roman" panose="02020603050405020304" pitchFamily="18" charset="0"/>
              </a:rPr>
              <a:t>proveedor</a:t>
            </a:r>
            <a:r>
              <a:rPr lang="en-US" sz="600" baseline="0" dirty="0">
                <a:solidFill>
                  <a:schemeClr val="bg2">
                    <a:lumMod val="50000"/>
                  </a:schemeClr>
                </a:solidFill>
                <a:effectLst/>
                <a:highlight>
                  <a:srgbClr val="FFFFFF"/>
                </a:highlight>
                <a:latin typeface="+mn-lt"/>
                <a:ea typeface="Times New Roman" panose="02020603050405020304" pitchFamily="18" charset="0"/>
              </a:rPr>
              <a:t> que </a:t>
            </a:r>
            <a:r>
              <a:rPr lang="en-US" sz="600" baseline="0" dirty="0" err="1">
                <a:solidFill>
                  <a:schemeClr val="bg2">
                    <a:lumMod val="50000"/>
                  </a:schemeClr>
                </a:solidFill>
                <a:effectLst/>
                <a:highlight>
                  <a:srgbClr val="FFFFFF"/>
                </a:highlight>
                <a:latin typeface="+mn-lt"/>
                <a:ea typeface="Times New Roman" panose="02020603050405020304" pitchFamily="18" charset="0"/>
              </a:rPr>
              <a:t>ofrece</a:t>
            </a:r>
            <a:r>
              <a:rPr lang="en-US" sz="600" baseline="0" dirty="0">
                <a:solidFill>
                  <a:schemeClr val="bg2">
                    <a:lumMod val="50000"/>
                  </a:schemeClr>
                </a:solidFill>
                <a:effectLst/>
                <a:highlight>
                  <a:srgbClr val="FFFFFF"/>
                </a:highlight>
                <a:latin typeface="+mn-lt"/>
                <a:ea typeface="Times New Roman" panose="02020603050405020304" pitchFamily="18" charset="0"/>
              </a:rPr>
              <a:t> </a:t>
            </a:r>
            <a:r>
              <a:rPr lang="en-US" sz="600" baseline="0" dirty="0" err="1">
                <a:solidFill>
                  <a:schemeClr val="bg2">
                    <a:lumMod val="50000"/>
                  </a:schemeClr>
                </a:solidFill>
                <a:effectLst/>
                <a:highlight>
                  <a:srgbClr val="FFFFFF"/>
                </a:highlight>
                <a:latin typeface="+mn-lt"/>
                <a:ea typeface="Times New Roman" panose="02020603050405020304" pitchFamily="18" charset="0"/>
              </a:rPr>
              <a:t>igualdad</a:t>
            </a:r>
            <a:r>
              <a:rPr lang="en-US" sz="600" baseline="0" dirty="0">
                <a:solidFill>
                  <a:schemeClr val="bg2">
                    <a:lumMod val="50000"/>
                  </a:schemeClr>
                </a:solidFill>
                <a:effectLst/>
                <a:highlight>
                  <a:srgbClr val="FFFFFF"/>
                </a:highlight>
                <a:latin typeface="+mn-lt"/>
                <a:ea typeface="Times New Roman" panose="02020603050405020304" pitchFamily="18" charset="0"/>
              </a:rPr>
              <a:t> de </a:t>
            </a:r>
            <a:r>
              <a:rPr lang="en-US" sz="600" baseline="0" dirty="0" err="1">
                <a:solidFill>
                  <a:schemeClr val="bg2">
                    <a:lumMod val="50000"/>
                  </a:schemeClr>
                </a:solidFill>
                <a:effectLst/>
                <a:highlight>
                  <a:srgbClr val="FFFFFF"/>
                </a:highlight>
                <a:latin typeface="+mn-lt"/>
                <a:ea typeface="Times New Roman" panose="02020603050405020304" pitchFamily="18" charset="0"/>
              </a:rPr>
              <a:t>oportunidades</a:t>
            </a:r>
            <a:r>
              <a:rPr lang="en-US" sz="600" baseline="0" dirty="0">
                <a:solidFill>
                  <a:schemeClr val="bg2">
                    <a:lumMod val="50000"/>
                  </a:schemeClr>
                </a:solidFill>
                <a:effectLst/>
                <a:highlight>
                  <a:srgbClr val="FFFFFF"/>
                </a:highlight>
                <a:latin typeface="+mn-lt"/>
                <a:ea typeface="Times New Roman" panose="02020603050405020304" pitchFamily="18" charset="0"/>
              </a:rPr>
              <a:t>.</a:t>
            </a:r>
            <a:endParaRPr lang="en-US" sz="600" baseline="0" dirty="0">
              <a:solidFill>
                <a:schemeClr val="bg2">
                  <a:lumMod val="50000"/>
                </a:schemeClr>
              </a:solidFill>
              <a:effectLst/>
              <a:latin typeface="+mn-lt"/>
              <a:ea typeface="Times New Roman" panose="02020603050405020304" pitchFamily="18" charset="0"/>
            </a:endParaRPr>
          </a:p>
          <a:p>
            <a:pPr marL="0" marR="0" algn="ctr">
              <a:spcBef>
                <a:spcPts val="0"/>
              </a:spcBef>
              <a:spcAft>
                <a:spcPts val="0"/>
              </a:spcAft>
            </a:pP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Utah State University es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una</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institución</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de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acción</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afirmativa</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e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igualdad</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de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oportunidades</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que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está</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comprometida</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mantener</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un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ambiente</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laboral</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y de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aprendizaje</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sin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discriminación</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o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acoso</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Para mayor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información</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sobre</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la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política</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universitaria</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en</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contra de la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discriminación</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vaya</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al sitio https://</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www.usu.edu</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/equity/non-discrimination.</a:t>
            </a:r>
            <a:endParaRPr lang="en-US" sz="600" baseline="0" dirty="0">
              <a:solidFill>
                <a:schemeClr val="bg2">
                  <a:lumMod val="50000"/>
                </a:schemeClr>
              </a:solidFill>
              <a:effectLst/>
              <a:latin typeface="+mn-lt"/>
              <a:ea typeface="Times New Roman" panose="02020603050405020304" pitchFamily="18" charset="0"/>
            </a:endParaRPr>
          </a:p>
        </p:txBody>
      </p:sp>
      <p:pic>
        <p:nvPicPr>
          <p:cNvPr id="12" name="Picture 11" descr="A black background with blue text&#10;&#10;Description automatically generated">
            <a:extLst>
              <a:ext uri="{FF2B5EF4-FFF2-40B4-BE49-F238E27FC236}">
                <a16:creationId xmlns:a16="http://schemas.microsoft.com/office/drawing/2014/main" id="{7370A3B7-8807-D824-5F3C-EE30FBB9F9EB}"/>
              </a:ext>
            </a:extLst>
          </p:cNvPr>
          <p:cNvPicPr>
            <a:picLocks noChangeAspect="1"/>
          </p:cNvPicPr>
          <p:nvPr userDrawn="1"/>
        </p:nvPicPr>
        <p:blipFill>
          <a:blip r:embed="rId3"/>
          <a:stretch>
            <a:fillRect/>
          </a:stretch>
        </p:blipFill>
        <p:spPr>
          <a:xfrm>
            <a:off x="2136227" y="2875002"/>
            <a:ext cx="1213946" cy="228600"/>
          </a:xfrm>
          <a:prstGeom prst="rect">
            <a:avLst/>
          </a:prstGeom>
        </p:spPr>
      </p:pic>
      <p:pic>
        <p:nvPicPr>
          <p:cNvPr id="14" name="Picture 13" descr="A black and white sign with white text&#10;&#10;Description automatically generated">
            <a:extLst>
              <a:ext uri="{FF2B5EF4-FFF2-40B4-BE49-F238E27FC236}">
                <a16:creationId xmlns:a16="http://schemas.microsoft.com/office/drawing/2014/main" id="{B569BA53-2CDB-1DA4-7489-E333A59085BA}"/>
              </a:ext>
            </a:extLst>
          </p:cNvPr>
          <p:cNvPicPr>
            <a:picLocks noChangeAspect="1"/>
          </p:cNvPicPr>
          <p:nvPr userDrawn="1"/>
        </p:nvPicPr>
        <p:blipFill>
          <a:blip r:embed="rId4"/>
          <a:stretch>
            <a:fillRect/>
          </a:stretch>
        </p:blipFill>
        <p:spPr>
          <a:xfrm>
            <a:off x="195774" y="151955"/>
            <a:ext cx="652525" cy="385097"/>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ption 3">
    <p:spTree>
      <p:nvGrpSpPr>
        <p:cNvPr id="1" name=""/>
        <p:cNvGrpSpPr/>
        <p:nvPr/>
      </p:nvGrpSpPr>
      <p:grpSpPr>
        <a:xfrm>
          <a:off x="0" y="0"/>
          <a:ext cx="0" cy="0"/>
          <a:chOff x="0" y="0"/>
          <a:chExt cx="0" cy="0"/>
        </a:xfrm>
      </p:grpSpPr>
      <p:sp>
        <p:nvSpPr>
          <p:cNvPr id="7" name="Rectangle 6"/>
          <p:cNvSpPr/>
          <p:nvPr userDrawn="1"/>
        </p:nvSpPr>
        <p:spPr>
          <a:xfrm>
            <a:off x="87923" y="84113"/>
            <a:ext cx="5310554" cy="518746"/>
          </a:xfrm>
          <a:prstGeom prst="rect">
            <a:avLst/>
          </a:prstGeom>
          <a:solidFill>
            <a:srgbClr val="5AA1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28170" y="496426"/>
            <a:ext cx="1362456" cy="313944"/>
          </a:xfrm>
          <a:prstGeom prst="rect">
            <a:avLst/>
          </a:prstGeom>
        </p:spPr>
      </p:pic>
      <p:sp>
        <p:nvSpPr>
          <p:cNvPr id="5" name="TextBox 4">
            <a:extLst>
              <a:ext uri="{FF2B5EF4-FFF2-40B4-BE49-F238E27FC236}">
                <a16:creationId xmlns:a16="http://schemas.microsoft.com/office/drawing/2014/main" id="{C3F42F70-FCCD-7A58-E5DB-58C165EDC47B}"/>
              </a:ext>
            </a:extLst>
          </p:cNvPr>
          <p:cNvSpPr txBox="1"/>
          <p:nvPr userDrawn="1"/>
        </p:nvSpPr>
        <p:spPr>
          <a:xfrm>
            <a:off x="108820" y="3103602"/>
            <a:ext cx="5268760" cy="553998"/>
          </a:xfrm>
          <a:prstGeom prst="rect">
            <a:avLst/>
          </a:prstGeom>
          <a:noFill/>
        </p:spPr>
        <p:txBody>
          <a:bodyPr wrap="square" rtlCol="0">
            <a:spAutoFit/>
          </a:bodyPr>
          <a:lstStyle/>
          <a:p>
            <a:pPr marL="0" marR="0" algn="ctr">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Este material se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desarrolló</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con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fondos</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proporcionados</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por</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el</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Supplemental Nutrition Assistance Program (SNAP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en</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inglés</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del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Departamento</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de Agricultura de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los</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EE.UU. (USDA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siglas</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en</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inglés</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highlight>
                  <a:srgbClr val="FFFFFF"/>
                </a:highlight>
                <a:latin typeface="+mn-lt"/>
                <a:ea typeface="Times New Roman" panose="02020603050405020304" pitchFamily="18" charset="0"/>
              </a:rPr>
              <a:t>Esta</a:t>
            </a:r>
            <a:r>
              <a:rPr lang="en-US" sz="600" baseline="0" dirty="0">
                <a:solidFill>
                  <a:schemeClr val="bg2">
                    <a:lumMod val="50000"/>
                  </a:schemeClr>
                </a:solidFill>
                <a:effectLst/>
                <a:highlight>
                  <a:srgbClr val="FFFFFF"/>
                </a:highlight>
                <a:latin typeface="+mn-lt"/>
                <a:ea typeface="Times New Roman" panose="02020603050405020304" pitchFamily="18" charset="0"/>
              </a:rPr>
              <a:t> </a:t>
            </a:r>
            <a:r>
              <a:rPr lang="en-US" sz="600" baseline="0" dirty="0" err="1">
                <a:solidFill>
                  <a:schemeClr val="bg2">
                    <a:lumMod val="50000"/>
                  </a:schemeClr>
                </a:solidFill>
                <a:effectLst/>
                <a:highlight>
                  <a:srgbClr val="FFFFFF"/>
                </a:highlight>
                <a:latin typeface="+mn-lt"/>
                <a:ea typeface="Times New Roman" panose="02020603050405020304" pitchFamily="18" charset="0"/>
              </a:rPr>
              <a:t>institución</a:t>
            </a:r>
            <a:r>
              <a:rPr lang="en-US" sz="600" baseline="0" dirty="0">
                <a:solidFill>
                  <a:schemeClr val="bg2">
                    <a:lumMod val="50000"/>
                  </a:schemeClr>
                </a:solidFill>
                <a:effectLst/>
                <a:highlight>
                  <a:srgbClr val="FFFFFF"/>
                </a:highlight>
                <a:latin typeface="+mn-lt"/>
                <a:ea typeface="Times New Roman" panose="02020603050405020304" pitchFamily="18" charset="0"/>
              </a:rPr>
              <a:t> es un </a:t>
            </a:r>
            <a:r>
              <a:rPr lang="en-US" sz="600" baseline="0" dirty="0" err="1">
                <a:solidFill>
                  <a:schemeClr val="bg2">
                    <a:lumMod val="50000"/>
                  </a:schemeClr>
                </a:solidFill>
                <a:effectLst/>
                <a:highlight>
                  <a:srgbClr val="FFFFFF"/>
                </a:highlight>
                <a:latin typeface="+mn-lt"/>
                <a:ea typeface="Times New Roman" panose="02020603050405020304" pitchFamily="18" charset="0"/>
              </a:rPr>
              <a:t>proveedor</a:t>
            </a:r>
            <a:r>
              <a:rPr lang="en-US" sz="600" baseline="0" dirty="0">
                <a:solidFill>
                  <a:schemeClr val="bg2">
                    <a:lumMod val="50000"/>
                  </a:schemeClr>
                </a:solidFill>
                <a:effectLst/>
                <a:highlight>
                  <a:srgbClr val="FFFFFF"/>
                </a:highlight>
                <a:latin typeface="+mn-lt"/>
                <a:ea typeface="Times New Roman" panose="02020603050405020304" pitchFamily="18" charset="0"/>
              </a:rPr>
              <a:t> que </a:t>
            </a:r>
            <a:r>
              <a:rPr lang="en-US" sz="600" baseline="0" dirty="0" err="1">
                <a:solidFill>
                  <a:schemeClr val="bg2">
                    <a:lumMod val="50000"/>
                  </a:schemeClr>
                </a:solidFill>
                <a:effectLst/>
                <a:highlight>
                  <a:srgbClr val="FFFFFF"/>
                </a:highlight>
                <a:latin typeface="+mn-lt"/>
                <a:ea typeface="Times New Roman" panose="02020603050405020304" pitchFamily="18" charset="0"/>
              </a:rPr>
              <a:t>ofrece</a:t>
            </a:r>
            <a:r>
              <a:rPr lang="en-US" sz="600" baseline="0" dirty="0">
                <a:solidFill>
                  <a:schemeClr val="bg2">
                    <a:lumMod val="50000"/>
                  </a:schemeClr>
                </a:solidFill>
                <a:effectLst/>
                <a:highlight>
                  <a:srgbClr val="FFFFFF"/>
                </a:highlight>
                <a:latin typeface="+mn-lt"/>
                <a:ea typeface="Times New Roman" panose="02020603050405020304" pitchFamily="18" charset="0"/>
              </a:rPr>
              <a:t> </a:t>
            </a:r>
            <a:r>
              <a:rPr lang="en-US" sz="600" baseline="0" dirty="0" err="1">
                <a:solidFill>
                  <a:schemeClr val="bg2">
                    <a:lumMod val="50000"/>
                  </a:schemeClr>
                </a:solidFill>
                <a:effectLst/>
                <a:highlight>
                  <a:srgbClr val="FFFFFF"/>
                </a:highlight>
                <a:latin typeface="+mn-lt"/>
                <a:ea typeface="Times New Roman" panose="02020603050405020304" pitchFamily="18" charset="0"/>
              </a:rPr>
              <a:t>igualdad</a:t>
            </a:r>
            <a:r>
              <a:rPr lang="en-US" sz="600" baseline="0" dirty="0">
                <a:solidFill>
                  <a:schemeClr val="bg2">
                    <a:lumMod val="50000"/>
                  </a:schemeClr>
                </a:solidFill>
                <a:effectLst/>
                <a:highlight>
                  <a:srgbClr val="FFFFFF"/>
                </a:highlight>
                <a:latin typeface="+mn-lt"/>
                <a:ea typeface="Times New Roman" panose="02020603050405020304" pitchFamily="18" charset="0"/>
              </a:rPr>
              <a:t> de </a:t>
            </a:r>
            <a:r>
              <a:rPr lang="en-US" sz="600" baseline="0" dirty="0" err="1">
                <a:solidFill>
                  <a:schemeClr val="bg2">
                    <a:lumMod val="50000"/>
                  </a:schemeClr>
                </a:solidFill>
                <a:effectLst/>
                <a:highlight>
                  <a:srgbClr val="FFFFFF"/>
                </a:highlight>
                <a:latin typeface="+mn-lt"/>
                <a:ea typeface="Times New Roman" panose="02020603050405020304" pitchFamily="18" charset="0"/>
              </a:rPr>
              <a:t>oportunidades</a:t>
            </a:r>
            <a:r>
              <a:rPr lang="en-US" sz="600" baseline="0" dirty="0">
                <a:solidFill>
                  <a:schemeClr val="bg2">
                    <a:lumMod val="50000"/>
                  </a:schemeClr>
                </a:solidFill>
                <a:effectLst/>
                <a:highlight>
                  <a:srgbClr val="FFFFFF"/>
                </a:highlight>
                <a:latin typeface="+mn-lt"/>
                <a:ea typeface="Times New Roman" panose="02020603050405020304" pitchFamily="18" charset="0"/>
              </a:rPr>
              <a:t>.</a:t>
            </a:r>
            <a:endParaRPr lang="en-US" sz="600" baseline="0" dirty="0">
              <a:solidFill>
                <a:schemeClr val="bg2">
                  <a:lumMod val="50000"/>
                </a:schemeClr>
              </a:solidFill>
              <a:effectLst/>
              <a:latin typeface="+mn-lt"/>
              <a:ea typeface="Times New Roman" panose="02020603050405020304" pitchFamily="18" charset="0"/>
            </a:endParaRPr>
          </a:p>
          <a:p>
            <a:pPr marL="0" marR="0" algn="ctr">
              <a:spcBef>
                <a:spcPts val="0"/>
              </a:spcBef>
              <a:spcAft>
                <a:spcPts val="0"/>
              </a:spcAft>
            </a:pP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Utah State University es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una</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institución</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de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acción</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afirmativa</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e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igualdad</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de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oportunidades</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que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está</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comprometida</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mantener</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un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ambiente</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laboral</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y de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aprendizaje</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sin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discriminación</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o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acoso</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Para mayor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información</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sobre</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la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política</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universitaria</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en</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contra de la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discriminación</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vaya</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al sitio https://</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www.usu.edu</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/equity/non-discrimination.</a:t>
            </a:r>
            <a:endParaRPr lang="en-US" sz="600" baseline="0" dirty="0">
              <a:solidFill>
                <a:schemeClr val="bg2">
                  <a:lumMod val="50000"/>
                </a:schemeClr>
              </a:solidFill>
              <a:effectLst/>
              <a:latin typeface="+mn-lt"/>
              <a:ea typeface="Times New Roman" panose="02020603050405020304" pitchFamily="18" charset="0"/>
            </a:endParaRPr>
          </a:p>
        </p:txBody>
      </p:sp>
      <p:pic>
        <p:nvPicPr>
          <p:cNvPr id="10" name="Picture 9" descr="A black background with blue text&#10;&#10;Description automatically generated">
            <a:extLst>
              <a:ext uri="{FF2B5EF4-FFF2-40B4-BE49-F238E27FC236}">
                <a16:creationId xmlns:a16="http://schemas.microsoft.com/office/drawing/2014/main" id="{183C15E7-6024-40FA-4C58-1BAD00898703}"/>
              </a:ext>
            </a:extLst>
          </p:cNvPr>
          <p:cNvPicPr>
            <a:picLocks noChangeAspect="1"/>
          </p:cNvPicPr>
          <p:nvPr userDrawn="1"/>
        </p:nvPicPr>
        <p:blipFill>
          <a:blip r:embed="rId3"/>
          <a:stretch>
            <a:fillRect/>
          </a:stretch>
        </p:blipFill>
        <p:spPr>
          <a:xfrm>
            <a:off x="2136227" y="2875002"/>
            <a:ext cx="1213946" cy="228600"/>
          </a:xfrm>
          <a:prstGeom prst="rect">
            <a:avLst/>
          </a:prstGeom>
        </p:spPr>
      </p:pic>
      <p:pic>
        <p:nvPicPr>
          <p:cNvPr id="11" name="Picture 10" descr="A black and white sign with white text&#10;&#10;Description automatically generated">
            <a:extLst>
              <a:ext uri="{FF2B5EF4-FFF2-40B4-BE49-F238E27FC236}">
                <a16:creationId xmlns:a16="http://schemas.microsoft.com/office/drawing/2014/main" id="{10495AB6-9891-586A-D4C6-8E8FD6DC0A85}"/>
              </a:ext>
            </a:extLst>
          </p:cNvPr>
          <p:cNvPicPr>
            <a:picLocks noChangeAspect="1"/>
          </p:cNvPicPr>
          <p:nvPr userDrawn="1"/>
        </p:nvPicPr>
        <p:blipFill>
          <a:blip r:embed="rId4"/>
          <a:stretch>
            <a:fillRect/>
          </a:stretch>
        </p:blipFill>
        <p:spPr>
          <a:xfrm>
            <a:off x="195774" y="151955"/>
            <a:ext cx="652525" cy="385097"/>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ption 4">
    <p:spTree>
      <p:nvGrpSpPr>
        <p:cNvPr id="1" name=""/>
        <p:cNvGrpSpPr/>
        <p:nvPr/>
      </p:nvGrpSpPr>
      <p:grpSpPr>
        <a:xfrm>
          <a:off x="0" y="0"/>
          <a:ext cx="0" cy="0"/>
          <a:chOff x="0" y="0"/>
          <a:chExt cx="0" cy="0"/>
        </a:xfrm>
      </p:grpSpPr>
      <p:sp>
        <p:nvSpPr>
          <p:cNvPr id="7" name="Rectangle 6"/>
          <p:cNvSpPr/>
          <p:nvPr userDrawn="1"/>
        </p:nvSpPr>
        <p:spPr>
          <a:xfrm>
            <a:off x="87923" y="84113"/>
            <a:ext cx="5310554" cy="518746"/>
          </a:xfrm>
          <a:prstGeom prst="rect">
            <a:avLst/>
          </a:prstGeom>
          <a:solidFill>
            <a:srgbClr val="DD9C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28170" y="496426"/>
            <a:ext cx="1362456" cy="313944"/>
          </a:xfrm>
          <a:prstGeom prst="rect">
            <a:avLst/>
          </a:prstGeom>
        </p:spPr>
      </p:pic>
      <p:sp>
        <p:nvSpPr>
          <p:cNvPr id="5" name="TextBox 4">
            <a:extLst>
              <a:ext uri="{FF2B5EF4-FFF2-40B4-BE49-F238E27FC236}">
                <a16:creationId xmlns:a16="http://schemas.microsoft.com/office/drawing/2014/main" id="{F28F9398-8197-01B8-F555-C8B56ACBAFD4}"/>
              </a:ext>
            </a:extLst>
          </p:cNvPr>
          <p:cNvSpPr txBox="1"/>
          <p:nvPr userDrawn="1"/>
        </p:nvSpPr>
        <p:spPr>
          <a:xfrm>
            <a:off x="108820" y="3103602"/>
            <a:ext cx="5268760" cy="553998"/>
          </a:xfrm>
          <a:prstGeom prst="rect">
            <a:avLst/>
          </a:prstGeom>
          <a:noFill/>
        </p:spPr>
        <p:txBody>
          <a:bodyPr wrap="square" rtlCol="0">
            <a:spAutoFit/>
          </a:bodyPr>
          <a:lstStyle/>
          <a:p>
            <a:pPr marL="0" marR="0" algn="ctr">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Este material se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desarrolló</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con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fondos</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proporcionados</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por</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el</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Supplemental Nutrition Assistance Program (SNAP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en</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inglés</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del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Departamento</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de Agricultura de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los</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EE.UU. (USDA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siglas</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en</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inglés</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highlight>
                  <a:srgbClr val="FFFFFF"/>
                </a:highlight>
                <a:latin typeface="+mn-lt"/>
                <a:ea typeface="Times New Roman" panose="02020603050405020304" pitchFamily="18" charset="0"/>
              </a:rPr>
              <a:t>Esta</a:t>
            </a:r>
            <a:r>
              <a:rPr lang="en-US" sz="600" baseline="0" dirty="0">
                <a:solidFill>
                  <a:schemeClr val="bg2">
                    <a:lumMod val="50000"/>
                  </a:schemeClr>
                </a:solidFill>
                <a:effectLst/>
                <a:highlight>
                  <a:srgbClr val="FFFFFF"/>
                </a:highlight>
                <a:latin typeface="+mn-lt"/>
                <a:ea typeface="Times New Roman" panose="02020603050405020304" pitchFamily="18" charset="0"/>
              </a:rPr>
              <a:t> </a:t>
            </a:r>
            <a:r>
              <a:rPr lang="en-US" sz="600" baseline="0" dirty="0" err="1">
                <a:solidFill>
                  <a:schemeClr val="bg2">
                    <a:lumMod val="50000"/>
                  </a:schemeClr>
                </a:solidFill>
                <a:effectLst/>
                <a:highlight>
                  <a:srgbClr val="FFFFFF"/>
                </a:highlight>
                <a:latin typeface="+mn-lt"/>
                <a:ea typeface="Times New Roman" panose="02020603050405020304" pitchFamily="18" charset="0"/>
              </a:rPr>
              <a:t>institución</a:t>
            </a:r>
            <a:r>
              <a:rPr lang="en-US" sz="600" baseline="0" dirty="0">
                <a:solidFill>
                  <a:schemeClr val="bg2">
                    <a:lumMod val="50000"/>
                  </a:schemeClr>
                </a:solidFill>
                <a:effectLst/>
                <a:highlight>
                  <a:srgbClr val="FFFFFF"/>
                </a:highlight>
                <a:latin typeface="+mn-lt"/>
                <a:ea typeface="Times New Roman" panose="02020603050405020304" pitchFamily="18" charset="0"/>
              </a:rPr>
              <a:t> es un </a:t>
            </a:r>
            <a:r>
              <a:rPr lang="en-US" sz="600" baseline="0" dirty="0" err="1">
                <a:solidFill>
                  <a:schemeClr val="bg2">
                    <a:lumMod val="50000"/>
                  </a:schemeClr>
                </a:solidFill>
                <a:effectLst/>
                <a:highlight>
                  <a:srgbClr val="FFFFFF"/>
                </a:highlight>
                <a:latin typeface="+mn-lt"/>
                <a:ea typeface="Times New Roman" panose="02020603050405020304" pitchFamily="18" charset="0"/>
              </a:rPr>
              <a:t>proveedor</a:t>
            </a:r>
            <a:r>
              <a:rPr lang="en-US" sz="600" baseline="0" dirty="0">
                <a:solidFill>
                  <a:schemeClr val="bg2">
                    <a:lumMod val="50000"/>
                  </a:schemeClr>
                </a:solidFill>
                <a:effectLst/>
                <a:highlight>
                  <a:srgbClr val="FFFFFF"/>
                </a:highlight>
                <a:latin typeface="+mn-lt"/>
                <a:ea typeface="Times New Roman" panose="02020603050405020304" pitchFamily="18" charset="0"/>
              </a:rPr>
              <a:t> que </a:t>
            </a:r>
            <a:r>
              <a:rPr lang="en-US" sz="600" baseline="0" dirty="0" err="1">
                <a:solidFill>
                  <a:schemeClr val="bg2">
                    <a:lumMod val="50000"/>
                  </a:schemeClr>
                </a:solidFill>
                <a:effectLst/>
                <a:highlight>
                  <a:srgbClr val="FFFFFF"/>
                </a:highlight>
                <a:latin typeface="+mn-lt"/>
                <a:ea typeface="Times New Roman" panose="02020603050405020304" pitchFamily="18" charset="0"/>
              </a:rPr>
              <a:t>ofrece</a:t>
            </a:r>
            <a:r>
              <a:rPr lang="en-US" sz="600" baseline="0" dirty="0">
                <a:solidFill>
                  <a:schemeClr val="bg2">
                    <a:lumMod val="50000"/>
                  </a:schemeClr>
                </a:solidFill>
                <a:effectLst/>
                <a:highlight>
                  <a:srgbClr val="FFFFFF"/>
                </a:highlight>
                <a:latin typeface="+mn-lt"/>
                <a:ea typeface="Times New Roman" panose="02020603050405020304" pitchFamily="18" charset="0"/>
              </a:rPr>
              <a:t> </a:t>
            </a:r>
            <a:r>
              <a:rPr lang="en-US" sz="600" baseline="0" dirty="0" err="1">
                <a:solidFill>
                  <a:schemeClr val="bg2">
                    <a:lumMod val="50000"/>
                  </a:schemeClr>
                </a:solidFill>
                <a:effectLst/>
                <a:highlight>
                  <a:srgbClr val="FFFFFF"/>
                </a:highlight>
                <a:latin typeface="+mn-lt"/>
                <a:ea typeface="Times New Roman" panose="02020603050405020304" pitchFamily="18" charset="0"/>
              </a:rPr>
              <a:t>igualdad</a:t>
            </a:r>
            <a:r>
              <a:rPr lang="en-US" sz="600" baseline="0" dirty="0">
                <a:solidFill>
                  <a:schemeClr val="bg2">
                    <a:lumMod val="50000"/>
                  </a:schemeClr>
                </a:solidFill>
                <a:effectLst/>
                <a:highlight>
                  <a:srgbClr val="FFFFFF"/>
                </a:highlight>
                <a:latin typeface="+mn-lt"/>
                <a:ea typeface="Times New Roman" panose="02020603050405020304" pitchFamily="18" charset="0"/>
              </a:rPr>
              <a:t> de </a:t>
            </a:r>
            <a:r>
              <a:rPr lang="en-US" sz="600" baseline="0" dirty="0" err="1">
                <a:solidFill>
                  <a:schemeClr val="bg2">
                    <a:lumMod val="50000"/>
                  </a:schemeClr>
                </a:solidFill>
                <a:effectLst/>
                <a:highlight>
                  <a:srgbClr val="FFFFFF"/>
                </a:highlight>
                <a:latin typeface="+mn-lt"/>
                <a:ea typeface="Times New Roman" panose="02020603050405020304" pitchFamily="18" charset="0"/>
              </a:rPr>
              <a:t>oportunidades</a:t>
            </a:r>
            <a:r>
              <a:rPr lang="en-US" sz="600" baseline="0" dirty="0">
                <a:solidFill>
                  <a:schemeClr val="bg2">
                    <a:lumMod val="50000"/>
                  </a:schemeClr>
                </a:solidFill>
                <a:effectLst/>
                <a:highlight>
                  <a:srgbClr val="FFFFFF"/>
                </a:highlight>
                <a:latin typeface="+mn-lt"/>
                <a:ea typeface="Times New Roman" panose="02020603050405020304" pitchFamily="18" charset="0"/>
              </a:rPr>
              <a:t>.</a:t>
            </a:r>
            <a:endParaRPr lang="en-US" sz="600" baseline="0" dirty="0">
              <a:solidFill>
                <a:schemeClr val="bg2">
                  <a:lumMod val="50000"/>
                </a:schemeClr>
              </a:solidFill>
              <a:effectLst/>
              <a:latin typeface="+mn-lt"/>
              <a:ea typeface="Times New Roman" panose="02020603050405020304" pitchFamily="18" charset="0"/>
            </a:endParaRPr>
          </a:p>
          <a:p>
            <a:pPr marL="0" marR="0" algn="ctr">
              <a:spcBef>
                <a:spcPts val="0"/>
              </a:spcBef>
              <a:spcAft>
                <a:spcPts val="0"/>
              </a:spcAft>
            </a:pP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Utah State University es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una</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institución</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de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acción</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afirmativa</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e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igualdad</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de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oportunidades</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que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está</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comprometida</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mantener</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un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ambiente</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laboral</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y de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aprendizaje</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sin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discriminación</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o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acoso</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Para mayor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información</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sobre</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la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política</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universitaria</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en</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contra de la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discriminación</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vaya</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al sitio https://</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www.usu.edu</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/equity/non-discrimination.</a:t>
            </a:r>
            <a:endParaRPr lang="en-US" sz="600" baseline="0" dirty="0">
              <a:solidFill>
                <a:schemeClr val="bg2">
                  <a:lumMod val="50000"/>
                </a:schemeClr>
              </a:solidFill>
              <a:effectLst/>
              <a:latin typeface="+mn-lt"/>
              <a:ea typeface="Times New Roman" panose="02020603050405020304" pitchFamily="18" charset="0"/>
            </a:endParaRPr>
          </a:p>
        </p:txBody>
      </p:sp>
      <p:pic>
        <p:nvPicPr>
          <p:cNvPr id="10" name="Picture 9" descr="A black background with blue text&#10;&#10;Description automatically generated">
            <a:extLst>
              <a:ext uri="{FF2B5EF4-FFF2-40B4-BE49-F238E27FC236}">
                <a16:creationId xmlns:a16="http://schemas.microsoft.com/office/drawing/2014/main" id="{C0541C0F-5681-DD1C-540B-0F2FA057DA9B}"/>
              </a:ext>
            </a:extLst>
          </p:cNvPr>
          <p:cNvPicPr>
            <a:picLocks noChangeAspect="1"/>
          </p:cNvPicPr>
          <p:nvPr userDrawn="1"/>
        </p:nvPicPr>
        <p:blipFill>
          <a:blip r:embed="rId3"/>
          <a:stretch>
            <a:fillRect/>
          </a:stretch>
        </p:blipFill>
        <p:spPr>
          <a:xfrm>
            <a:off x="2136227" y="2875002"/>
            <a:ext cx="1213946" cy="228600"/>
          </a:xfrm>
          <a:prstGeom prst="rect">
            <a:avLst/>
          </a:prstGeom>
        </p:spPr>
      </p:pic>
      <p:pic>
        <p:nvPicPr>
          <p:cNvPr id="11" name="Picture 10" descr="A black and white sign with white text&#10;&#10;Description automatically generated">
            <a:extLst>
              <a:ext uri="{FF2B5EF4-FFF2-40B4-BE49-F238E27FC236}">
                <a16:creationId xmlns:a16="http://schemas.microsoft.com/office/drawing/2014/main" id="{54F95F22-F4F5-1E6D-20EC-BFE8401A1DAE}"/>
              </a:ext>
            </a:extLst>
          </p:cNvPr>
          <p:cNvPicPr>
            <a:picLocks noChangeAspect="1"/>
          </p:cNvPicPr>
          <p:nvPr userDrawn="1"/>
        </p:nvPicPr>
        <p:blipFill>
          <a:blip r:embed="rId4"/>
          <a:stretch>
            <a:fillRect/>
          </a:stretch>
        </p:blipFill>
        <p:spPr>
          <a:xfrm>
            <a:off x="195774" y="151955"/>
            <a:ext cx="652525" cy="385097"/>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Front Option 1">
    <p:spTree>
      <p:nvGrpSpPr>
        <p:cNvPr id="1" name=""/>
        <p:cNvGrpSpPr/>
        <p:nvPr/>
      </p:nvGrpSpPr>
      <p:grpSpPr>
        <a:xfrm>
          <a:off x="0" y="0"/>
          <a:ext cx="0" cy="0"/>
          <a:chOff x="0" y="0"/>
          <a:chExt cx="0" cy="0"/>
        </a:xfrm>
      </p:grpSpPr>
      <p:sp>
        <p:nvSpPr>
          <p:cNvPr id="7" name="Rectangle 6"/>
          <p:cNvSpPr/>
          <p:nvPr userDrawn="1"/>
        </p:nvSpPr>
        <p:spPr>
          <a:xfrm>
            <a:off x="87924" y="84114"/>
            <a:ext cx="5310554" cy="749205"/>
          </a:xfrm>
          <a:prstGeom prst="rect">
            <a:avLst/>
          </a:prstGeom>
          <a:solidFill>
            <a:srgbClr val="7D91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19"/>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28170" y="726885"/>
            <a:ext cx="1362456" cy="313944"/>
          </a:xfrm>
          <a:prstGeom prst="rect">
            <a:avLst/>
          </a:prstGeom>
        </p:spPr>
      </p:pic>
      <p:sp>
        <p:nvSpPr>
          <p:cNvPr id="5" name="TextBox 4">
            <a:extLst>
              <a:ext uri="{FF2B5EF4-FFF2-40B4-BE49-F238E27FC236}">
                <a16:creationId xmlns:a16="http://schemas.microsoft.com/office/drawing/2014/main" id="{FD1AEF1F-69AD-6AB2-E473-9CFFDECF5E60}"/>
              </a:ext>
            </a:extLst>
          </p:cNvPr>
          <p:cNvSpPr txBox="1"/>
          <p:nvPr userDrawn="1"/>
        </p:nvSpPr>
        <p:spPr>
          <a:xfrm>
            <a:off x="108820" y="3103602"/>
            <a:ext cx="5268760" cy="553998"/>
          </a:xfrm>
          <a:prstGeom prst="rect">
            <a:avLst/>
          </a:prstGeom>
          <a:noFill/>
        </p:spPr>
        <p:txBody>
          <a:bodyPr wrap="square" rtlCol="0">
            <a:spAutoFit/>
          </a:bodyPr>
          <a:lstStyle/>
          <a:p>
            <a:pPr marL="0" marR="0" algn="ctr">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Este material se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desarrolló</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con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fondos</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proporcionados</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por</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el</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Supplemental Nutrition Assistance Program (SNAP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en</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inglés</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del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Departamento</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de Agricultura de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los</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EE.UU. (USDA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siglas</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en</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latin typeface="+mn-lt"/>
                <a:ea typeface="Times New Roman" panose="02020603050405020304" pitchFamily="18" charset="0"/>
                <a:cs typeface="Courier New" panose="02070309020205020404" pitchFamily="49" charset="0"/>
              </a:rPr>
              <a:t>inglés</a:t>
            </a:r>
            <a:r>
              <a:rPr lang="en-US" sz="600" baseline="0" dirty="0">
                <a:solidFill>
                  <a:schemeClr val="bg2">
                    <a:lumMod val="50000"/>
                  </a:schemeClr>
                </a:solidFill>
                <a:effectLst/>
                <a:latin typeface="+mn-lt"/>
                <a:ea typeface="Times New Roman" panose="02020603050405020304" pitchFamily="18" charset="0"/>
                <a:cs typeface="Courier New" panose="02070309020205020404" pitchFamily="49" charset="0"/>
              </a:rPr>
              <a:t>). </a:t>
            </a:r>
            <a:r>
              <a:rPr lang="en-US" sz="600" baseline="0" dirty="0" err="1">
                <a:solidFill>
                  <a:schemeClr val="bg2">
                    <a:lumMod val="50000"/>
                  </a:schemeClr>
                </a:solidFill>
                <a:effectLst/>
                <a:highlight>
                  <a:srgbClr val="FFFFFF"/>
                </a:highlight>
                <a:latin typeface="+mn-lt"/>
                <a:ea typeface="Times New Roman" panose="02020603050405020304" pitchFamily="18" charset="0"/>
              </a:rPr>
              <a:t>Esta</a:t>
            </a:r>
            <a:r>
              <a:rPr lang="en-US" sz="600" baseline="0" dirty="0">
                <a:solidFill>
                  <a:schemeClr val="bg2">
                    <a:lumMod val="50000"/>
                  </a:schemeClr>
                </a:solidFill>
                <a:effectLst/>
                <a:highlight>
                  <a:srgbClr val="FFFFFF"/>
                </a:highlight>
                <a:latin typeface="+mn-lt"/>
                <a:ea typeface="Times New Roman" panose="02020603050405020304" pitchFamily="18" charset="0"/>
              </a:rPr>
              <a:t> </a:t>
            </a:r>
            <a:r>
              <a:rPr lang="en-US" sz="600" baseline="0" dirty="0" err="1">
                <a:solidFill>
                  <a:schemeClr val="bg2">
                    <a:lumMod val="50000"/>
                  </a:schemeClr>
                </a:solidFill>
                <a:effectLst/>
                <a:highlight>
                  <a:srgbClr val="FFFFFF"/>
                </a:highlight>
                <a:latin typeface="+mn-lt"/>
                <a:ea typeface="Times New Roman" panose="02020603050405020304" pitchFamily="18" charset="0"/>
              </a:rPr>
              <a:t>institución</a:t>
            </a:r>
            <a:r>
              <a:rPr lang="en-US" sz="600" baseline="0" dirty="0">
                <a:solidFill>
                  <a:schemeClr val="bg2">
                    <a:lumMod val="50000"/>
                  </a:schemeClr>
                </a:solidFill>
                <a:effectLst/>
                <a:highlight>
                  <a:srgbClr val="FFFFFF"/>
                </a:highlight>
                <a:latin typeface="+mn-lt"/>
                <a:ea typeface="Times New Roman" panose="02020603050405020304" pitchFamily="18" charset="0"/>
              </a:rPr>
              <a:t> es un </a:t>
            </a:r>
            <a:r>
              <a:rPr lang="en-US" sz="600" baseline="0" dirty="0" err="1">
                <a:solidFill>
                  <a:schemeClr val="bg2">
                    <a:lumMod val="50000"/>
                  </a:schemeClr>
                </a:solidFill>
                <a:effectLst/>
                <a:highlight>
                  <a:srgbClr val="FFFFFF"/>
                </a:highlight>
                <a:latin typeface="+mn-lt"/>
                <a:ea typeface="Times New Roman" panose="02020603050405020304" pitchFamily="18" charset="0"/>
              </a:rPr>
              <a:t>proveedor</a:t>
            </a:r>
            <a:r>
              <a:rPr lang="en-US" sz="600" baseline="0" dirty="0">
                <a:solidFill>
                  <a:schemeClr val="bg2">
                    <a:lumMod val="50000"/>
                  </a:schemeClr>
                </a:solidFill>
                <a:effectLst/>
                <a:highlight>
                  <a:srgbClr val="FFFFFF"/>
                </a:highlight>
                <a:latin typeface="+mn-lt"/>
                <a:ea typeface="Times New Roman" panose="02020603050405020304" pitchFamily="18" charset="0"/>
              </a:rPr>
              <a:t> que </a:t>
            </a:r>
            <a:r>
              <a:rPr lang="en-US" sz="600" baseline="0" dirty="0" err="1">
                <a:solidFill>
                  <a:schemeClr val="bg2">
                    <a:lumMod val="50000"/>
                  </a:schemeClr>
                </a:solidFill>
                <a:effectLst/>
                <a:highlight>
                  <a:srgbClr val="FFFFFF"/>
                </a:highlight>
                <a:latin typeface="+mn-lt"/>
                <a:ea typeface="Times New Roman" panose="02020603050405020304" pitchFamily="18" charset="0"/>
              </a:rPr>
              <a:t>ofrece</a:t>
            </a:r>
            <a:r>
              <a:rPr lang="en-US" sz="600" baseline="0" dirty="0">
                <a:solidFill>
                  <a:schemeClr val="bg2">
                    <a:lumMod val="50000"/>
                  </a:schemeClr>
                </a:solidFill>
                <a:effectLst/>
                <a:highlight>
                  <a:srgbClr val="FFFFFF"/>
                </a:highlight>
                <a:latin typeface="+mn-lt"/>
                <a:ea typeface="Times New Roman" panose="02020603050405020304" pitchFamily="18" charset="0"/>
              </a:rPr>
              <a:t> </a:t>
            </a:r>
            <a:r>
              <a:rPr lang="en-US" sz="600" baseline="0" dirty="0" err="1">
                <a:solidFill>
                  <a:schemeClr val="bg2">
                    <a:lumMod val="50000"/>
                  </a:schemeClr>
                </a:solidFill>
                <a:effectLst/>
                <a:highlight>
                  <a:srgbClr val="FFFFFF"/>
                </a:highlight>
                <a:latin typeface="+mn-lt"/>
                <a:ea typeface="Times New Roman" panose="02020603050405020304" pitchFamily="18" charset="0"/>
              </a:rPr>
              <a:t>igualdad</a:t>
            </a:r>
            <a:r>
              <a:rPr lang="en-US" sz="600" baseline="0" dirty="0">
                <a:solidFill>
                  <a:schemeClr val="bg2">
                    <a:lumMod val="50000"/>
                  </a:schemeClr>
                </a:solidFill>
                <a:effectLst/>
                <a:highlight>
                  <a:srgbClr val="FFFFFF"/>
                </a:highlight>
                <a:latin typeface="+mn-lt"/>
                <a:ea typeface="Times New Roman" panose="02020603050405020304" pitchFamily="18" charset="0"/>
              </a:rPr>
              <a:t> de </a:t>
            </a:r>
            <a:r>
              <a:rPr lang="en-US" sz="600" baseline="0" dirty="0" err="1">
                <a:solidFill>
                  <a:schemeClr val="bg2">
                    <a:lumMod val="50000"/>
                  </a:schemeClr>
                </a:solidFill>
                <a:effectLst/>
                <a:highlight>
                  <a:srgbClr val="FFFFFF"/>
                </a:highlight>
                <a:latin typeface="+mn-lt"/>
                <a:ea typeface="Times New Roman" panose="02020603050405020304" pitchFamily="18" charset="0"/>
              </a:rPr>
              <a:t>oportunidades</a:t>
            </a:r>
            <a:r>
              <a:rPr lang="en-US" sz="600" baseline="0" dirty="0">
                <a:solidFill>
                  <a:schemeClr val="bg2">
                    <a:lumMod val="50000"/>
                  </a:schemeClr>
                </a:solidFill>
                <a:effectLst/>
                <a:highlight>
                  <a:srgbClr val="FFFFFF"/>
                </a:highlight>
                <a:latin typeface="+mn-lt"/>
                <a:ea typeface="Times New Roman" panose="02020603050405020304" pitchFamily="18" charset="0"/>
              </a:rPr>
              <a:t>.</a:t>
            </a:r>
            <a:endParaRPr lang="en-US" sz="600" baseline="0" dirty="0">
              <a:solidFill>
                <a:schemeClr val="bg2">
                  <a:lumMod val="50000"/>
                </a:schemeClr>
              </a:solidFill>
              <a:effectLst/>
              <a:latin typeface="+mn-lt"/>
              <a:ea typeface="Times New Roman" panose="02020603050405020304" pitchFamily="18" charset="0"/>
            </a:endParaRPr>
          </a:p>
          <a:p>
            <a:pPr marL="0" marR="0" algn="ctr">
              <a:spcBef>
                <a:spcPts val="0"/>
              </a:spcBef>
              <a:spcAft>
                <a:spcPts val="0"/>
              </a:spcAft>
            </a:pP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Utah State University es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una</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institución</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de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acción</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afirmativa</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e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igualdad</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de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oportunidades</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que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está</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comprometida</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mantener</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un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ambiente</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laboral</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y de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aprendizaje</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sin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discriminación</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o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acoso</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Para mayor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información</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sobre</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la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política</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universitaria</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en</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contra de la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discriminación</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vaya</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 al sitio https://</a:t>
            </a:r>
            <a:r>
              <a:rPr lang="en-US" sz="600" baseline="0" dirty="0" err="1">
                <a:solidFill>
                  <a:schemeClr val="bg2">
                    <a:lumMod val="50000"/>
                  </a:schemeClr>
                </a:solidFill>
                <a:effectLst/>
                <a:latin typeface="+mn-lt"/>
                <a:ea typeface="Times New Roman" panose="02020603050405020304" pitchFamily="18" charset="0"/>
                <a:cs typeface="Segoe UI" panose="020B0502040204020203" pitchFamily="34" charset="0"/>
              </a:rPr>
              <a:t>www.usu.edu</a:t>
            </a:r>
            <a:r>
              <a:rPr lang="en-US" sz="600" baseline="0" dirty="0">
                <a:solidFill>
                  <a:schemeClr val="bg2">
                    <a:lumMod val="50000"/>
                  </a:schemeClr>
                </a:solidFill>
                <a:effectLst/>
                <a:latin typeface="+mn-lt"/>
                <a:ea typeface="Times New Roman" panose="02020603050405020304" pitchFamily="18" charset="0"/>
                <a:cs typeface="Segoe UI" panose="020B0502040204020203" pitchFamily="34" charset="0"/>
              </a:rPr>
              <a:t>/equity/non-discrimination.</a:t>
            </a:r>
            <a:endParaRPr lang="en-US" sz="600" baseline="0" dirty="0">
              <a:solidFill>
                <a:schemeClr val="bg2">
                  <a:lumMod val="50000"/>
                </a:schemeClr>
              </a:solidFill>
              <a:effectLst/>
              <a:latin typeface="+mn-lt"/>
              <a:ea typeface="Times New Roman" panose="02020603050405020304" pitchFamily="18" charset="0"/>
            </a:endParaRPr>
          </a:p>
        </p:txBody>
      </p:sp>
      <p:pic>
        <p:nvPicPr>
          <p:cNvPr id="6" name="Picture 5" descr="A black background with blue text&#10;&#10;Description automatically generated">
            <a:extLst>
              <a:ext uri="{FF2B5EF4-FFF2-40B4-BE49-F238E27FC236}">
                <a16:creationId xmlns:a16="http://schemas.microsoft.com/office/drawing/2014/main" id="{303DFA42-C15C-23C0-3D7E-D42FB30FFE1A}"/>
              </a:ext>
            </a:extLst>
          </p:cNvPr>
          <p:cNvPicPr>
            <a:picLocks noChangeAspect="1"/>
          </p:cNvPicPr>
          <p:nvPr userDrawn="1"/>
        </p:nvPicPr>
        <p:blipFill>
          <a:blip r:embed="rId3"/>
          <a:stretch>
            <a:fillRect/>
          </a:stretch>
        </p:blipFill>
        <p:spPr>
          <a:xfrm>
            <a:off x="2136227" y="2875002"/>
            <a:ext cx="1213946" cy="228600"/>
          </a:xfrm>
          <a:prstGeom prst="rect">
            <a:avLst/>
          </a:prstGeom>
        </p:spPr>
      </p:pic>
      <p:pic>
        <p:nvPicPr>
          <p:cNvPr id="8" name="Picture 7" descr="A black and white sign with white text&#10;&#10;Description automatically generated">
            <a:extLst>
              <a:ext uri="{FF2B5EF4-FFF2-40B4-BE49-F238E27FC236}">
                <a16:creationId xmlns:a16="http://schemas.microsoft.com/office/drawing/2014/main" id="{A18B6F5C-DB51-D521-67BB-3C3246CEF6FF}"/>
              </a:ext>
            </a:extLst>
          </p:cNvPr>
          <p:cNvPicPr>
            <a:picLocks noChangeAspect="1"/>
          </p:cNvPicPr>
          <p:nvPr userDrawn="1"/>
        </p:nvPicPr>
        <p:blipFill>
          <a:blip r:embed="rId4"/>
          <a:stretch>
            <a:fillRect/>
          </a:stretch>
        </p:blipFill>
        <p:spPr>
          <a:xfrm>
            <a:off x="195774" y="151955"/>
            <a:ext cx="652525" cy="385097"/>
          </a:xfrm>
          <a:prstGeom prst="rect">
            <a:avLst/>
          </a:prstGeom>
        </p:spPr>
      </p:pic>
    </p:spTree>
    <p:extLst>
      <p:ext uri="{BB962C8B-B14F-4D97-AF65-F5344CB8AC3E}">
        <p14:creationId xmlns:p14="http://schemas.microsoft.com/office/powerpoint/2010/main" val="29113073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9843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defTabSz="487650" rtl="0" eaLnBrk="1" latinLnBrk="0" hangingPunct="1">
        <a:lnSpc>
          <a:spcPct val="90000"/>
        </a:lnSpc>
        <a:spcBef>
          <a:spcPct val="0"/>
        </a:spcBef>
        <a:buNone/>
        <a:defRPr sz="2347" kern="1200">
          <a:solidFill>
            <a:schemeClr val="tx1"/>
          </a:solidFill>
          <a:latin typeface="+mj-lt"/>
          <a:ea typeface="+mj-ea"/>
          <a:cs typeface="+mj-cs"/>
        </a:defRPr>
      </a:lvl1pPr>
    </p:titleStyle>
    <p:bodyStyle>
      <a:lvl1pPr marL="121912" indent="-121912" algn="l" defTabSz="487650" rtl="0" eaLnBrk="1" latinLnBrk="0" hangingPunct="1">
        <a:lnSpc>
          <a:spcPct val="90000"/>
        </a:lnSpc>
        <a:spcBef>
          <a:spcPts val="533"/>
        </a:spcBef>
        <a:buFont typeface="Arial" panose="020B0604020202020204" pitchFamily="34" charset="0"/>
        <a:buChar char="•"/>
        <a:defRPr sz="1493" kern="1200">
          <a:solidFill>
            <a:schemeClr val="tx1"/>
          </a:solidFill>
          <a:latin typeface="+mn-lt"/>
          <a:ea typeface="+mn-ea"/>
          <a:cs typeface="+mn-cs"/>
        </a:defRPr>
      </a:lvl1pPr>
      <a:lvl2pPr marL="365737" indent="-121912" algn="l" defTabSz="487650" rtl="0" eaLnBrk="1" latinLnBrk="0" hangingPunct="1">
        <a:lnSpc>
          <a:spcPct val="90000"/>
        </a:lnSpc>
        <a:spcBef>
          <a:spcPts val="267"/>
        </a:spcBef>
        <a:buFont typeface="Arial" panose="020B0604020202020204" pitchFamily="34" charset="0"/>
        <a:buChar char="•"/>
        <a:defRPr sz="1280" kern="1200">
          <a:solidFill>
            <a:schemeClr val="tx1"/>
          </a:solidFill>
          <a:latin typeface="+mn-lt"/>
          <a:ea typeface="+mn-ea"/>
          <a:cs typeface="+mn-cs"/>
        </a:defRPr>
      </a:lvl2pPr>
      <a:lvl3pPr marL="609562" indent="-121912" algn="l" defTabSz="487650" rtl="0" eaLnBrk="1" latinLnBrk="0" hangingPunct="1">
        <a:lnSpc>
          <a:spcPct val="90000"/>
        </a:lnSpc>
        <a:spcBef>
          <a:spcPts val="267"/>
        </a:spcBef>
        <a:buFont typeface="Arial" panose="020B0604020202020204" pitchFamily="34" charset="0"/>
        <a:buChar char="•"/>
        <a:defRPr sz="1067" kern="1200">
          <a:solidFill>
            <a:schemeClr val="tx1"/>
          </a:solidFill>
          <a:latin typeface="+mn-lt"/>
          <a:ea typeface="+mn-ea"/>
          <a:cs typeface="+mn-cs"/>
        </a:defRPr>
      </a:lvl3pPr>
      <a:lvl4pPr marL="853387"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4pPr>
      <a:lvl5pPr marL="1097211"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5pPr>
      <a:lvl6pPr marL="1341036"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6pPr>
      <a:lvl7pPr marL="1584861"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7pPr>
      <a:lvl8pPr marL="1828686"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8pPr>
      <a:lvl9pPr marL="2072510"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9pPr>
    </p:bodyStyle>
    <p:otherStyle>
      <a:defPPr>
        <a:defRPr lang="en-US"/>
      </a:defPPr>
      <a:lvl1pPr marL="0" algn="l" defTabSz="487650" rtl="0" eaLnBrk="1" latinLnBrk="0" hangingPunct="1">
        <a:defRPr sz="960" kern="1200">
          <a:solidFill>
            <a:schemeClr val="tx1"/>
          </a:solidFill>
          <a:latin typeface="+mn-lt"/>
          <a:ea typeface="+mn-ea"/>
          <a:cs typeface="+mn-cs"/>
        </a:defRPr>
      </a:lvl1pPr>
      <a:lvl2pPr marL="243825" algn="l" defTabSz="487650" rtl="0" eaLnBrk="1" latinLnBrk="0" hangingPunct="1">
        <a:defRPr sz="960" kern="1200">
          <a:solidFill>
            <a:schemeClr val="tx1"/>
          </a:solidFill>
          <a:latin typeface="+mn-lt"/>
          <a:ea typeface="+mn-ea"/>
          <a:cs typeface="+mn-cs"/>
        </a:defRPr>
      </a:lvl2pPr>
      <a:lvl3pPr marL="487650" algn="l" defTabSz="487650" rtl="0" eaLnBrk="1" latinLnBrk="0" hangingPunct="1">
        <a:defRPr sz="960" kern="1200">
          <a:solidFill>
            <a:schemeClr val="tx1"/>
          </a:solidFill>
          <a:latin typeface="+mn-lt"/>
          <a:ea typeface="+mn-ea"/>
          <a:cs typeface="+mn-cs"/>
        </a:defRPr>
      </a:lvl3pPr>
      <a:lvl4pPr marL="731474" algn="l" defTabSz="487650" rtl="0" eaLnBrk="1" latinLnBrk="0" hangingPunct="1">
        <a:defRPr sz="960" kern="1200">
          <a:solidFill>
            <a:schemeClr val="tx1"/>
          </a:solidFill>
          <a:latin typeface="+mn-lt"/>
          <a:ea typeface="+mn-ea"/>
          <a:cs typeface="+mn-cs"/>
        </a:defRPr>
      </a:lvl4pPr>
      <a:lvl5pPr marL="975299" algn="l" defTabSz="487650" rtl="0" eaLnBrk="1" latinLnBrk="0" hangingPunct="1">
        <a:defRPr sz="960" kern="1200">
          <a:solidFill>
            <a:schemeClr val="tx1"/>
          </a:solidFill>
          <a:latin typeface="+mn-lt"/>
          <a:ea typeface="+mn-ea"/>
          <a:cs typeface="+mn-cs"/>
        </a:defRPr>
      </a:lvl5pPr>
      <a:lvl6pPr marL="1219124" algn="l" defTabSz="487650" rtl="0" eaLnBrk="1" latinLnBrk="0" hangingPunct="1">
        <a:defRPr sz="960" kern="1200">
          <a:solidFill>
            <a:schemeClr val="tx1"/>
          </a:solidFill>
          <a:latin typeface="+mn-lt"/>
          <a:ea typeface="+mn-ea"/>
          <a:cs typeface="+mn-cs"/>
        </a:defRPr>
      </a:lvl6pPr>
      <a:lvl7pPr marL="1462949" algn="l" defTabSz="487650" rtl="0" eaLnBrk="1" latinLnBrk="0" hangingPunct="1">
        <a:defRPr sz="960" kern="1200">
          <a:solidFill>
            <a:schemeClr val="tx1"/>
          </a:solidFill>
          <a:latin typeface="+mn-lt"/>
          <a:ea typeface="+mn-ea"/>
          <a:cs typeface="+mn-cs"/>
        </a:defRPr>
      </a:lvl7pPr>
      <a:lvl8pPr marL="1706773" algn="l" defTabSz="487650" rtl="0" eaLnBrk="1" latinLnBrk="0" hangingPunct="1">
        <a:defRPr sz="960" kern="1200">
          <a:solidFill>
            <a:schemeClr val="tx1"/>
          </a:solidFill>
          <a:latin typeface="+mn-lt"/>
          <a:ea typeface="+mn-ea"/>
          <a:cs typeface="+mn-cs"/>
        </a:defRPr>
      </a:lvl8pPr>
      <a:lvl9pPr marL="1950598" algn="l" defTabSz="487650" rtl="0" eaLnBrk="1" latinLnBrk="0" hangingPunct="1">
        <a:defRPr sz="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74423" y="107342"/>
            <a:ext cx="4238476" cy="430887"/>
          </a:xfrm>
          <a:prstGeom prst="rect">
            <a:avLst/>
          </a:prstGeom>
          <a:noFill/>
        </p:spPr>
        <p:txBody>
          <a:bodyPr wrap="square" rtlCol="0" anchor="ctr">
            <a:normAutofit fontScale="92500"/>
          </a:bodyPr>
          <a:lstStyle/>
          <a:p>
            <a:r>
              <a:rPr lang="es-ES" sz="2200" b="1" dirty="0">
                <a:solidFill>
                  <a:schemeClr val="bg1"/>
                </a:solidFill>
              </a:rPr>
              <a:t>Ensalada de Elote Fresco con Rábano</a:t>
            </a:r>
            <a:endParaRPr lang="en-US" sz="2200" b="1" dirty="0">
              <a:solidFill>
                <a:schemeClr val="bg1"/>
              </a:solidFill>
            </a:endParaRPr>
          </a:p>
        </p:txBody>
      </p:sp>
      <p:sp>
        <p:nvSpPr>
          <p:cNvPr id="8" name="TextBox 7"/>
          <p:cNvSpPr txBox="1"/>
          <p:nvPr/>
        </p:nvSpPr>
        <p:spPr>
          <a:xfrm>
            <a:off x="216897" y="799039"/>
            <a:ext cx="1629681" cy="307777"/>
          </a:xfrm>
          <a:prstGeom prst="rect">
            <a:avLst/>
          </a:prstGeom>
          <a:noFill/>
        </p:spPr>
        <p:txBody>
          <a:bodyPr wrap="square" rtlCol="0" anchor="ctr">
            <a:spAutoFit/>
          </a:bodyPr>
          <a:lstStyle/>
          <a:p>
            <a:r>
              <a:rPr lang="en-US" sz="1400" b="1" dirty="0" err="1">
                <a:solidFill>
                  <a:srgbClr val="7D912D"/>
                </a:solidFill>
              </a:rPr>
              <a:t>Ingredientes</a:t>
            </a:r>
            <a:endParaRPr lang="en-US" sz="1400" b="1" dirty="0">
              <a:solidFill>
                <a:srgbClr val="7D912D"/>
              </a:solidFill>
            </a:endParaRPr>
          </a:p>
        </p:txBody>
      </p:sp>
      <p:sp>
        <p:nvSpPr>
          <p:cNvPr id="9" name="TextBox 8"/>
          <p:cNvSpPr txBox="1"/>
          <p:nvPr/>
        </p:nvSpPr>
        <p:spPr>
          <a:xfrm>
            <a:off x="2295206" y="780441"/>
            <a:ext cx="3017692" cy="307777"/>
          </a:xfrm>
          <a:prstGeom prst="rect">
            <a:avLst/>
          </a:prstGeom>
          <a:noFill/>
        </p:spPr>
        <p:txBody>
          <a:bodyPr wrap="square" rtlCol="0" anchor="ctr">
            <a:spAutoFit/>
          </a:bodyPr>
          <a:lstStyle/>
          <a:p>
            <a:r>
              <a:rPr lang="en-US" sz="1400" b="1" dirty="0" err="1">
                <a:solidFill>
                  <a:srgbClr val="7D912D"/>
                </a:solidFill>
              </a:rPr>
              <a:t>Instrucciones</a:t>
            </a:r>
            <a:r>
              <a:rPr lang="en-US" sz="1400" b="1" dirty="0">
                <a:solidFill>
                  <a:srgbClr val="7D912D"/>
                </a:solidFill>
              </a:rPr>
              <a:t> </a:t>
            </a:r>
            <a:endParaRPr lang="en-US" sz="1200" b="1" dirty="0">
              <a:solidFill>
                <a:srgbClr val="7D912D"/>
              </a:solidFill>
            </a:endParaRPr>
          </a:p>
        </p:txBody>
      </p:sp>
      <p:cxnSp>
        <p:nvCxnSpPr>
          <p:cNvPr id="17" name="Straight Connector 16"/>
          <p:cNvCxnSpPr/>
          <p:nvPr/>
        </p:nvCxnSpPr>
        <p:spPr>
          <a:xfrm flipH="1">
            <a:off x="2128911" y="877220"/>
            <a:ext cx="1" cy="1617989"/>
          </a:xfrm>
          <a:prstGeom prst="line">
            <a:avLst/>
          </a:prstGeom>
          <a:ln w="12700" cap="rnd">
            <a:solidFill>
              <a:srgbClr val="5B4C44"/>
            </a:solidFill>
            <a:prstDash val="sysDot"/>
            <a:round/>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74844" y="1083269"/>
            <a:ext cx="1694597" cy="1821140"/>
          </a:xfrm>
          <a:prstGeom prst="rect">
            <a:avLst/>
          </a:prstGeom>
        </p:spPr>
        <p:txBody>
          <a:bodyPr wrap="square">
            <a:spAutoFit/>
          </a:bodyPr>
          <a:lstStyle/>
          <a:p>
            <a:pPr marL="171450" indent="-171450">
              <a:buFont typeface="Arial" panose="020B0604020202020204" pitchFamily="34" charset="0"/>
              <a:buChar char="•"/>
            </a:pPr>
            <a:r>
              <a:rPr lang="es-MX" dirty="0"/>
              <a:t>4</a:t>
            </a:r>
            <a:r>
              <a:rPr lang="es-ES" dirty="0"/>
              <a:t> mazorcas de elote tierno y crudo</a:t>
            </a:r>
          </a:p>
          <a:p>
            <a:pPr marL="171450" indent="-171450">
              <a:buFont typeface="Arial" panose="020B0604020202020204" pitchFamily="34" charset="0"/>
              <a:buChar char="•"/>
            </a:pPr>
            <a:r>
              <a:rPr lang="es-ES" dirty="0"/>
              <a:t>2 cebollines picados </a:t>
            </a:r>
          </a:p>
          <a:p>
            <a:pPr marL="171450" indent="-171450">
              <a:buFont typeface="Arial" panose="020B0604020202020204" pitchFamily="34" charset="0"/>
              <a:buChar char="•"/>
            </a:pPr>
            <a:r>
              <a:rPr lang="es-ES" dirty="0"/>
              <a:t>1 jalapeño sin semillas y picado</a:t>
            </a:r>
          </a:p>
          <a:p>
            <a:pPr marL="171450" indent="-171450">
              <a:buFont typeface="Arial" panose="020B0604020202020204" pitchFamily="34" charset="0"/>
              <a:buChar char="•"/>
            </a:pPr>
            <a:r>
              <a:rPr lang="es-ES" dirty="0"/>
              <a:t>¾ taza de rábanos en rodajas finamente</a:t>
            </a:r>
          </a:p>
          <a:p>
            <a:pPr marL="171450" indent="-171450">
              <a:buFont typeface="Arial" panose="020B0604020202020204" pitchFamily="34" charset="0"/>
              <a:buChar char="•"/>
            </a:pPr>
            <a:r>
              <a:rPr lang="es-ES" dirty="0"/>
              <a:t>3 cucharadas de jugo de limón fresco</a:t>
            </a:r>
          </a:p>
          <a:p>
            <a:pPr marL="171450" indent="-171450">
              <a:buFont typeface="Arial" panose="020B0604020202020204" pitchFamily="34" charset="0"/>
              <a:buChar char="•"/>
            </a:pPr>
            <a:r>
              <a:rPr lang="es-ES" dirty="0"/>
              <a:t>3 cucharadas de aceite de oliva</a:t>
            </a:r>
          </a:p>
          <a:p>
            <a:pPr marL="171450" indent="-171450">
              <a:buFont typeface="Arial" panose="020B0604020202020204" pitchFamily="34" charset="0"/>
              <a:buChar char="•"/>
            </a:pPr>
            <a:r>
              <a:rPr lang="es-ES" dirty="0"/>
              <a:t>¼ taza de cilantro picado</a:t>
            </a:r>
          </a:p>
          <a:p>
            <a:pPr marL="171450" indent="-171450">
              <a:buFont typeface="Arial" panose="020B0604020202020204" pitchFamily="34" charset="0"/>
              <a:buChar char="•"/>
            </a:pPr>
            <a:r>
              <a:rPr lang="es-ES" dirty="0"/>
              <a:t>Sal y pimienta al gusto</a:t>
            </a:r>
          </a:p>
        </p:txBody>
      </p:sp>
      <p:sp>
        <p:nvSpPr>
          <p:cNvPr id="3" name="Rectangle 2"/>
          <p:cNvSpPr/>
          <p:nvPr/>
        </p:nvSpPr>
        <p:spPr>
          <a:xfrm>
            <a:off x="2212411" y="1241092"/>
            <a:ext cx="2743200" cy="1289199"/>
          </a:xfrm>
          <a:prstGeom prst="rect">
            <a:avLst/>
          </a:prstGeom>
        </p:spPr>
        <p:txBody>
          <a:bodyPr>
            <a:spAutoFit/>
          </a:bodyPr>
          <a:lstStyle/>
          <a:p>
            <a:r>
              <a:rPr lang="es-ES" dirty="0"/>
              <a:t>Remueva los granos de elote de la mazorca. </a:t>
            </a:r>
          </a:p>
          <a:p>
            <a:r>
              <a:rPr lang="es-ES" dirty="0"/>
              <a:t>Mezcle el elote, los cebollines y el jalapeño.</a:t>
            </a:r>
          </a:p>
          <a:p>
            <a:r>
              <a:rPr lang="es-ES" dirty="0"/>
              <a:t>En un tazón mediano agregue jugo de limón y el aceite.  </a:t>
            </a:r>
          </a:p>
          <a:p>
            <a:r>
              <a:rPr lang="es-ES" dirty="0"/>
              <a:t>Antes de servir añada los rábanos y el cilantro. </a:t>
            </a:r>
          </a:p>
          <a:p>
            <a:r>
              <a:rPr lang="es-ES" dirty="0"/>
              <a:t>Sazone con sal y pimenta al gusto.</a:t>
            </a:r>
          </a:p>
          <a:p>
            <a:endParaRPr lang="es-ES" dirty="0"/>
          </a:p>
          <a:p>
            <a:endParaRPr lang="es-ES" dirty="0"/>
          </a:p>
          <a:p>
            <a:endParaRPr lang="es-ES" dirty="0"/>
          </a:p>
          <a:p>
            <a:r>
              <a:rPr lang="es-ES" dirty="0"/>
              <a:t>Rinde 4 tazas</a:t>
            </a:r>
            <a:endParaRPr lang="en-US" dirty="0"/>
          </a:p>
        </p:txBody>
      </p:sp>
    </p:spTree>
    <p:extLst>
      <p:ext uri="{BB962C8B-B14F-4D97-AF65-F5344CB8AC3E}">
        <p14:creationId xmlns:p14="http://schemas.microsoft.com/office/powerpoint/2010/main" val="1772845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Shape 38"/>
          <p:cNvSpPr txBox="1"/>
          <p:nvPr/>
        </p:nvSpPr>
        <p:spPr>
          <a:xfrm>
            <a:off x="1199801" y="128527"/>
            <a:ext cx="4336366" cy="363560"/>
          </a:xfrm>
          <a:prstGeom prst="rect">
            <a:avLst/>
          </a:prstGeom>
          <a:noFill/>
          <a:ln>
            <a:noFill/>
          </a:ln>
        </p:spPr>
        <p:txBody>
          <a:bodyPr lIns="77140" tIns="38560" rIns="77140" bIns="38560" anchor="ctr" anchorCtr="0">
            <a:noAutofit/>
          </a:bodyPr>
          <a:lstStyle/>
          <a:p>
            <a:pPr>
              <a:buSzPct val="25000"/>
            </a:pPr>
            <a:r>
              <a:rPr lang="en-US" sz="2200" b="1" dirty="0">
                <a:solidFill>
                  <a:schemeClr val="lt1"/>
                </a:solidFill>
                <a:latin typeface="Calibri"/>
                <a:ea typeface="Calibri"/>
                <a:cs typeface="Calibri"/>
                <a:sym typeface="Calibri"/>
              </a:rPr>
              <a:t>Ensalada de Manzana </a:t>
            </a:r>
          </a:p>
        </p:txBody>
      </p:sp>
      <p:sp>
        <p:nvSpPr>
          <p:cNvPr id="39" name="Shape 39"/>
          <p:cNvSpPr txBox="1"/>
          <p:nvPr/>
        </p:nvSpPr>
        <p:spPr>
          <a:xfrm>
            <a:off x="384502" y="807055"/>
            <a:ext cx="1375043" cy="259687"/>
          </a:xfrm>
          <a:prstGeom prst="rect">
            <a:avLst/>
          </a:prstGeom>
          <a:noFill/>
          <a:ln>
            <a:noFill/>
          </a:ln>
        </p:spPr>
        <p:txBody>
          <a:bodyPr lIns="77140" tIns="38560" rIns="77140" bIns="38560" anchor="ctr" anchorCtr="0">
            <a:noAutofit/>
          </a:bodyPr>
          <a:lstStyle/>
          <a:p>
            <a:pPr>
              <a:buSzPct val="25000"/>
            </a:pPr>
            <a:r>
              <a:rPr lang="en-US" sz="1181" b="1" dirty="0" err="1">
                <a:solidFill>
                  <a:srgbClr val="7D912D"/>
                </a:solidFill>
                <a:latin typeface="Calibri"/>
                <a:ea typeface="Calibri"/>
                <a:cs typeface="Calibri"/>
                <a:sym typeface="Calibri"/>
              </a:rPr>
              <a:t>Ingredientes</a:t>
            </a:r>
            <a:endParaRPr lang="en-US" sz="1181" b="1" dirty="0">
              <a:solidFill>
                <a:srgbClr val="7D912D"/>
              </a:solidFill>
              <a:latin typeface="Calibri"/>
              <a:ea typeface="Calibri"/>
              <a:cs typeface="Calibri"/>
              <a:sym typeface="Calibri"/>
            </a:endParaRPr>
          </a:p>
        </p:txBody>
      </p:sp>
      <p:sp>
        <p:nvSpPr>
          <p:cNvPr id="40" name="Shape 40"/>
          <p:cNvSpPr txBox="1"/>
          <p:nvPr/>
        </p:nvSpPr>
        <p:spPr>
          <a:xfrm>
            <a:off x="2365206" y="879522"/>
            <a:ext cx="2546177" cy="259687"/>
          </a:xfrm>
          <a:prstGeom prst="rect">
            <a:avLst/>
          </a:prstGeom>
          <a:noFill/>
          <a:ln>
            <a:noFill/>
          </a:ln>
        </p:spPr>
        <p:txBody>
          <a:bodyPr lIns="77140" tIns="38560" rIns="77140" bIns="38560" anchor="ctr" anchorCtr="0">
            <a:noAutofit/>
          </a:bodyPr>
          <a:lstStyle/>
          <a:p>
            <a:pPr>
              <a:buSzPct val="25000"/>
            </a:pPr>
            <a:r>
              <a:rPr lang="en-US" sz="1181" b="1" dirty="0" err="1">
                <a:solidFill>
                  <a:srgbClr val="7D912D"/>
                </a:solidFill>
                <a:latin typeface="Calibri"/>
                <a:ea typeface="Calibri"/>
                <a:cs typeface="Calibri"/>
                <a:sym typeface="Calibri"/>
              </a:rPr>
              <a:t>Instrucciones</a:t>
            </a:r>
            <a:r>
              <a:rPr lang="en-US" sz="1181" b="1" dirty="0">
                <a:solidFill>
                  <a:srgbClr val="7D912D"/>
                </a:solidFill>
                <a:latin typeface="Calibri"/>
                <a:ea typeface="Calibri"/>
                <a:cs typeface="Calibri"/>
                <a:sym typeface="Calibri"/>
              </a:rPr>
              <a:t> </a:t>
            </a:r>
          </a:p>
        </p:txBody>
      </p:sp>
      <p:sp>
        <p:nvSpPr>
          <p:cNvPr id="41" name="Shape 41"/>
          <p:cNvSpPr txBox="1"/>
          <p:nvPr/>
        </p:nvSpPr>
        <p:spPr>
          <a:xfrm>
            <a:off x="2365204" y="1139208"/>
            <a:ext cx="2546178" cy="856965"/>
          </a:xfrm>
          <a:prstGeom prst="rect">
            <a:avLst/>
          </a:prstGeom>
          <a:noFill/>
          <a:ln>
            <a:noFill/>
          </a:ln>
        </p:spPr>
        <p:txBody>
          <a:bodyPr lIns="77140" tIns="38560" rIns="77140" bIns="38560" anchor="t" anchorCtr="0">
            <a:noAutofit/>
          </a:bodyPr>
          <a:lstStyle/>
          <a:p>
            <a:pPr>
              <a:spcAft>
                <a:spcPts val="506"/>
              </a:spcAft>
              <a:buSzPct val="25000"/>
            </a:pPr>
            <a:r>
              <a:rPr lang="es-ES" sz="844" dirty="0">
                <a:solidFill>
                  <a:srgbClr val="333333"/>
                </a:solidFill>
                <a:ea typeface="Calibri"/>
                <a:cs typeface="Calibri"/>
                <a:sym typeface="Calibri"/>
              </a:rPr>
              <a:t>Mezcle el jugo de naranja con el aderezo o mayonesa. Revuelva las manzanas, apio, pasas y nueces con la mezcla del aderezo.</a:t>
            </a:r>
          </a:p>
          <a:p>
            <a:pPr>
              <a:spcAft>
                <a:spcPts val="506"/>
              </a:spcAft>
              <a:buSzPct val="25000"/>
            </a:pPr>
            <a:endParaRPr lang="es-ES" sz="844" dirty="0">
              <a:solidFill>
                <a:srgbClr val="333333"/>
              </a:solidFill>
              <a:ea typeface="Calibri"/>
              <a:cs typeface="Calibri"/>
              <a:sym typeface="Calibri"/>
            </a:endParaRPr>
          </a:p>
          <a:p>
            <a:pPr>
              <a:spcAft>
                <a:spcPts val="506"/>
              </a:spcAft>
              <a:buSzPct val="25000"/>
            </a:pPr>
            <a:endParaRPr lang="es-ES" sz="844" dirty="0">
              <a:solidFill>
                <a:srgbClr val="333333"/>
              </a:solidFill>
              <a:ea typeface="Calibri"/>
              <a:cs typeface="Calibri"/>
              <a:sym typeface="Calibri"/>
            </a:endParaRPr>
          </a:p>
          <a:p>
            <a:pPr>
              <a:spcAft>
                <a:spcPts val="506"/>
              </a:spcAft>
              <a:buSzPct val="25000"/>
            </a:pPr>
            <a:endParaRPr lang="es-ES" sz="844" dirty="0">
              <a:solidFill>
                <a:srgbClr val="333333"/>
              </a:solidFill>
              <a:ea typeface="Calibri"/>
              <a:cs typeface="Calibri"/>
              <a:sym typeface="Calibri"/>
            </a:endParaRPr>
          </a:p>
          <a:p>
            <a:pPr>
              <a:spcAft>
                <a:spcPts val="506"/>
              </a:spcAft>
              <a:buSzPct val="25000"/>
            </a:pPr>
            <a:r>
              <a:rPr lang="es-ES" sz="844" dirty="0">
                <a:solidFill>
                  <a:srgbClr val="333333"/>
                </a:solidFill>
                <a:ea typeface="Calibri"/>
                <a:cs typeface="Calibri"/>
                <a:sym typeface="Calibri"/>
              </a:rPr>
              <a:t>Rinde 8 porciones</a:t>
            </a:r>
            <a:endParaRPr lang="en-US" sz="844" dirty="0">
              <a:solidFill>
                <a:srgbClr val="333333"/>
              </a:solidFill>
              <a:latin typeface="Calibri"/>
              <a:ea typeface="Calibri"/>
              <a:cs typeface="Calibri"/>
              <a:sym typeface="Calibri"/>
            </a:endParaRPr>
          </a:p>
        </p:txBody>
      </p:sp>
      <p:sp>
        <p:nvSpPr>
          <p:cNvPr id="42" name="Shape 42"/>
          <p:cNvSpPr txBox="1"/>
          <p:nvPr/>
        </p:nvSpPr>
        <p:spPr>
          <a:xfrm>
            <a:off x="384502" y="1066742"/>
            <a:ext cx="1980703" cy="1441294"/>
          </a:xfrm>
          <a:prstGeom prst="rect">
            <a:avLst/>
          </a:prstGeom>
          <a:noFill/>
          <a:ln>
            <a:noFill/>
          </a:ln>
        </p:spPr>
        <p:txBody>
          <a:bodyPr lIns="77140" tIns="38560" rIns="77140" bIns="38560" anchor="t" anchorCtr="0">
            <a:noAutofit/>
          </a:bodyPr>
          <a:lstStyle/>
          <a:p>
            <a:pPr marL="144661" indent="-144661">
              <a:lnSpc>
                <a:spcPct val="150000"/>
              </a:lnSpc>
              <a:buClr>
                <a:srgbClr val="333333"/>
              </a:buClr>
              <a:buSzPct val="100000"/>
              <a:buFont typeface="Arial"/>
              <a:buChar char="•"/>
            </a:pPr>
            <a:r>
              <a:rPr lang="es-ES" sz="720" dirty="0">
                <a:solidFill>
                  <a:srgbClr val="333333"/>
                </a:solidFill>
                <a:ea typeface="Calibri"/>
                <a:cs typeface="Calibri"/>
                <a:sym typeface="Calibri"/>
              </a:rPr>
              <a:t>2 tazas de manzanas cortadas en cubitos</a:t>
            </a:r>
          </a:p>
          <a:p>
            <a:pPr marL="144661" indent="-144661">
              <a:lnSpc>
                <a:spcPct val="150000"/>
              </a:lnSpc>
              <a:buClr>
                <a:srgbClr val="333333"/>
              </a:buClr>
              <a:buSzPct val="100000"/>
              <a:buFont typeface="Arial"/>
              <a:buChar char="•"/>
            </a:pPr>
            <a:r>
              <a:rPr lang="es-ES" sz="720" dirty="0">
                <a:solidFill>
                  <a:srgbClr val="333333"/>
                </a:solidFill>
                <a:ea typeface="Calibri"/>
                <a:cs typeface="Calibri"/>
                <a:sym typeface="Calibri"/>
              </a:rPr>
              <a:t>1 taza de apio cortado en cubitos</a:t>
            </a:r>
          </a:p>
          <a:p>
            <a:pPr marL="144661" indent="-144661">
              <a:lnSpc>
                <a:spcPct val="150000"/>
              </a:lnSpc>
              <a:buClr>
                <a:srgbClr val="333333"/>
              </a:buClr>
              <a:buSzPct val="100000"/>
              <a:buFont typeface="Arial"/>
              <a:buChar char="•"/>
            </a:pPr>
            <a:r>
              <a:rPr lang="es-ES" sz="720" dirty="0">
                <a:solidFill>
                  <a:srgbClr val="333333"/>
                </a:solidFill>
                <a:ea typeface="Calibri"/>
                <a:cs typeface="Calibri"/>
                <a:sym typeface="Calibri"/>
              </a:rPr>
              <a:t>1/2 taza de pasas</a:t>
            </a:r>
          </a:p>
          <a:p>
            <a:pPr marL="144661" indent="-144661">
              <a:lnSpc>
                <a:spcPct val="150000"/>
              </a:lnSpc>
              <a:buClr>
                <a:srgbClr val="333333"/>
              </a:buClr>
              <a:buSzPct val="100000"/>
              <a:buFont typeface="Arial"/>
              <a:buChar char="•"/>
            </a:pPr>
            <a:r>
              <a:rPr lang="es-ES" sz="720" dirty="0">
                <a:solidFill>
                  <a:srgbClr val="333333"/>
                </a:solidFill>
                <a:ea typeface="Calibri"/>
                <a:cs typeface="Calibri"/>
                <a:sym typeface="Calibri"/>
              </a:rPr>
              <a:t>1/2 taza de nueces (opcional)</a:t>
            </a:r>
          </a:p>
          <a:p>
            <a:pPr marL="144661" indent="-144661">
              <a:lnSpc>
                <a:spcPct val="150000"/>
              </a:lnSpc>
              <a:buClr>
                <a:srgbClr val="333333"/>
              </a:buClr>
              <a:buSzPct val="100000"/>
              <a:buFont typeface="Arial"/>
              <a:buChar char="•"/>
            </a:pPr>
            <a:r>
              <a:rPr lang="es-ES" sz="720" dirty="0">
                <a:solidFill>
                  <a:srgbClr val="333333"/>
                </a:solidFill>
                <a:ea typeface="Calibri"/>
                <a:cs typeface="Calibri"/>
                <a:sym typeface="Calibri"/>
              </a:rPr>
              <a:t>2 cucharadas de aderezo o mayonesa (bajo en sodio)</a:t>
            </a:r>
          </a:p>
          <a:p>
            <a:pPr marL="144661" indent="-144661">
              <a:lnSpc>
                <a:spcPct val="150000"/>
              </a:lnSpc>
              <a:buClr>
                <a:srgbClr val="333333"/>
              </a:buClr>
              <a:buSzPct val="100000"/>
              <a:buFont typeface="Arial"/>
              <a:buChar char="•"/>
            </a:pPr>
            <a:r>
              <a:rPr lang="es-ES" sz="720" dirty="0">
                <a:solidFill>
                  <a:srgbClr val="333333"/>
                </a:solidFill>
                <a:ea typeface="Calibri"/>
                <a:cs typeface="Calibri"/>
                <a:sym typeface="Calibri"/>
              </a:rPr>
              <a:t>1/2 cucharada de jugo de naranja natural </a:t>
            </a:r>
          </a:p>
        </p:txBody>
      </p:sp>
      <p:cxnSp>
        <p:nvCxnSpPr>
          <p:cNvPr id="43" name="Shape 43"/>
          <p:cNvCxnSpPr/>
          <p:nvPr/>
        </p:nvCxnSpPr>
        <p:spPr>
          <a:xfrm>
            <a:off x="2355738" y="1030419"/>
            <a:ext cx="0" cy="1365103"/>
          </a:xfrm>
          <a:prstGeom prst="straightConnector1">
            <a:avLst/>
          </a:prstGeom>
          <a:noFill/>
          <a:ln w="12700" cap="rnd" cmpd="sng">
            <a:solidFill>
              <a:srgbClr val="5B4C44"/>
            </a:solidFill>
            <a:prstDash val="dot"/>
            <a:round/>
            <a:headEnd type="none" w="med" len="med"/>
            <a:tailEnd type="none" w="med" len="med"/>
          </a:ln>
        </p:spPr>
      </p:cxnSp>
    </p:spTree>
    <p:extLst>
      <p:ext uri="{BB962C8B-B14F-4D97-AF65-F5344CB8AC3E}">
        <p14:creationId xmlns:p14="http://schemas.microsoft.com/office/powerpoint/2010/main" val="2341478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917572-090A-CD40-3605-A2B07FCC5788}"/>
              </a:ext>
            </a:extLst>
          </p:cNvPr>
          <p:cNvSpPr txBox="1"/>
          <p:nvPr/>
        </p:nvSpPr>
        <p:spPr>
          <a:xfrm>
            <a:off x="252315" y="866089"/>
            <a:ext cx="1375043" cy="274049"/>
          </a:xfrm>
          <a:prstGeom prst="rect">
            <a:avLst/>
          </a:prstGeom>
          <a:noFill/>
        </p:spPr>
        <p:txBody>
          <a:bodyPr wrap="square" rtlCol="0" anchor="ctr">
            <a:spAutoFit/>
          </a:bodyPr>
          <a:lstStyle/>
          <a:p>
            <a:r>
              <a:rPr lang="en-US" sz="1181" b="1" dirty="0" err="1">
                <a:solidFill>
                  <a:srgbClr val="7D912D"/>
                </a:solidFill>
              </a:rPr>
              <a:t>Ingredientes</a:t>
            </a:r>
            <a:endParaRPr lang="en-US" sz="1181" b="1" dirty="0">
              <a:solidFill>
                <a:srgbClr val="7D912D"/>
              </a:solidFill>
            </a:endParaRPr>
          </a:p>
        </p:txBody>
      </p:sp>
      <p:sp>
        <p:nvSpPr>
          <p:cNvPr id="3" name="TextBox 2">
            <a:extLst>
              <a:ext uri="{FF2B5EF4-FFF2-40B4-BE49-F238E27FC236}">
                <a16:creationId xmlns:a16="http://schemas.microsoft.com/office/drawing/2014/main" id="{E0E1605A-1731-2A81-CD57-E3930ABD9CD1}"/>
              </a:ext>
            </a:extLst>
          </p:cNvPr>
          <p:cNvSpPr txBox="1"/>
          <p:nvPr/>
        </p:nvSpPr>
        <p:spPr>
          <a:xfrm>
            <a:off x="252315" y="1064242"/>
            <a:ext cx="1961362" cy="1735219"/>
          </a:xfrm>
          <a:prstGeom prst="rect">
            <a:avLst/>
          </a:prstGeom>
          <a:noFill/>
        </p:spPr>
        <p:txBody>
          <a:bodyPr wrap="square" rtlCol="0" anchor="t">
            <a:spAutoFit/>
          </a:bodyPr>
          <a:lstStyle/>
          <a:p>
            <a:pPr marL="144661" indent="-144661">
              <a:lnSpc>
                <a:spcPct val="150000"/>
              </a:lnSpc>
              <a:buFont typeface="Arial" charset="0"/>
              <a:buChar char="•"/>
            </a:pPr>
            <a:r>
              <a:rPr lang="es-ES" sz="800" dirty="0">
                <a:solidFill>
                  <a:srgbClr val="333333"/>
                </a:solidFill>
              </a:rPr>
              <a:t>1 libra de zanahorias peladas</a:t>
            </a:r>
          </a:p>
          <a:p>
            <a:pPr marL="144661" indent="-144661">
              <a:lnSpc>
                <a:spcPct val="150000"/>
              </a:lnSpc>
              <a:buFont typeface="Arial" charset="0"/>
              <a:buChar char="•"/>
            </a:pPr>
            <a:r>
              <a:rPr lang="es-ES" sz="800" dirty="0">
                <a:solidFill>
                  <a:srgbClr val="333333"/>
                </a:solidFill>
              </a:rPr>
              <a:t>2 cucharaditas mostaza Dijon</a:t>
            </a:r>
          </a:p>
          <a:p>
            <a:pPr marL="144661" indent="-144661">
              <a:lnSpc>
                <a:spcPct val="150000"/>
              </a:lnSpc>
              <a:buFont typeface="Arial" charset="0"/>
              <a:buChar char="•"/>
            </a:pPr>
            <a:r>
              <a:rPr lang="es-ES" sz="800" dirty="0">
                <a:solidFill>
                  <a:srgbClr val="333333"/>
                </a:solidFill>
              </a:rPr>
              <a:t>El jugo de un limón </a:t>
            </a:r>
          </a:p>
          <a:p>
            <a:pPr marL="144661" indent="-144661">
              <a:lnSpc>
                <a:spcPct val="150000"/>
              </a:lnSpc>
              <a:buFont typeface="Arial" charset="0"/>
              <a:buChar char="•"/>
            </a:pPr>
            <a:r>
              <a:rPr lang="es-ES" sz="800" dirty="0">
                <a:solidFill>
                  <a:srgbClr val="333333"/>
                </a:solidFill>
              </a:rPr>
              <a:t>3 cucharadas aceite de oliva </a:t>
            </a:r>
          </a:p>
          <a:p>
            <a:pPr marL="144661" indent="-144661">
              <a:lnSpc>
                <a:spcPct val="150000"/>
              </a:lnSpc>
              <a:buFont typeface="Arial" charset="0"/>
              <a:buChar char="•"/>
            </a:pPr>
            <a:r>
              <a:rPr lang="es-ES" sz="800" dirty="0">
                <a:solidFill>
                  <a:srgbClr val="333333"/>
                </a:solidFill>
              </a:rPr>
              <a:t>1-2 cucharaditas miel al gusto</a:t>
            </a:r>
          </a:p>
          <a:p>
            <a:pPr marL="144661" indent="-144661">
              <a:lnSpc>
                <a:spcPct val="150000"/>
              </a:lnSpc>
              <a:buFont typeface="Arial" charset="0"/>
              <a:buChar char="•"/>
            </a:pPr>
            <a:r>
              <a:rPr lang="en-US" sz="800" dirty="0">
                <a:solidFill>
                  <a:srgbClr val="333333"/>
                </a:solidFill>
              </a:rPr>
              <a:t>¼ de </a:t>
            </a:r>
            <a:r>
              <a:rPr lang="en-US" sz="800" dirty="0" err="1">
                <a:solidFill>
                  <a:srgbClr val="333333"/>
                </a:solidFill>
              </a:rPr>
              <a:t>cucharadita</a:t>
            </a:r>
            <a:r>
              <a:rPr lang="en-US" sz="800" dirty="0">
                <a:solidFill>
                  <a:srgbClr val="333333"/>
                </a:solidFill>
              </a:rPr>
              <a:t> </a:t>
            </a:r>
            <a:r>
              <a:rPr lang="en-US" sz="800" dirty="0" err="1">
                <a:solidFill>
                  <a:srgbClr val="333333"/>
                </a:solidFill>
              </a:rPr>
              <a:t>copeteada</a:t>
            </a:r>
            <a:r>
              <a:rPr lang="en-US" sz="800" dirty="0">
                <a:solidFill>
                  <a:srgbClr val="333333"/>
                </a:solidFill>
              </a:rPr>
              <a:t> de </a:t>
            </a:r>
            <a:r>
              <a:rPr lang="en-US" sz="800" dirty="0" err="1">
                <a:solidFill>
                  <a:srgbClr val="333333"/>
                </a:solidFill>
              </a:rPr>
              <a:t>sal</a:t>
            </a:r>
            <a:r>
              <a:rPr lang="en-US" sz="800" dirty="0">
                <a:solidFill>
                  <a:srgbClr val="333333"/>
                </a:solidFill>
              </a:rPr>
              <a:t> </a:t>
            </a:r>
          </a:p>
          <a:p>
            <a:pPr marL="144661" indent="-144661">
              <a:lnSpc>
                <a:spcPct val="150000"/>
              </a:lnSpc>
              <a:buFont typeface="Arial" charset="0"/>
              <a:buChar char="•"/>
            </a:pPr>
            <a:r>
              <a:rPr lang="en-US" sz="800" dirty="0">
                <a:solidFill>
                  <a:srgbClr val="333333"/>
                </a:solidFill>
              </a:rPr>
              <a:t>¼ de </a:t>
            </a:r>
            <a:r>
              <a:rPr lang="en-US" sz="800" dirty="0" err="1">
                <a:solidFill>
                  <a:srgbClr val="333333"/>
                </a:solidFill>
              </a:rPr>
              <a:t>cucharadita</a:t>
            </a:r>
            <a:r>
              <a:rPr lang="en-US" sz="800" dirty="0">
                <a:solidFill>
                  <a:srgbClr val="333333"/>
                </a:solidFill>
              </a:rPr>
              <a:t> de </a:t>
            </a:r>
            <a:r>
              <a:rPr lang="en-US" sz="800" dirty="0" err="1">
                <a:solidFill>
                  <a:srgbClr val="333333"/>
                </a:solidFill>
              </a:rPr>
              <a:t>pimienta</a:t>
            </a:r>
            <a:r>
              <a:rPr lang="en-US" sz="800" dirty="0">
                <a:solidFill>
                  <a:srgbClr val="333333"/>
                </a:solidFill>
              </a:rPr>
              <a:t> al gusto</a:t>
            </a:r>
          </a:p>
          <a:p>
            <a:pPr marL="144661" indent="-144661">
              <a:lnSpc>
                <a:spcPct val="150000"/>
              </a:lnSpc>
              <a:buFont typeface="Arial" charset="0"/>
              <a:buChar char="•"/>
            </a:pPr>
            <a:r>
              <a:rPr lang="en-US" sz="800" dirty="0">
                <a:solidFill>
                  <a:srgbClr val="333333"/>
                </a:solidFill>
              </a:rPr>
              <a:t>2 </a:t>
            </a:r>
            <a:r>
              <a:rPr lang="en-US" sz="800" dirty="0" err="1">
                <a:solidFill>
                  <a:srgbClr val="333333"/>
                </a:solidFill>
              </a:rPr>
              <a:t>cucharadas</a:t>
            </a:r>
            <a:r>
              <a:rPr lang="en-US" sz="800" dirty="0">
                <a:solidFill>
                  <a:srgbClr val="333333"/>
                </a:solidFill>
              </a:rPr>
              <a:t> de </a:t>
            </a:r>
            <a:r>
              <a:rPr lang="en-US" sz="800" dirty="0" err="1">
                <a:solidFill>
                  <a:srgbClr val="333333"/>
                </a:solidFill>
              </a:rPr>
              <a:t>perejil</a:t>
            </a:r>
            <a:r>
              <a:rPr lang="en-US" sz="800" dirty="0">
                <a:solidFill>
                  <a:srgbClr val="333333"/>
                </a:solidFill>
              </a:rPr>
              <a:t> picado</a:t>
            </a:r>
          </a:p>
          <a:p>
            <a:pPr marL="144661" indent="-144661">
              <a:lnSpc>
                <a:spcPct val="150000"/>
              </a:lnSpc>
              <a:buFont typeface="Arial" charset="0"/>
              <a:buChar char="•"/>
            </a:pPr>
            <a:r>
              <a:rPr lang="en-US" sz="800" dirty="0">
                <a:solidFill>
                  <a:srgbClr val="333333"/>
                </a:solidFill>
              </a:rPr>
              <a:t>2 </a:t>
            </a:r>
            <a:r>
              <a:rPr lang="en-US" sz="800" dirty="0" err="1">
                <a:solidFill>
                  <a:srgbClr val="333333"/>
                </a:solidFill>
              </a:rPr>
              <a:t>cebollines</a:t>
            </a:r>
            <a:r>
              <a:rPr lang="en-US" sz="800" dirty="0">
                <a:solidFill>
                  <a:srgbClr val="333333"/>
                </a:solidFill>
              </a:rPr>
              <a:t> </a:t>
            </a:r>
            <a:r>
              <a:rPr lang="en-US" sz="800" dirty="0" err="1">
                <a:solidFill>
                  <a:srgbClr val="333333"/>
                </a:solidFill>
              </a:rPr>
              <a:t>finamente</a:t>
            </a:r>
            <a:r>
              <a:rPr lang="en-US" sz="800" dirty="0">
                <a:solidFill>
                  <a:srgbClr val="333333"/>
                </a:solidFill>
              </a:rPr>
              <a:t> </a:t>
            </a:r>
            <a:r>
              <a:rPr lang="en-US" sz="800" dirty="0" err="1">
                <a:solidFill>
                  <a:srgbClr val="333333"/>
                </a:solidFill>
              </a:rPr>
              <a:t>picados</a:t>
            </a:r>
            <a:r>
              <a:rPr lang="en-US" sz="800" dirty="0">
                <a:solidFill>
                  <a:srgbClr val="333333"/>
                </a:solidFill>
              </a:rPr>
              <a:t> </a:t>
            </a:r>
          </a:p>
        </p:txBody>
      </p:sp>
      <p:sp>
        <p:nvSpPr>
          <p:cNvPr id="5" name="TextBox 4">
            <a:extLst>
              <a:ext uri="{FF2B5EF4-FFF2-40B4-BE49-F238E27FC236}">
                <a16:creationId xmlns:a16="http://schemas.microsoft.com/office/drawing/2014/main" id="{6D1930AD-778F-CAEC-C9D8-11C434169D4A}"/>
              </a:ext>
            </a:extLst>
          </p:cNvPr>
          <p:cNvSpPr txBox="1"/>
          <p:nvPr/>
        </p:nvSpPr>
        <p:spPr>
          <a:xfrm>
            <a:off x="1092884" y="50150"/>
            <a:ext cx="4336366" cy="545342"/>
          </a:xfrm>
          <a:prstGeom prst="rect">
            <a:avLst/>
          </a:prstGeom>
          <a:noFill/>
        </p:spPr>
        <p:txBody>
          <a:bodyPr wrap="square" rtlCol="0" anchor="ctr">
            <a:normAutofit/>
          </a:bodyPr>
          <a:lstStyle/>
          <a:p>
            <a:r>
              <a:rPr lang="en-US" sz="1600" b="1" dirty="0">
                <a:solidFill>
                  <a:schemeClr val="bg1"/>
                </a:solidFill>
              </a:rPr>
              <a:t>Ensalada de </a:t>
            </a:r>
            <a:r>
              <a:rPr lang="en-US" sz="1600" b="1" dirty="0" err="1">
                <a:solidFill>
                  <a:schemeClr val="bg1"/>
                </a:solidFill>
              </a:rPr>
              <a:t>Zanahoria</a:t>
            </a:r>
            <a:r>
              <a:rPr lang="en-US" sz="1600" b="1" dirty="0">
                <a:solidFill>
                  <a:schemeClr val="bg1"/>
                </a:solidFill>
              </a:rPr>
              <a:t> con </a:t>
            </a:r>
            <a:r>
              <a:rPr lang="en-US" sz="1600" b="1" dirty="0" err="1">
                <a:solidFill>
                  <a:schemeClr val="bg1"/>
                </a:solidFill>
              </a:rPr>
              <a:t>Vinagreta</a:t>
            </a:r>
            <a:r>
              <a:rPr lang="en-US" sz="1600" b="1" dirty="0">
                <a:solidFill>
                  <a:schemeClr val="bg1"/>
                </a:solidFill>
              </a:rPr>
              <a:t> de Limón</a:t>
            </a:r>
          </a:p>
        </p:txBody>
      </p:sp>
      <p:sp>
        <p:nvSpPr>
          <p:cNvPr id="6" name="TextBox 5">
            <a:extLst>
              <a:ext uri="{FF2B5EF4-FFF2-40B4-BE49-F238E27FC236}">
                <a16:creationId xmlns:a16="http://schemas.microsoft.com/office/drawing/2014/main" id="{72D3C2F0-329A-9B95-07BB-BF62E88DCCBD}"/>
              </a:ext>
            </a:extLst>
          </p:cNvPr>
          <p:cNvSpPr txBox="1"/>
          <p:nvPr/>
        </p:nvSpPr>
        <p:spPr>
          <a:xfrm>
            <a:off x="2743200" y="866088"/>
            <a:ext cx="2546178" cy="274049"/>
          </a:xfrm>
          <a:prstGeom prst="rect">
            <a:avLst/>
          </a:prstGeom>
          <a:noFill/>
        </p:spPr>
        <p:txBody>
          <a:bodyPr wrap="square" rtlCol="0" anchor="ctr">
            <a:spAutoFit/>
          </a:bodyPr>
          <a:lstStyle/>
          <a:p>
            <a:r>
              <a:rPr lang="en-US" sz="1181" b="1" dirty="0" err="1">
                <a:solidFill>
                  <a:srgbClr val="7D912D"/>
                </a:solidFill>
              </a:rPr>
              <a:t>Instrucciones</a:t>
            </a:r>
            <a:r>
              <a:rPr lang="en-US" sz="1181" b="1" dirty="0">
                <a:solidFill>
                  <a:srgbClr val="7D912D"/>
                </a:solidFill>
              </a:rPr>
              <a:t> </a:t>
            </a:r>
          </a:p>
        </p:txBody>
      </p:sp>
      <p:sp>
        <p:nvSpPr>
          <p:cNvPr id="7" name="TextBox 6">
            <a:extLst>
              <a:ext uri="{FF2B5EF4-FFF2-40B4-BE49-F238E27FC236}">
                <a16:creationId xmlns:a16="http://schemas.microsoft.com/office/drawing/2014/main" id="{A2D90050-1E1E-0C17-6CC8-409AA8BFEB0B}"/>
              </a:ext>
            </a:extLst>
          </p:cNvPr>
          <p:cNvSpPr txBox="1"/>
          <p:nvPr/>
        </p:nvSpPr>
        <p:spPr>
          <a:xfrm>
            <a:off x="2743200" y="1064242"/>
            <a:ext cx="2295596" cy="1781129"/>
          </a:xfrm>
          <a:prstGeom prst="rect">
            <a:avLst/>
          </a:prstGeom>
          <a:noFill/>
        </p:spPr>
        <p:txBody>
          <a:bodyPr wrap="square" rtlCol="0" anchor="t">
            <a:spAutoFit/>
          </a:bodyPr>
          <a:lstStyle/>
          <a:p>
            <a:r>
              <a:rPr lang="es-ES" sz="844" dirty="0">
                <a:solidFill>
                  <a:srgbClr val="333333"/>
                </a:solidFill>
              </a:rPr>
              <a:t>Ralle las zanahorias en un procesador de alimentos y aparte. </a:t>
            </a:r>
          </a:p>
          <a:p>
            <a:r>
              <a:rPr lang="es-ES" sz="844" dirty="0">
                <a:solidFill>
                  <a:srgbClr val="333333"/>
                </a:solidFill>
              </a:rPr>
              <a:t>En un tazón, mezcle la mostaza Dijon, el jugo de limón, el aceite de oliva, la sal y la pimienta. Agregue las zanahorias, el perejil fresco y los cebollines revolviendo bien. </a:t>
            </a:r>
          </a:p>
          <a:p>
            <a:r>
              <a:rPr lang="es-ES" sz="844" dirty="0">
                <a:solidFill>
                  <a:srgbClr val="333333"/>
                </a:solidFill>
              </a:rPr>
              <a:t>Cubra y refrigere hasta que este lista para servir.</a:t>
            </a:r>
          </a:p>
          <a:p>
            <a:endParaRPr lang="es-ES" sz="844" dirty="0">
              <a:solidFill>
                <a:srgbClr val="333333"/>
              </a:solidFill>
            </a:endParaRPr>
          </a:p>
          <a:p>
            <a:endParaRPr lang="es-ES" sz="844" dirty="0">
              <a:solidFill>
                <a:srgbClr val="333333"/>
              </a:solidFill>
            </a:endParaRPr>
          </a:p>
          <a:p>
            <a:r>
              <a:rPr lang="es-ES" sz="844" dirty="0">
                <a:solidFill>
                  <a:srgbClr val="333333"/>
                </a:solidFill>
              </a:rPr>
              <a:t>Notas: Puede agregar miel si lo desea. Además, si prepara esta ensalada con anticipación, asegúrese de probarla antes de servir para revisar si esta condimentada adecuadamente.</a:t>
            </a:r>
            <a:endParaRPr lang="en-US" sz="844" dirty="0">
              <a:solidFill>
                <a:srgbClr val="333333"/>
              </a:solidFill>
            </a:endParaRPr>
          </a:p>
        </p:txBody>
      </p:sp>
    </p:spTree>
    <p:extLst>
      <p:ext uri="{BB962C8B-B14F-4D97-AF65-F5344CB8AC3E}">
        <p14:creationId xmlns:p14="http://schemas.microsoft.com/office/powerpoint/2010/main" val="2830939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Shape 38"/>
          <p:cNvSpPr txBox="1"/>
          <p:nvPr/>
        </p:nvSpPr>
        <p:spPr>
          <a:xfrm>
            <a:off x="1084335" y="125960"/>
            <a:ext cx="4336366" cy="363560"/>
          </a:xfrm>
          <a:prstGeom prst="rect">
            <a:avLst/>
          </a:prstGeom>
          <a:noFill/>
          <a:ln>
            <a:noFill/>
          </a:ln>
        </p:spPr>
        <p:txBody>
          <a:bodyPr lIns="77140" tIns="38560" rIns="77140" bIns="38560" anchor="ctr" anchorCtr="0">
            <a:noAutofit/>
          </a:bodyPr>
          <a:lstStyle/>
          <a:p>
            <a:pPr>
              <a:buSzPct val="25000"/>
            </a:pPr>
            <a:r>
              <a:rPr lang="en-US" sz="2000" b="1" dirty="0">
                <a:solidFill>
                  <a:schemeClr val="lt1"/>
                </a:solidFill>
                <a:latin typeface="Calibri"/>
                <a:ea typeface="Calibri"/>
                <a:cs typeface="Calibri"/>
                <a:sym typeface="Calibri"/>
              </a:rPr>
              <a:t>Dip de Yogurt con </a:t>
            </a:r>
            <a:r>
              <a:rPr lang="en-US" sz="2000" b="1" dirty="0" err="1">
                <a:solidFill>
                  <a:schemeClr val="lt1"/>
                </a:solidFill>
                <a:latin typeface="Calibri"/>
                <a:ea typeface="Calibri"/>
                <a:cs typeface="Calibri"/>
                <a:sym typeface="Calibri"/>
              </a:rPr>
              <a:t>sabor</a:t>
            </a:r>
            <a:r>
              <a:rPr lang="en-US" sz="2000" b="1" dirty="0">
                <a:solidFill>
                  <a:schemeClr val="lt1"/>
                </a:solidFill>
                <a:latin typeface="Calibri"/>
                <a:ea typeface="Calibri"/>
                <a:cs typeface="Calibri"/>
                <a:sym typeface="Calibri"/>
              </a:rPr>
              <a:t> a </a:t>
            </a:r>
            <a:r>
              <a:rPr lang="en-US" sz="2000" b="1" dirty="0" err="1">
                <a:solidFill>
                  <a:schemeClr val="lt1"/>
                </a:solidFill>
                <a:latin typeface="Calibri"/>
                <a:ea typeface="Calibri"/>
                <a:cs typeface="Calibri"/>
                <a:sym typeface="Calibri"/>
              </a:rPr>
              <a:t>Caramelo</a:t>
            </a:r>
            <a:r>
              <a:rPr lang="en-US" sz="2000" b="1" dirty="0">
                <a:solidFill>
                  <a:schemeClr val="lt1"/>
                </a:solidFill>
                <a:latin typeface="Calibri"/>
                <a:ea typeface="Calibri"/>
                <a:cs typeface="Calibri"/>
                <a:sym typeface="Calibri"/>
              </a:rPr>
              <a:t> </a:t>
            </a:r>
          </a:p>
        </p:txBody>
      </p:sp>
      <p:sp>
        <p:nvSpPr>
          <p:cNvPr id="39" name="Shape 39"/>
          <p:cNvSpPr txBox="1"/>
          <p:nvPr/>
        </p:nvSpPr>
        <p:spPr>
          <a:xfrm>
            <a:off x="593133" y="917806"/>
            <a:ext cx="1375043" cy="259687"/>
          </a:xfrm>
          <a:prstGeom prst="rect">
            <a:avLst/>
          </a:prstGeom>
          <a:noFill/>
          <a:ln>
            <a:noFill/>
          </a:ln>
        </p:spPr>
        <p:txBody>
          <a:bodyPr lIns="77140" tIns="38560" rIns="77140" bIns="38560" anchor="ctr" anchorCtr="0">
            <a:noAutofit/>
          </a:bodyPr>
          <a:lstStyle/>
          <a:p>
            <a:pPr>
              <a:buSzPct val="25000"/>
            </a:pPr>
            <a:r>
              <a:rPr lang="en-US" sz="1181" b="1" dirty="0" err="1">
                <a:solidFill>
                  <a:srgbClr val="7D912D"/>
                </a:solidFill>
                <a:latin typeface="Calibri"/>
                <a:ea typeface="Calibri"/>
                <a:cs typeface="Calibri"/>
                <a:sym typeface="Calibri"/>
              </a:rPr>
              <a:t>Ingredientes</a:t>
            </a:r>
            <a:endParaRPr lang="en-US" sz="1181" b="1" dirty="0">
              <a:solidFill>
                <a:srgbClr val="7D912D"/>
              </a:solidFill>
              <a:latin typeface="Calibri"/>
              <a:ea typeface="Calibri"/>
              <a:cs typeface="Calibri"/>
              <a:sym typeface="Calibri"/>
            </a:endParaRPr>
          </a:p>
        </p:txBody>
      </p:sp>
      <p:sp>
        <p:nvSpPr>
          <p:cNvPr id="40" name="Shape 40"/>
          <p:cNvSpPr txBox="1"/>
          <p:nvPr/>
        </p:nvSpPr>
        <p:spPr>
          <a:xfrm>
            <a:off x="2070918" y="917806"/>
            <a:ext cx="2546177" cy="259687"/>
          </a:xfrm>
          <a:prstGeom prst="rect">
            <a:avLst/>
          </a:prstGeom>
          <a:noFill/>
          <a:ln>
            <a:noFill/>
          </a:ln>
        </p:spPr>
        <p:txBody>
          <a:bodyPr lIns="77140" tIns="38560" rIns="77140" bIns="38560" anchor="ctr" anchorCtr="0">
            <a:noAutofit/>
          </a:bodyPr>
          <a:lstStyle/>
          <a:p>
            <a:pPr>
              <a:buSzPct val="25000"/>
            </a:pPr>
            <a:r>
              <a:rPr lang="en-US" sz="1181" b="1" dirty="0" err="1">
                <a:solidFill>
                  <a:srgbClr val="7D912D"/>
                </a:solidFill>
                <a:latin typeface="Calibri"/>
                <a:ea typeface="Calibri"/>
                <a:cs typeface="Calibri"/>
                <a:sym typeface="Calibri"/>
              </a:rPr>
              <a:t>Instrucciones</a:t>
            </a:r>
            <a:r>
              <a:rPr lang="en-US" sz="1181" b="1" dirty="0">
                <a:solidFill>
                  <a:srgbClr val="7D912D"/>
                </a:solidFill>
                <a:latin typeface="Calibri"/>
                <a:ea typeface="Calibri"/>
                <a:cs typeface="Calibri"/>
                <a:sym typeface="Calibri"/>
              </a:rPr>
              <a:t> </a:t>
            </a:r>
          </a:p>
        </p:txBody>
      </p:sp>
      <p:sp>
        <p:nvSpPr>
          <p:cNvPr id="41" name="Shape 41"/>
          <p:cNvSpPr txBox="1"/>
          <p:nvPr/>
        </p:nvSpPr>
        <p:spPr>
          <a:xfrm>
            <a:off x="2057006" y="973236"/>
            <a:ext cx="2840465" cy="1779372"/>
          </a:xfrm>
          <a:prstGeom prst="rect">
            <a:avLst/>
          </a:prstGeom>
          <a:noFill/>
          <a:ln>
            <a:noFill/>
          </a:ln>
        </p:spPr>
        <p:txBody>
          <a:bodyPr lIns="77140" tIns="38560" rIns="77140" bIns="38560" anchor="t" anchorCtr="0">
            <a:noAutofit/>
          </a:bodyPr>
          <a:lstStyle/>
          <a:p>
            <a:pPr>
              <a:spcAft>
                <a:spcPts val="506"/>
              </a:spcAft>
              <a:buSzPct val="25000"/>
            </a:pPr>
            <a:endParaRPr lang="es-ES" sz="844" dirty="0">
              <a:solidFill>
                <a:srgbClr val="333333"/>
              </a:solidFill>
              <a:latin typeface="Calibri" panose="020F0502020204030204" pitchFamily="34" charset="0"/>
              <a:ea typeface="Calibri"/>
              <a:cs typeface="Calibri" panose="020F0502020204030204" pitchFamily="34" charset="0"/>
              <a:sym typeface="Calibri"/>
            </a:endParaRPr>
          </a:p>
          <a:p>
            <a:pPr>
              <a:spcAft>
                <a:spcPts val="506"/>
              </a:spcAft>
              <a:buSzPct val="25000"/>
            </a:pPr>
            <a:r>
              <a:rPr lang="es-ES" sz="844" dirty="0">
                <a:solidFill>
                  <a:srgbClr val="333333"/>
                </a:solidFill>
                <a:latin typeface="Calibri" panose="020F0502020204030204" pitchFamily="34" charset="0"/>
                <a:ea typeface="Calibri"/>
                <a:cs typeface="Calibri" panose="020F0502020204030204" pitchFamily="34" charset="0"/>
                <a:sym typeface="Calibri"/>
              </a:rPr>
              <a:t>En un sartén mezcle la miel maple, la azúcar morena y la sal. Caliente y revuelva continuamente, hasta que el azúcar se disuelva.</a:t>
            </a:r>
          </a:p>
          <a:p>
            <a:pPr>
              <a:spcAft>
                <a:spcPts val="506"/>
              </a:spcAft>
              <a:buSzPct val="25000"/>
            </a:pPr>
            <a:r>
              <a:rPr lang="es-ES" sz="844" dirty="0">
                <a:solidFill>
                  <a:srgbClr val="333333"/>
                </a:solidFill>
                <a:latin typeface="Calibri" panose="020F0502020204030204" pitchFamily="34" charset="0"/>
                <a:ea typeface="Calibri"/>
                <a:cs typeface="Calibri" panose="020F0502020204030204" pitchFamily="34" charset="0"/>
                <a:sym typeface="Calibri"/>
              </a:rPr>
              <a:t>Apague del fuego y agregue la vainilla y el yogurt. </a:t>
            </a:r>
          </a:p>
          <a:p>
            <a:pPr>
              <a:spcAft>
                <a:spcPts val="506"/>
              </a:spcAft>
              <a:buSzPct val="25000"/>
            </a:pPr>
            <a:r>
              <a:rPr lang="es-ES" sz="844" dirty="0">
                <a:solidFill>
                  <a:srgbClr val="333333"/>
                </a:solidFill>
                <a:latin typeface="Calibri" panose="020F0502020204030204" pitchFamily="34" charset="0"/>
                <a:ea typeface="Calibri"/>
                <a:cs typeface="Calibri" panose="020F0502020204030204" pitchFamily="34" charset="0"/>
                <a:sym typeface="Calibri"/>
              </a:rPr>
              <a:t>Deje enfriar.</a:t>
            </a:r>
          </a:p>
          <a:p>
            <a:pPr>
              <a:spcAft>
                <a:spcPts val="506"/>
              </a:spcAft>
              <a:buSzPct val="25000"/>
            </a:pPr>
            <a:r>
              <a:rPr lang="es-ES" sz="844" dirty="0">
                <a:solidFill>
                  <a:srgbClr val="333333"/>
                </a:solidFill>
                <a:latin typeface="Calibri" panose="020F0502020204030204" pitchFamily="34" charset="0"/>
                <a:ea typeface="Calibri"/>
                <a:cs typeface="Calibri" panose="020F0502020204030204" pitchFamily="34" charset="0"/>
                <a:sym typeface="Calibri"/>
              </a:rPr>
              <a:t>El </a:t>
            </a:r>
            <a:r>
              <a:rPr lang="es-ES" sz="844" dirty="0" err="1">
                <a:solidFill>
                  <a:srgbClr val="333333"/>
                </a:solidFill>
                <a:latin typeface="Calibri" panose="020F0502020204030204" pitchFamily="34" charset="0"/>
                <a:ea typeface="Calibri"/>
                <a:cs typeface="Calibri" panose="020F0502020204030204" pitchFamily="34" charset="0"/>
                <a:sym typeface="Calibri"/>
              </a:rPr>
              <a:t>dip</a:t>
            </a:r>
            <a:r>
              <a:rPr lang="es-ES" sz="844" dirty="0">
                <a:solidFill>
                  <a:srgbClr val="333333"/>
                </a:solidFill>
                <a:latin typeface="Calibri" panose="020F0502020204030204" pitchFamily="34" charset="0"/>
                <a:ea typeface="Calibri"/>
                <a:cs typeface="Calibri" panose="020F0502020204030204" pitchFamily="34" charset="0"/>
                <a:sym typeface="Calibri"/>
              </a:rPr>
              <a:t> se hace mas espeso en el refrigerador si se deja hasta el día siguiente. Guarde las sobras en el refrigerador hasta por cuatro días. También puede prepáralo sin usar la estufa, mezclando todos los ingredientes.</a:t>
            </a:r>
          </a:p>
          <a:p>
            <a:pPr>
              <a:spcAft>
                <a:spcPts val="506"/>
              </a:spcAft>
              <a:buSzPct val="25000"/>
            </a:pPr>
            <a:endParaRPr lang="es-ES" sz="844" dirty="0">
              <a:solidFill>
                <a:srgbClr val="333333"/>
              </a:solidFill>
              <a:latin typeface="Calibri" panose="020F0502020204030204" pitchFamily="34" charset="0"/>
              <a:ea typeface="Calibri"/>
              <a:cs typeface="Calibri" panose="020F0502020204030204" pitchFamily="34" charset="0"/>
              <a:sym typeface="Calibri"/>
            </a:endParaRPr>
          </a:p>
        </p:txBody>
      </p:sp>
      <p:sp>
        <p:nvSpPr>
          <p:cNvPr id="42" name="Shape 42"/>
          <p:cNvSpPr txBox="1"/>
          <p:nvPr/>
        </p:nvSpPr>
        <p:spPr>
          <a:xfrm>
            <a:off x="593132" y="1142275"/>
            <a:ext cx="1416281" cy="1441294"/>
          </a:xfrm>
          <a:prstGeom prst="rect">
            <a:avLst/>
          </a:prstGeom>
          <a:noFill/>
          <a:ln>
            <a:noFill/>
          </a:ln>
        </p:spPr>
        <p:txBody>
          <a:bodyPr lIns="77140" tIns="38560" rIns="77140" bIns="38560" anchor="t" anchorCtr="0">
            <a:noAutofit/>
          </a:bodyPr>
          <a:lstStyle/>
          <a:p>
            <a:pPr marL="144661" indent="-144661">
              <a:lnSpc>
                <a:spcPct val="150000"/>
              </a:lnSpc>
              <a:buClr>
                <a:srgbClr val="333333"/>
              </a:buClr>
              <a:buSzPct val="100000"/>
              <a:buFont typeface="Arial"/>
              <a:buChar char="•"/>
            </a:pPr>
            <a:r>
              <a:rPr lang="en-US" sz="760" dirty="0">
                <a:solidFill>
                  <a:srgbClr val="333333"/>
                </a:solidFill>
                <a:ea typeface="Calibri"/>
                <a:cs typeface="Calibri"/>
                <a:sym typeface="Calibri"/>
              </a:rPr>
              <a:t>2 </a:t>
            </a:r>
            <a:r>
              <a:rPr lang="en-US" sz="760" dirty="0" err="1">
                <a:solidFill>
                  <a:srgbClr val="333333"/>
                </a:solidFill>
                <a:ea typeface="Calibri"/>
                <a:cs typeface="Calibri"/>
                <a:sym typeface="Calibri"/>
              </a:rPr>
              <a:t>cucharadas</a:t>
            </a:r>
            <a:r>
              <a:rPr lang="en-US" sz="760" dirty="0">
                <a:solidFill>
                  <a:srgbClr val="333333"/>
                </a:solidFill>
                <a:ea typeface="Calibri"/>
                <a:cs typeface="Calibri"/>
                <a:sym typeface="Calibri"/>
              </a:rPr>
              <a:t> de </a:t>
            </a:r>
            <a:r>
              <a:rPr lang="en-US" sz="760" dirty="0" err="1">
                <a:solidFill>
                  <a:srgbClr val="333333"/>
                </a:solidFill>
                <a:ea typeface="Calibri"/>
                <a:cs typeface="Calibri"/>
                <a:sym typeface="Calibri"/>
              </a:rPr>
              <a:t>miel</a:t>
            </a:r>
            <a:r>
              <a:rPr lang="en-US" sz="760" dirty="0">
                <a:solidFill>
                  <a:srgbClr val="333333"/>
                </a:solidFill>
                <a:ea typeface="Calibri"/>
                <a:cs typeface="Calibri"/>
                <a:sym typeface="Calibri"/>
              </a:rPr>
              <a:t> maple</a:t>
            </a:r>
          </a:p>
          <a:p>
            <a:pPr marL="144661" indent="-144661">
              <a:lnSpc>
                <a:spcPct val="150000"/>
              </a:lnSpc>
              <a:buClr>
                <a:srgbClr val="333333"/>
              </a:buClr>
              <a:buSzPct val="100000"/>
              <a:buFont typeface="Arial"/>
              <a:buChar char="•"/>
            </a:pPr>
            <a:r>
              <a:rPr lang="en-US" sz="760" dirty="0">
                <a:solidFill>
                  <a:srgbClr val="333333"/>
                </a:solidFill>
                <a:ea typeface="Calibri"/>
                <a:cs typeface="Calibri"/>
                <a:sym typeface="Calibri"/>
              </a:rPr>
              <a:t>1/4 </a:t>
            </a:r>
            <a:r>
              <a:rPr lang="en-US" sz="760" dirty="0" err="1">
                <a:solidFill>
                  <a:srgbClr val="333333"/>
                </a:solidFill>
                <a:ea typeface="Calibri"/>
                <a:cs typeface="Calibri"/>
                <a:sym typeface="Calibri"/>
              </a:rPr>
              <a:t>taza</a:t>
            </a:r>
            <a:r>
              <a:rPr lang="en-US" sz="760" dirty="0">
                <a:solidFill>
                  <a:srgbClr val="333333"/>
                </a:solidFill>
                <a:ea typeface="Calibri"/>
                <a:cs typeface="Calibri"/>
                <a:sym typeface="Calibri"/>
              </a:rPr>
              <a:t> de </a:t>
            </a:r>
            <a:r>
              <a:rPr lang="en-US" sz="760" dirty="0" err="1">
                <a:solidFill>
                  <a:srgbClr val="333333"/>
                </a:solidFill>
                <a:ea typeface="Calibri"/>
                <a:cs typeface="Calibri"/>
                <a:sym typeface="Calibri"/>
              </a:rPr>
              <a:t>azúcar</a:t>
            </a:r>
            <a:r>
              <a:rPr lang="en-US" sz="760" dirty="0">
                <a:solidFill>
                  <a:srgbClr val="333333"/>
                </a:solidFill>
                <a:ea typeface="Calibri"/>
                <a:cs typeface="Calibri"/>
                <a:sym typeface="Calibri"/>
              </a:rPr>
              <a:t> </a:t>
            </a:r>
            <a:r>
              <a:rPr lang="en-US" sz="760" dirty="0" err="1">
                <a:solidFill>
                  <a:srgbClr val="333333"/>
                </a:solidFill>
                <a:ea typeface="Calibri"/>
                <a:cs typeface="Calibri"/>
                <a:sym typeface="Calibri"/>
              </a:rPr>
              <a:t>morena</a:t>
            </a:r>
            <a:endParaRPr lang="en-US" sz="760" dirty="0">
              <a:solidFill>
                <a:srgbClr val="333333"/>
              </a:solidFill>
              <a:ea typeface="Calibri"/>
              <a:cs typeface="Calibri"/>
              <a:sym typeface="Calibri"/>
            </a:endParaRPr>
          </a:p>
          <a:p>
            <a:pPr marL="144661" indent="-144661">
              <a:lnSpc>
                <a:spcPct val="150000"/>
              </a:lnSpc>
              <a:buClr>
                <a:srgbClr val="333333"/>
              </a:buClr>
              <a:buSzPct val="100000"/>
              <a:buFont typeface="Arial"/>
              <a:buChar char="•"/>
            </a:pPr>
            <a:r>
              <a:rPr lang="en-US" sz="760" dirty="0">
                <a:solidFill>
                  <a:srgbClr val="333333"/>
                </a:solidFill>
                <a:ea typeface="Calibri"/>
                <a:cs typeface="Calibri"/>
                <a:sym typeface="Calibri"/>
              </a:rPr>
              <a:t>1/8 </a:t>
            </a:r>
            <a:r>
              <a:rPr lang="en-US" sz="760" dirty="0" err="1">
                <a:solidFill>
                  <a:srgbClr val="333333"/>
                </a:solidFill>
                <a:ea typeface="Calibri"/>
                <a:cs typeface="Calibri"/>
                <a:sym typeface="Calibri"/>
              </a:rPr>
              <a:t>cucharadita</a:t>
            </a:r>
            <a:r>
              <a:rPr lang="en-US" sz="760" dirty="0">
                <a:solidFill>
                  <a:srgbClr val="333333"/>
                </a:solidFill>
                <a:ea typeface="Calibri"/>
                <a:cs typeface="Calibri"/>
                <a:sym typeface="Calibri"/>
              </a:rPr>
              <a:t> de </a:t>
            </a:r>
            <a:r>
              <a:rPr lang="en-US" sz="760" dirty="0" err="1">
                <a:solidFill>
                  <a:srgbClr val="333333"/>
                </a:solidFill>
                <a:ea typeface="Calibri"/>
                <a:cs typeface="Calibri"/>
                <a:sym typeface="Calibri"/>
              </a:rPr>
              <a:t>sal</a:t>
            </a:r>
            <a:endParaRPr lang="en-US" sz="760" dirty="0">
              <a:solidFill>
                <a:srgbClr val="333333"/>
              </a:solidFill>
              <a:ea typeface="Calibri"/>
              <a:cs typeface="Calibri"/>
              <a:sym typeface="Calibri"/>
            </a:endParaRPr>
          </a:p>
          <a:p>
            <a:pPr marL="144661" indent="-144661">
              <a:lnSpc>
                <a:spcPct val="150000"/>
              </a:lnSpc>
              <a:buClr>
                <a:srgbClr val="333333"/>
              </a:buClr>
              <a:buSzPct val="100000"/>
              <a:buFont typeface="Arial"/>
              <a:buChar char="•"/>
            </a:pPr>
            <a:r>
              <a:rPr lang="en-US" sz="760" dirty="0">
                <a:solidFill>
                  <a:srgbClr val="333333"/>
                </a:solidFill>
                <a:ea typeface="Calibri"/>
                <a:cs typeface="Calibri"/>
                <a:sym typeface="Calibri"/>
              </a:rPr>
              <a:t>1 r yogurt natural (5.3 </a:t>
            </a:r>
            <a:r>
              <a:rPr lang="en-US" sz="760" dirty="0" err="1">
                <a:solidFill>
                  <a:srgbClr val="333333"/>
                </a:solidFill>
                <a:ea typeface="Calibri"/>
                <a:cs typeface="Calibri"/>
                <a:sym typeface="Calibri"/>
              </a:rPr>
              <a:t>oz</a:t>
            </a:r>
            <a:r>
              <a:rPr lang="en-US" sz="760" dirty="0">
                <a:solidFill>
                  <a:srgbClr val="333333"/>
                </a:solidFill>
                <a:ea typeface="Calibri"/>
                <a:cs typeface="Calibri"/>
                <a:sym typeface="Calibri"/>
              </a:rPr>
              <a:t>)</a:t>
            </a:r>
          </a:p>
          <a:p>
            <a:pPr marL="144661" indent="-144661">
              <a:lnSpc>
                <a:spcPct val="150000"/>
              </a:lnSpc>
              <a:buClr>
                <a:srgbClr val="333333"/>
              </a:buClr>
              <a:buSzPct val="100000"/>
              <a:buFont typeface="Arial"/>
              <a:buChar char="•"/>
            </a:pPr>
            <a:r>
              <a:rPr lang="en-US" sz="760" dirty="0">
                <a:solidFill>
                  <a:srgbClr val="333333"/>
                </a:solidFill>
                <a:ea typeface="Calibri"/>
                <a:cs typeface="Calibri"/>
                <a:sym typeface="Calibri"/>
              </a:rPr>
              <a:t>1 </a:t>
            </a:r>
            <a:r>
              <a:rPr lang="en-US" sz="760" dirty="0" err="1">
                <a:solidFill>
                  <a:srgbClr val="333333"/>
                </a:solidFill>
                <a:ea typeface="Calibri"/>
                <a:cs typeface="Calibri"/>
                <a:sym typeface="Calibri"/>
              </a:rPr>
              <a:t>cucharadita</a:t>
            </a:r>
            <a:r>
              <a:rPr lang="en-US" sz="760" dirty="0">
                <a:solidFill>
                  <a:srgbClr val="333333"/>
                </a:solidFill>
                <a:ea typeface="Calibri"/>
                <a:cs typeface="Calibri"/>
                <a:sym typeface="Calibri"/>
              </a:rPr>
              <a:t> </a:t>
            </a:r>
            <a:r>
              <a:rPr lang="en-US" sz="760" dirty="0" err="1">
                <a:solidFill>
                  <a:srgbClr val="333333"/>
                </a:solidFill>
                <a:ea typeface="Calibri"/>
                <a:cs typeface="Calibri"/>
                <a:sym typeface="Calibri"/>
              </a:rPr>
              <a:t>extracto</a:t>
            </a:r>
            <a:r>
              <a:rPr lang="en-US" sz="760" dirty="0">
                <a:solidFill>
                  <a:srgbClr val="333333"/>
                </a:solidFill>
                <a:ea typeface="Calibri"/>
                <a:cs typeface="Calibri"/>
                <a:sym typeface="Calibri"/>
              </a:rPr>
              <a:t> de </a:t>
            </a:r>
            <a:r>
              <a:rPr lang="en-US" sz="760" dirty="0" err="1">
                <a:solidFill>
                  <a:srgbClr val="333333"/>
                </a:solidFill>
                <a:ea typeface="Calibri"/>
                <a:cs typeface="Calibri"/>
                <a:sym typeface="Calibri"/>
              </a:rPr>
              <a:t>vainilla</a:t>
            </a:r>
            <a:endParaRPr lang="en-US" sz="760" dirty="0">
              <a:solidFill>
                <a:srgbClr val="333333"/>
              </a:solidFill>
              <a:ea typeface="Calibri"/>
              <a:cs typeface="Calibri"/>
              <a:sym typeface="Calibri"/>
            </a:endParaRPr>
          </a:p>
        </p:txBody>
      </p:sp>
      <p:cxnSp>
        <p:nvCxnSpPr>
          <p:cNvPr id="43" name="Shape 43"/>
          <p:cNvCxnSpPr/>
          <p:nvPr/>
        </p:nvCxnSpPr>
        <p:spPr>
          <a:xfrm>
            <a:off x="1968175" y="1098544"/>
            <a:ext cx="0" cy="1365103"/>
          </a:xfrm>
          <a:prstGeom prst="straightConnector1">
            <a:avLst/>
          </a:prstGeom>
          <a:noFill/>
          <a:ln w="12700" cap="rnd" cmpd="sng">
            <a:solidFill>
              <a:srgbClr val="5B4C44"/>
            </a:solidFill>
            <a:prstDash val="dot"/>
            <a:round/>
            <a:headEnd type="none" w="med" len="med"/>
            <a:tailEnd type="none" w="med" len="med"/>
          </a:ln>
        </p:spPr>
      </p:cxnSp>
    </p:spTree>
    <p:extLst>
      <p:ext uri="{BB962C8B-B14F-4D97-AF65-F5344CB8AC3E}">
        <p14:creationId xmlns:p14="http://schemas.microsoft.com/office/powerpoint/2010/main" val="3344023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560F1C-28DD-7A34-7C2E-29BF421ACB77}"/>
              </a:ext>
            </a:extLst>
          </p:cNvPr>
          <p:cNvSpPr txBox="1"/>
          <p:nvPr/>
        </p:nvSpPr>
        <p:spPr>
          <a:xfrm>
            <a:off x="975069" y="42787"/>
            <a:ext cx="4336366" cy="545342"/>
          </a:xfrm>
          <a:prstGeom prst="rect">
            <a:avLst/>
          </a:prstGeom>
          <a:noFill/>
        </p:spPr>
        <p:txBody>
          <a:bodyPr wrap="square" rtlCol="0" anchor="ctr">
            <a:normAutofit/>
          </a:bodyPr>
          <a:lstStyle/>
          <a:p>
            <a:r>
              <a:rPr lang="en-US" sz="2000" b="1" dirty="0" err="1">
                <a:solidFill>
                  <a:schemeClr val="bg1"/>
                </a:solidFill>
              </a:rPr>
              <a:t>Calabacita</a:t>
            </a:r>
            <a:r>
              <a:rPr lang="en-US" sz="2000" b="1" dirty="0">
                <a:solidFill>
                  <a:schemeClr val="bg1"/>
                </a:solidFill>
              </a:rPr>
              <a:t> Zucchini al </a:t>
            </a:r>
            <a:r>
              <a:rPr lang="en-US" sz="2000" b="1" dirty="0" err="1">
                <a:solidFill>
                  <a:schemeClr val="bg1"/>
                </a:solidFill>
              </a:rPr>
              <a:t>Horno</a:t>
            </a:r>
            <a:r>
              <a:rPr lang="en-US" sz="2000" b="1" dirty="0">
                <a:solidFill>
                  <a:schemeClr val="bg1"/>
                </a:solidFill>
              </a:rPr>
              <a:t> </a:t>
            </a:r>
          </a:p>
        </p:txBody>
      </p:sp>
      <p:sp>
        <p:nvSpPr>
          <p:cNvPr id="3" name="Rectangle 2">
            <a:extLst>
              <a:ext uri="{FF2B5EF4-FFF2-40B4-BE49-F238E27FC236}">
                <a16:creationId xmlns:a16="http://schemas.microsoft.com/office/drawing/2014/main" id="{1927A888-3B09-1C36-204C-CDB52FAECD7F}"/>
              </a:ext>
            </a:extLst>
          </p:cNvPr>
          <p:cNvSpPr/>
          <p:nvPr/>
        </p:nvSpPr>
        <p:spPr>
          <a:xfrm>
            <a:off x="169779" y="725677"/>
            <a:ext cx="978153" cy="274049"/>
          </a:xfrm>
          <a:prstGeom prst="rect">
            <a:avLst/>
          </a:prstGeom>
        </p:spPr>
        <p:txBody>
          <a:bodyPr wrap="none">
            <a:spAutoFit/>
          </a:bodyPr>
          <a:lstStyle/>
          <a:p>
            <a:r>
              <a:rPr lang="en-US" sz="1181" b="1" dirty="0" err="1">
                <a:solidFill>
                  <a:srgbClr val="7D912D"/>
                </a:solidFill>
              </a:rPr>
              <a:t>Ingredientes</a:t>
            </a:r>
            <a:endParaRPr lang="en-US" sz="1181" dirty="0"/>
          </a:p>
        </p:txBody>
      </p:sp>
      <p:sp>
        <p:nvSpPr>
          <p:cNvPr id="4" name="TextBox 3">
            <a:extLst>
              <a:ext uri="{FF2B5EF4-FFF2-40B4-BE49-F238E27FC236}">
                <a16:creationId xmlns:a16="http://schemas.microsoft.com/office/drawing/2014/main" id="{AEDC7B47-973D-4A20-DB19-CA1058AC615D}"/>
              </a:ext>
            </a:extLst>
          </p:cNvPr>
          <p:cNvSpPr txBox="1"/>
          <p:nvPr/>
        </p:nvSpPr>
        <p:spPr>
          <a:xfrm>
            <a:off x="169731" y="1011145"/>
            <a:ext cx="1727601" cy="811889"/>
          </a:xfrm>
          <a:prstGeom prst="rect">
            <a:avLst/>
          </a:prstGeom>
          <a:noFill/>
        </p:spPr>
        <p:txBody>
          <a:bodyPr wrap="square" rtlCol="0" anchor="t">
            <a:spAutoFit/>
          </a:bodyPr>
          <a:lstStyle/>
          <a:p>
            <a:pPr marL="144661" indent="-144661">
              <a:lnSpc>
                <a:spcPct val="150000"/>
              </a:lnSpc>
              <a:buFont typeface="Arial" charset="0"/>
              <a:buChar char="•"/>
            </a:pPr>
            <a:r>
              <a:rPr lang="es-ES" sz="800" dirty="0"/>
              <a:t>1 libra de calabacita zucchini </a:t>
            </a:r>
          </a:p>
          <a:p>
            <a:pPr marL="144661" indent="-144661">
              <a:lnSpc>
                <a:spcPct val="150000"/>
              </a:lnSpc>
              <a:buFont typeface="Arial" charset="0"/>
              <a:buChar char="•"/>
            </a:pPr>
            <a:r>
              <a:rPr lang="es-ES" sz="800" dirty="0"/>
              <a:t>Sal y pimienta al gusto</a:t>
            </a:r>
          </a:p>
          <a:p>
            <a:pPr marL="144661" indent="-144661">
              <a:lnSpc>
                <a:spcPct val="150000"/>
              </a:lnSpc>
              <a:buFont typeface="Arial" charset="0"/>
              <a:buChar char="•"/>
            </a:pPr>
            <a:r>
              <a:rPr lang="es-ES" sz="800" dirty="0"/>
              <a:t>¼ de taza de queso parmesano</a:t>
            </a:r>
          </a:p>
          <a:p>
            <a:pPr marL="144661" indent="-144661">
              <a:lnSpc>
                <a:spcPct val="150000"/>
              </a:lnSpc>
              <a:buFont typeface="Arial" charset="0"/>
              <a:buChar char="•"/>
            </a:pPr>
            <a:r>
              <a:rPr lang="es-ES" sz="800" dirty="0"/>
              <a:t>Aceite de oliva al gusto </a:t>
            </a:r>
          </a:p>
        </p:txBody>
      </p:sp>
      <p:sp>
        <p:nvSpPr>
          <p:cNvPr id="5" name="Rectangle 4">
            <a:extLst>
              <a:ext uri="{FF2B5EF4-FFF2-40B4-BE49-F238E27FC236}">
                <a16:creationId xmlns:a16="http://schemas.microsoft.com/office/drawing/2014/main" id="{1E851367-02B2-7219-546E-1F28B180E4CD}"/>
              </a:ext>
            </a:extLst>
          </p:cNvPr>
          <p:cNvSpPr/>
          <p:nvPr/>
        </p:nvSpPr>
        <p:spPr>
          <a:xfrm>
            <a:off x="255526" y="2285869"/>
            <a:ext cx="2264790" cy="338554"/>
          </a:xfrm>
          <a:prstGeom prst="rect">
            <a:avLst/>
          </a:prstGeom>
        </p:spPr>
        <p:txBody>
          <a:bodyPr wrap="square">
            <a:spAutoFit/>
          </a:bodyPr>
          <a:lstStyle/>
          <a:p>
            <a:r>
              <a:rPr lang="es-ES" sz="800" dirty="0"/>
              <a:t>La calabaza es rica en vitamina C y una buena fuente de fibra.</a:t>
            </a:r>
            <a:endParaRPr lang="en-US" sz="800" dirty="0"/>
          </a:p>
        </p:txBody>
      </p:sp>
      <p:sp>
        <p:nvSpPr>
          <p:cNvPr id="6" name="TextBox 5">
            <a:extLst>
              <a:ext uri="{FF2B5EF4-FFF2-40B4-BE49-F238E27FC236}">
                <a16:creationId xmlns:a16="http://schemas.microsoft.com/office/drawing/2014/main" id="{672BE0FE-B8B7-9177-1D48-F6E0B467A137}"/>
              </a:ext>
            </a:extLst>
          </p:cNvPr>
          <p:cNvSpPr txBox="1"/>
          <p:nvPr/>
        </p:nvSpPr>
        <p:spPr>
          <a:xfrm>
            <a:off x="2612443" y="722235"/>
            <a:ext cx="2546178" cy="274049"/>
          </a:xfrm>
          <a:prstGeom prst="rect">
            <a:avLst/>
          </a:prstGeom>
          <a:noFill/>
        </p:spPr>
        <p:txBody>
          <a:bodyPr wrap="square" rtlCol="0" anchor="ctr">
            <a:spAutoFit/>
          </a:bodyPr>
          <a:lstStyle/>
          <a:p>
            <a:r>
              <a:rPr lang="en-US" sz="1181" b="1" dirty="0" err="1">
                <a:solidFill>
                  <a:srgbClr val="7D912D"/>
                </a:solidFill>
              </a:rPr>
              <a:t>Instrucciones</a:t>
            </a:r>
            <a:r>
              <a:rPr lang="en-US" sz="1181" b="1" dirty="0">
                <a:solidFill>
                  <a:srgbClr val="7D912D"/>
                </a:solidFill>
              </a:rPr>
              <a:t> </a:t>
            </a:r>
          </a:p>
        </p:txBody>
      </p:sp>
      <p:sp>
        <p:nvSpPr>
          <p:cNvPr id="7" name="TextBox 6">
            <a:extLst>
              <a:ext uri="{FF2B5EF4-FFF2-40B4-BE49-F238E27FC236}">
                <a16:creationId xmlns:a16="http://schemas.microsoft.com/office/drawing/2014/main" id="{2C695E4A-4124-EC36-B8F6-9CB3FCD15F0F}"/>
              </a:ext>
            </a:extLst>
          </p:cNvPr>
          <p:cNvSpPr txBox="1"/>
          <p:nvPr/>
        </p:nvSpPr>
        <p:spPr>
          <a:xfrm>
            <a:off x="2612443" y="996284"/>
            <a:ext cx="2698992" cy="1692771"/>
          </a:xfrm>
          <a:prstGeom prst="rect">
            <a:avLst/>
          </a:prstGeom>
          <a:noFill/>
        </p:spPr>
        <p:txBody>
          <a:bodyPr wrap="square" rtlCol="0" anchor="t">
            <a:spAutoFit/>
          </a:bodyPr>
          <a:lstStyle/>
          <a:p>
            <a:r>
              <a:rPr lang="es-ES" sz="800" dirty="0"/>
              <a:t>Precaliente el horno a 425 ° F. Corte en rodajas la calabacita.</a:t>
            </a:r>
          </a:p>
          <a:p>
            <a:r>
              <a:rPr lang="es-ES" sz="800" dirty="0"/>
              <a:t>Coloque las rodajas en una charola para hornear y agregue aceite de oliva. </a:t>
            </a:r>
          </a:p>
          <a:p>
            <a:r>
              <a:rPr lang="es-ES" sz="800" dirty="0"/>
              <a:t>Añada sal y pimienta al gusto . </a:t>
            </a:r>
          </a:p>
          <a:p>
            <a:r>
              <a:rPr lang="es-ES" sz="800" dirty="0"/>
              <a:t>Hornee  de 10-15 minutos o hasta que la calabaza esté tierna. </a:t>
            </a:r>
          </a:p>
          <a:p>
            <a:r>
              <a:rPr lang="es-ES" sz="800" dirty="0"/>
              <a:t>Agregue el queso y sirva  inmediatamente.</a:t>
            </a:r>
          </a:p>
          <a:p>
            <a:r>
              <a:rPr lang="es-ES" sz="800" dirty="0"/>
              <a:t>Rinde: 2 tazas</a:t>
            </a:r>
          </a:p>
          <a:p>
            <a:endParaRPr lang="es-ES" sz="800" dirty="0"/>
          </a:p>
          <a:p>
            <a:endParaRPr lang="es-ES" sz="800" dirty="0"/>
          </a:p>
          <a:p>
            <a:r>
              <a:rPr lang="es-ES" sz="800" dirty="0"/>
              <a:t>Consejo: Hornear las verduras es una buena opción para conservar los sabores. Se recomienda cortarlas del mismo tamaño.</a:t>
            </a:r>
            <a:endParaRPr lang="en-US" sz="800" dirty="0"/>
          </a:p>
        </p:txBody>
      </p:sp>
    </p:spTree>
    <p:extLst>
      <p:ext uri="{BB962C8B-B14F-4D97-AF65-F5344CB8AC3E}">
        <p14:creationId xmlns:p14="http://schemas.microsoft.com/office/powerpoint/2010/main" val="2753458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23010" y="177391"/>
            <a:ext cx="3520052" cy="545342"/>
          </a:xfrm>
          <a:prstGeom prst="rect">
            <a:avLst/>
          </a:prstGeom>
          <a:noFill/>
        </p:spPr>
        <p:txBody>
          <a:bodyPr wrap="square" rtlCol="0" anchor="ctr">
            <a:normAutofit/>
          </a:bodyPr>
          <a:lstStyle/>
          <a:p>
            <a:r>
              <a:rPr lang="en-US" sz="2363" b="1" dirty="0">
                <a:solidFill>
                  <a:schemeClr val="bg1"/>
                </a:solidFill>
              </a:rPr>
              <a:t>Ensalada de Papa </a:t>
            </a:r>
            <a:r>
              <a:rPr lang="en-US" sz="2363" b="1" dirty="0" err="1">
                <a:solidFill>
                  <a:schemeClr val="bg1"/>
                </a:solidFill>
              </a:rPr>
              <a:t>Roja</a:t>
            </a:r>
            <a:r>
              <a:rPr lang="en-US" sz="2363" b="1" dirty="0">
                <a:solidFill>
                  <a:schemeClr val="bg1"/>
                </a:solidFill>
              </a:rPr>
              <a:t> </a:t>
            </a:r>
          </a:p>
        </p:txBody>
      </p:sp>
      <p:sp>
        <p:nvSpPr>
          <p:cNvPr id="12" name="TextBox 11"/>
          <p:cNvSpPr txBox="1"/>
          <p:nvPr/>
        </p:nvSpPr>
        <p:spPr>
          <a:xfrm>
            <a:off x="150801" y="1282225"/>
            <a:ext cx="2168183" cy="1550553"/>
          </a:xfrm>
          <a:prstGeom prst="rect">
            <a:avLst/>
          </a:prstGeom>
          <a:noFill/>
        </p:spPr>
        <p:txBody>
          <a:bodyPr wrap="square" rtlCol="0" anchor="t">
            <a:spAutoFit/>
          </a:bodyPr>
          <a:lstStyle/>
          <a:p>
            <a:pPr marL="144661" indent="-144661">
              <a:lnSpc>
                <a:spcPct val="150000"/>
              </a:lnSpc>
              <a:buFont typeface="Arial" charset="0"/>
              <a:buChar char="•"/>
            </a:pPr>
            <a:r>
              <a:rPr lang="en-US" sz="800" dirty="0">
                <a:solidFill>
                  <a:srgbClr val="333333"/>
                </a:solidFill>
              </a:rPr>
              <a:t>5 libras de papas </a:t>
            </a:r>
            <a:r>
              <a:rPr lang="en-US" sz="800" dirty="0" err="1">
                <a:solidFill>
                  <a:srgbClr val="333333"/>
                </a:solidFill>
              </a:rPr>
              <a:t>rojas</a:t>
            </a:r>
            <a:r>
              <a:rPr lang="en-US" sz="800" dirty="0">
                <a:solidFill>
                  <a:srgbClr val="333333"/>
                </a:solidFill>
              </a:rPr>
              <a:t> </a:t>
            </a:r>
            <a:r>
              <a:rPr lang="en-US" sz="800" dirty="0" err="1">
                <a:solidFill>
                  <a:srgbClr val="333333"/>
                </a:solidFill>
              </a:rPr>
              <a:t>en</a:t>
            </a:r>
            <a:r>
              <a:rPr lang="en-US" sz="800" dirty="0">
                <a:solidFill>
                  <a:srgbClr val="333333"/>
                </a:solidFill>
              </a:rPr>
              <a:t> </a:t>
            </a:r>
            <a:r>
              <a:rPr lang="en-US" sz="800" dirty="0" err="1">
                <a:solidFill>
                  <a:srgbClr val="333333"/>
                </a:solidFill>
              </a:rPr>
              <a:t>cubos</a:t>
            </a:r>
            <a:r>
              <a:rPr lang="en-US" sz="800" dirty="0">
                <a:solidFill>
                  <a:srgbClr val="333333"/>
                </a:solidFill>
              </a:rPr>
              <a:t> (12 </a:t>
            </a:r>
            <a:r>
              <a:rPr lang="en-US" sz="800" dirty="0" err="1">
                <a:solidFill>
                  <a:srgbClr val="333333"/>
                </a:solidFill>
              </a:rPr>
              <a:t>tazas</a:t>
            </a:r>
            <a:r>
              <a:rPr lang="en-US" sz="800" dirty="0">
                <a:solidFill>
                  <a:srgbClr val="333333"/>
                </a:solidFill>
              </a:rPr>
              <a:t>)</a:t>
            </a:r>
          </a:p>
          <a:p>
            <a:pPr marL="144661" indent="-144661">
              <a:lnSpc>
                <a:spcPct val="150000"/>
              </a:lnSpc>
              <a:buFont typeface="Arial" charset="0"/>
              <a:buChar char="•"/>
            </a:pPr>
            <a:r>
              <a:rPr lang="en-US" sz="800" dirty="0">
                <a:solidFill>
                  <a:srgbClr val="333333"/>
                </a:solidFill>
              </a:rPr>
              <a:t>1 pimiento </a:t>
            </a:r>
            <a:r>
              <a:rPr lang="en-US" sz="800" dirty="0" err="1">
                <a:solidFill>
                  <a:srgbClr val="333333"/>
                </a:solidFill>
              </a:rPr>
              <a:t>morrón</a:t>
            </a:r>
            <a:r>
              <a:rPr lang="en-US" sz="800" dirty="0">
                <a:solidFill>
                  <a:srgbClr val="333333"/>
                </a:solidFill>
              </a:rPr>
              <a:t> </a:t>
            </a:r>
            <a:r>
              <a:rPr lang="en-US" sz="800" dirty="0" err="1">
                <a:solidFill>
                  <a:srgbClr val="333333"/>
                </a:solidFill>
              </a:rPr>
              <a:t>verde</a:t>
            </a:r>
            <a:r>
              <a:rPr lang="en-US" sz="800" dirty="0">
                <a:solidFill>
                  <a:srgbClr val="333333"/>
                </a:solidFill>
              </a:rPr>
              <a:t> </a:t>
            </a:r>
            <a:r>
              <a:rPr lang="en-US" sz="800" dirty="0" err="1">
                <a:solidFill>
                  <a:srgbClr val="333333"/>
                </a:solidFill>
              </a:rPr>
              <a:t>picado</a:t>
            </a:r>
            <a:endParaRPr lang="en-US" sz="800" dirty="0">
              <a:solidFill>
                <a:srgbClr val="333333"/>
              </a:solidFill>
            </a:endParaRPr>
          </a:p>
          <a:p>
            <a:pPr marL="144661" indent="-144661">
              <a:lnSpc>
                <a:spcPct val="150000"/>
              </a:lnSpc>
              <a:buFont typeface="Arial" charset="0"/>
              <a:buChar char="•"/>
            </a:pPr>
            <a:r>
              <a:rPr lang="en-US" sz="800" dirty="0">
                <a:solidFill>
                  <a:srgbClr val="333333"/>
                </a:solidFill>
              </a:rPr>
              <a:t>½ </a:t>
            </a:r>
            <a:r>
              <a:rPr lang="en-US" sz="800" dirty="0" err="1">
                <a:solidFill>
                  <a:srgbClr val="333333"/>
                </a:solidFill>
              </a:rPr>
              <a:t>taza</a:t>
            </a:r>
            <a:r>
              <a:rPr lang="en-US" sz="800" dirty="0">
                <a:solidFill>
                  <a:srgbClr val="333333"/>
                </a:solidFill>
              </a:rPr>
              <a:t> de </a:t>
            </a:r>
            <a:r>
              <a:rPr lang="en-US" sz="800" dirty="0" err="1">
                <a:solidFill>
                  <a:srgbClr val="333333"/>
                </a:solidFill>
              </a:rPr>
              <a:t>cebolla</a:t>
            </a:r>
            <a:r>
              <a:rPr lang="en-US" sz="800" dirty="0">
                <a:solidFill>
                  <a:srgbClr val="333333"/>
                </a:solidFill>
              </a:rPr>
              <a:t> </a:t>
            </a:r>
            <a:r>
              <a:rPr lang="en-US" sz="800" dirty="0" err="1">
                <a:solidFill>
                  <a:srgbClr val="333333"/>
                </a:solidFill>
              </a:rPr>
              <a:t>morada</a:t>
            </a:r>
            <a:r>
              <a:rPr lang="en-US" sz="800" dirty="0">
                <a:solidFill>
                  <a:srgbClr val="333333"/>
                </a:solidFill>
              </a:rPr>
              <a:t> </a:t>
            </a:r>
            <a:r>
              <a:rPr lang="en-US" sz="800" dirty="0" err="1">
                <a:solidFill>
                  <a:srgbClr val="333333"/>
                </a:solidFill>
              </a:rPr>
              <a:t>picada</a:t>
            </a:r>
            <a:endParaRPr lang="en-US" sz="800" dirty="0">
              <a:solidFill>
                <a:srgbClr val="333333"/>
              </a:solidFill>
            </a:endParaRPr>
          </a:p>
          <a:p>
            <a:pPr marL="128588" indent="-128588">
              <a:lnSpc>
                <a:spcPct val="150000"/>
              </a:lnSpc>
              <a:buFont typeface="Arial" panose="020B0604020202020204" pitchFamily="34" charset="0"/>
              <a:buChar char="•"/>
            </a:pPr>
            <a:r>
              <a:rPr lang="en-US" sz="800" dirty="0">
                <a:solidFill>
                  <a:srgbClr val="333333"/>
                </a:solidFill>
              </a:rPr>
              <a:t>3 </a:t>
            </a:r>
            <a:r>
              <a:rPr lang="en-US" sz="800" dirty="0" err="1">
                <a:solidFill>
                  <a:srgbClr val="333333"/>
                </a:solidFill>
              </a:rPr>
              <a:t>cucharadas</a:t>
            </a:r>
            <a:r>
              <a:rPr lang="en-US" sz="800" dirty="0">
                <a:solidFill>
                  <a:srgbClr val="333333"/>
                </a:solidFill>
              </a:rPr>
              <a:t> de </a:t>
            </a:r>
            <a:r>
              <a:rPr lang="en-US" sz="800" dirty="0" err="1">
                <a:solidFill>
                  <a:srgbClr val="333333"/>
                </a:solidFill>
              </a:rPr>
              <a:t>aceite</a:t>
            </a:r>
            <a:r>
              <a:rPr lang="en-US" sz="800" dirty="0">
                <a:solidFill>
                  <a:srgbClr val="333333"/>
                </a:solidFill>
              </a:rPr>
              <a:t> de </a:t>
            </a:r>
            <a:r>
              <a:rPr lang="en-US" sz="800" dirty="0" err="1">
                <a:solidFill>
                  <a:srgbClr val="333333"/>
                </a:solidFill>
              </a:rPr>
              <a:t>oliva</a:t>
            </a:r>
            <a:endParaRPr lang="en-US" sz="800" dirty="0">
              <a:solidFill>
                <a:srgbClr val="333333"/>
              </a:solidFill>
            </a:endParaRPr>
          </a:p>
          <a:p>
            <a:pPr marL="128588" indent="-128588">
              <a:lnSpc>
                <a:spcPct val="150000"/>
              </a:lnSpc>
              <a:buFont typeface="Arial" panose="020B0604020202020204" pitchFamily="34" charset="0"/>
              <a:buChar char="•"/>
            </a:pPr>
            <a:r>
              <a:rPr lang="es-ES" sz="800" dirty="0"/>
              <a:t>3 cucharadas de vinagre de vino rojo</a:t>
            </a:r>
          </a:p>
          <a:p>
            <a:pPr marL="128588" indent="-128588">
              <a:lnSpc>
                <a:spcPct val="150000"/>
              </a:lnSpc>
              <a:buFont typeface="Arial" panose="020B0604020202020204" pitchFamily="34" charset="0"/>
              <a:buChar char="•"/>
            </a:pPr>
            <a:r>
              <a:rPr lang="es-ES" sz="800" dirty="0"/>
              <a:t>1 cucharada de mostaza Dijon</a:t>
            </a:r>
          </a:p>
          <a:p>
            <a:pPr marL="128588" indent="-128588">
              <a:lnSpc>
                <a:spcPct val="150000"/>
              </a:lnSpc>
              <a:buFont typeface="Arial" panose="020B0604020202020204" pitchFamily="34" charset="0"/>
              <a:buChar char="•"/>
            </a:pPr>
            <a:r>
              <a:rPr lang="es-ES" sz="800" dirty="0"/>
              <a:t>3 cucharadas de mayonesa (baja en grasa)</a:t>
            </a:r>
            <a:endParaRPr lang="en-US" sz="800" dirty="0"/>
          </a:p>
          <a:p>
            <a:pPr marL="144661" indent="-144661">
              <a:lnSpc>
                <a:spcPct val="150000"/>
              </a:lnSpc>
              <a:buFont typeface="Arial" charset="0"/>
              <a:buChar char="•"/>
            </a:pPr>
            <a:endParaRPr lang="en-US" sz="800" dirty="0">
              <a:solidFill>
                <a:srgbClr val="333333"/>
              </a:solidFill>
            </a:endParaRPr>
          </a:p>
        </p:txBody>
      </p:sp>
      <p:sp>
        <p:nvSpPr>
          <p:cNvPr id="2" name="Rectangle 1"/>
          <p:cNvSpPr/>
          <p:nvPr/>
        </p:nvSpPr>
        <p:spPr>
          <a:xfrm>
            <a:off x="140679" y="1008176"/>
            <a:ext cx="978153" cy="274049"/>
          </a:xfrm>
          <a:prstGeom prst="rect">
            <a:avLst/>
          </a:prstGeom>
        </p:spPr>
        <p:txBody>
          <a:bodyPr wrap="none">
            <a:spAutoFit/>
          </a:bodyPr>
          <a:lstStyle/>
          <a:p>
            <a:r>
              <a:rPr lang="en-US" sz="1181" b="1" dirty="0" err="1">
                <a:solidFill>
                  <a:srgbClr val="7D912D"/>
                </a:solidFill>
              </a:rPr>
              <a:t>Ingredientes</a:t>
            </a:r>
            <a:endParaRPr lang="en-US" sz="1181" dirty="0"/>
          </a:p>
        </p:txBody>
      </p:sp>
      <p:sp>
        <p:nvSpPr>
          <p:cNvPr id="5" name="Rectangle 4"/>
          <p:cNvSpPr/>
          <p:nvPr/>
        </p:nvSpPr>
        <p:spPr>
          <a:xfrm>
            <a:off x="2410049" y="2287187"/>
            <a:ext cx="2500444" cy="461665"/>
          </a:xfrm>
          <a:prstGeom prst="rect">
            <a:avLst/>
          </a:prstGeom>
        </p:spPr>
        <p:txBody>
          <a:bodyPr wrap="square">
            <a:spAutoFit/>
          </a:bodyPr>
          <a:lstStyle/>
          <a:p>
            <a:r>
              <a:rPr lang="es-ES" sz="800" dirty="0"/>
              <a:t>Las papas son ricas en potasio, un nutriente importante para las contracciones musculares. El potasio también ayuda a mantener el corazón saludable.</a:t>
            </a:r>
            <a:endParaRPr lang="en-US" sz="800" dirty="0"/>
          </a:p>
        </p:txBody>
      </p:sp>
      <p:sp>
        <p:nvSpPr>
          <p:cNvPr id="3" name="TextBox 2">
            <a:extLst>
              <a:ext uri="{FF2B5EF4-FFF2-40B4-BE49-F238E27FC236}">
                <a16:creationId xmlns:a16="http://schemas.microsoft.com/office/drawing/2014/main" id="{8627D096-A01E-AC79-23C5-395F033144DD}"/>
              </a:ext>
            </a:extLst>
          </p:cNvPr>
          <p:cNvSpPr txBox="1"/>
          <p:nvPr/>
        </p:nvSpPr>
        <p:spPr>
          <a:xfrm>
            <a:off x="2387182" y="1008176"/>
            <a:ext cx="2546178" cy="274049"/>
          </a:xfrm>
          <a:prstGeom prst="rect">
            <a:avLst/>
          </a:prstGeom>
          <a:noFill/>
        </p:spPr>
        <p:txBody>
          <a:bodyPr wrap="square" rtlCol="0" anchor="ctr">
            <a:spAutoFit/>
          </a:bodyPr>
          <a:lstStyle/>
          <a:p>
            <a:r>
              <a:rPr lang="en-US" sz="1181" b="1" dirty="0" err="1">
                <a:solidFill>
                  <a:srgbClr val="7D912D"/>
                </a:solidFill>
              </a:rPr>
              <a:t>Instrucciones</a:t>
            </a:r>
            <a:r>
              <a:rPr lang="en-US" sz="1181" b="1" dirty="0">
                <a:solidFill>
                  <a:srgbClr val="7D912D"/>
                </a:solidFill>
              </a:rPr>
              <a:t> </a:t>
            </a:r>
          </a:p>
        </p:txBody>
      </p:sp>
      <p:sp>
        <p:nvSpPr>
          <p:cNvPr id="6" name="TextBox 5">
            <a:extLst>
              <a:ext uri="{FF2B5EF4-FFF2-40B4-BE49-F238E27FC236}">
                <a16:creationId xmlns:a16="http://schemas.microsoft.com/office/drawing/2014/main" id="{1670AC6C-7D9B-E736-9D35-55FD5973B588}"/>
              </a:ext>
            </a:extLst>
          </p:cNvPr>
          <p:cNvSpPr txBox="1"/>
          <p:nvPr/>
        </p:nvSpPr>
        <p:spPr>
          <a:xfrm>
            <a:off x="2409848" y="1282225"/>
            <a:ext cx="2925550" cy="867930"/>
          </a:xfrm>
          <a:prstGeom prst="rect">
            <a:avLst/>
          </a:prstGeom>
          <a:noFill/>
        </p:spPr>
        <p:txBody>
          <a:bodyPr wrap="square" rtlCol="0" anchor="t">
            <a:spAutoFit/>
          </a:bodyPr>
          <a:lstStyle/>
          <a:p>
            <a:r>
              <a:rPr lang="es-ES" sz="720" dirty="0"/>
              <a:t>Ponga a hervir las papas en una olla grande con agua por 10 minutos o hasta que estén tiernas. Mezcle  todas las verduras en un tazón. Revuelva  los ingredientes líquidos en otro recipiente. Vierta la mezcla en las verduras y revuelva levemente . Condimente al gusto con sal y pimienta. Refrigere y sirva frío.</a:t>
            </a:r>
            <a:br>
              <a:rPr lang="es-ES" sz="720" dirty="0"/>
            </a:br>
            <a:br>
              <a:rPr lang="es-ES" sz="720" dirty="0"/>
            </a:br>
            <a:r>
              <a:rPr lang="es-ES" sz="720" dirty="0"/>
              <a:t>Rinde 12 tazas</a:t>
            </a:r>
          </a:p>
        </p:txBody>
      </p:sp>
    </p:spTree>
    <p:extLst>
      <p:ext uri="{BB962C8B-B14F-4D97-AF65-F5344CB8AC3E}">
        <p14:creationId xmlns:p14="http://schemas.microsoft.com/office/powerpoint/2010/main" val="2828097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00150" y="128216"/>
            <a:ext cx="4186413" cy="363561"/>
          </a:xfrm>
          <a:prstGeom prst="rect">
            <a:avLst/>
          </a:prstGeom>
          <a:noFill/>
        </p:spPr>
        <p:txBody>
          <a:bodyPr wrap="square" rtlCol="0" anchor="ctr">
            <a:noAutofit/>
          </a:bodyPr>
          <a:lstStyle/>
          <a:p>
            <a:r>
              <a:rPr lang="en-US" sz="2200" b="1" dirty="0">
                <a:solidFill>
                  <a:schemeClr val="bg1"/>
                </a:solidFill>
              </a:rPr>
              <a:t>Ensalada </a:t>
            </a:r>
            <a:r>
              <a:rPr lang="en-US" sz="2200" b="1" dirty="0" err="1">
                <a:solidFill>
                  <a:schemeClr val="bg1"/>
                </a:solidFill>
              </a:rPr>
              <a:t>Jardinera</a:t>
            </a:r>
            <a:r>
              <a:rPr lang="en-US" sz="2200" b="1" dirty="0">
                <a:solidFill>
                  <a:schemeClr val="bg1"/>
                </a:solidFill>
              </a:rPr>
              <a:t> </a:t>
            </a:r>
          </a:p>
        </p:txBody>
      </p:sp>
      <p:sp>
        <p:nvSpPr>
          <p:cNvPr id="8" name="TextBox 7"/>
          <p:cNvSpPr txBox="1"/>
          <p:nvPr/>
        </p:nvSpPr>
        <p:spPr>
          <a:xfrm>
            <a:off x="584763" y="937067"/>
            <a:ext cx="1375043" cy="274049"/>
          </a:xfrm>
          <a:prstGeom prst="rect">
            <a:avLst/>
          </a:prstGeom>
          <a:noFill/>
        </p:spPr>
        <p:txBody>
          <a:bodyPr wrap="square" rtlCol="0" anchor="ctr">
            <a:spAutoFit/>
          </a:bodyPr>
          <a:lstStyle/>
          <a:p>
            <a:r>
              <a:rPr lang="en-US" sz="1181" b="1" dirty="0" err="1">
                <a:solidFill>
                  <a:srgbClr val="7D912D"/>
                </a:solidFill>
              </a:rPr>
              <a:t>Ingredientes</a:t>
            </a:r>
            <a:endParaRPr lang="en-US" sz="1181" b="1" dirty="0">
              <a:solidFill>
                <a:srgbClr val="7D912D"/>
              </a:solidFill>
            </a:endParaRPr>
          </a:p>
        </p:txBody>
      </p:sp>
      <p:sp>
        <p:nvSpPr>
          <p:cNvPr id="9" name="TextBox 8"/>
          <p:cNvSpPr txBox="1"/>
          <p:nvPr/>
        </p:nvSpPr>
        <p:spPr>
          <a:xfrm>
            <a:off x="2624022" y="937067"/>
            <a:ext cx="2546178" cy="274049"/>
          </a:xfrm>
          <a:prstGeom prst="rect">
            <a:avLst/>
          </a:prstGeom>
          <a:noFill/>
        </p:spPr>
        <p:txBody>
          <a:bodyPr wrap="square" rtlCol="0" anchor="ctr">
            <a:spAutoFit/>
          </a:bodyPr>
          <a:lstStyle/>
          <a:p>
            <a:r>
              <a:rPr lang="en-US" sz="1181" b="1" dirty="0" err="1">
                <a:solidFill>
                  <a:srgbClr val="7D912D"/>
                </a:solidFill>
              </a:rPr>
              <a:t>Instrucciones</a:t>
            </a:r>
            <a:r>
              <a:rPr lang="en-US" sz="1181" b="1" dirty="0">
                <a:solidFill>
                  <a:srgbClr val="7D912D"/>
                </a:solidFill>
              </a:rPr>
              <a:t> </a:t>
            </a:r>
            <a:endParaRPr lang="en-US" sz="1013" b="1" dirty="0">
              <a:solidFill>
                <a:srgbClr val="7D912D"/>
              </a:solidFill>
            </a:endParaRPr>
          </a:p>
        </p:txBody>
      </p:sp>
      <p:sp>
        <p:nvSpPr>
          <p:cNvPr id="10" name="TextBox 9"/>
          <p:cNvSpPr txBox="1"/>
          <p:nvPr/>
        </p:nvSpPr>
        <p:spPr>
          <a:xfrm>
            <a:off x="2624021" y="1144587"/>
            <a:ext cx="2287362" cy="1131079"/>
          </a:xfrm>
          <a:prstGeom prst="rect">
            <a:avLst/>
          </a:prstGeom>
          <a:noFill/>
        </p:spPr>
        <p:txBody>
          <a:bodyPr wrap="square" rtlCol="0" anchor="t">
            <a:spAutoFit/>
          </a:bodyPr>
          <a:lstStyle/>
          <a:p>
            <a:r>
              <a:rPr lang="es-ES" sz="675" dirty="0">
                <a:solidFill>
                  <a:srgbClr val="333333"/>
                </a:solidFill>
              </a:rPr>
              <a:t>Mezcle todos los ingredientes en un tazón.</a:t>
            </a:r>
          </a:p>
          <a:p>
            <a:r>
              <a:rPr lang="es-ES" sz="675" dirty="0">
                <a:solidFill>
                  <a:srgbClr val="333333"/>
                </a:solidFill>
              </a:rPr>
              <a:t>Cubra y refrigere por 2 horas o mas, para permitir que los sabores se mezclen. </a:t>
            </a:r>
          </a:p>
          <a:p>
            <a:r>
              <a:rPr lang="es-ES" sz="675" dirty="0">
                <a:solidFill>
                  <a:srgbClr val="333333"/>
                </a:solidFill>
              </a:rPr>
              <a:t>Sirva fría cubra y refrigere las sobras dos horas después de servir.</a:t>
            </a:r>
          </a:p>
          <a:p>
            <a:endParaRPr lang="es-ES" sz="675" dirty="0">
              <a:solidFill>
                <a:srgbClr val="333333"/>
              </a:solidFill>
            </a:endParaRPr>
          </a:p>
          <a:p>
            <a:endParaRPr lang="es-ES" sz="675" dirty="0">
              <a:solidFill>
                <a:srgbClr val="333333"/>
              </a:solidFill>
            </a:endParaRPr>
          </a:p>
          <a:p>
            <a:r>
              <a:rPr lang="es-ES" sz="675" dirty="0">
                <a:solidFill>
                  <a:srgbClr val="333333"/>
                </a:solidFill>
              </a:rPr>
              <a:t>Rinde 3 tazas</a:t>
            </a:r>
          </a:p>
          <a:p>
            <a:endParaRPr lang="es-ES" sz="675" dirty="0">
              <a:solidFill>
                <a:srgbClr val="333333"/>
              </a:solidFill>
            </a:endParaRPr>
          </a:p>
          <a:p>
            <a:r>
              <a:rPr lang="es-ES" sz="675" dirty="0">
                <a:solidFill>
                  <a:srgbClr val="333333"/>
                </a:solidFill>
              </a:rPr>
              <a:t>Receta de: Kansas </a:t>
            </a:r>
            <a:r>
              <a:rPr lang="es-ES" sz="675" dirty="0" err="1">
                <a:solidFill>
                  <a:srgbClr val="333333"/>
                </a:solidFill>
              </a:rPr>
              <a:t>State</a:t>
            </a:r>
            <a:r>
              <a:rPr lang="es-ES" sz="675" dirty="0">
                <a:solidFill>
                  <a:srgbClr val="333333"/>
                </a:solidFill>
              </a:rPr>
              <a:t> </a:t>
            </a:r>
            <a:r>
              <a:rPr lang="es-ES" sz="675" dirty="0" err="1">
                <a:solidFill>
                  <a:srgbClr val="333333"/>
                </a:solidFill>
              </a:rPr>
              <a:t>University</a:t>
            </a:r>
            <a:r>
              <a:rPr lang="es-ES" sz="675" dirty="0">
                <a:solidFill>
                  <a:srgbClr val="333333"/>
                </a:solidFill>
              </a:rPr>
              <a:t> </a:t>
            </a:r>
            <a:r>
              <a:rPr lang="es-ES" sz="675" dirty="0" err="1">
                <a:solidFill>
                  <a:srgbClr val="333333"/>
                </a:solidFill>
              </a:rPr>
              <a:t>Research</a:t>
            </a:r>
            <a:r>
              <a:rPr lang="es-ES" sz="675" dirty="0">
                <a:solidFill>
                  <a:srgbClr val="333333"/>
                </a:solidFill>
              </a:rPr>
              <a:t> and </a:t>
            </a:r>
            <a:r>
              <a:rPr lang="es-ES" sz="675" dirty="0" err="1">
                <a:solidFill>
                  <a:srgbClr val="333333"/>
                </a:solidFill>
              </a:rPr>
              <a:t>Extension</a:t>
            </a:r>
            <a:endParaRPr lang="es-ES" sz="675" dirty="0">
              <a:solidFill>
                <a:srgbClr val="333333"/>
              </a:solidFill>
            </a:endParaRPr>
          </a:p>
        </p:txBody>
      </p:sp>
      <p:sp>
        <p:nvSpPr>
          <p:cNvPr id="12" name="TextBox 11"/>
          <p:cNvSpPr txBox="1"/>
          <p:nvPr/>
        </p:nvSpPr>
        <p:spPr>
          <a:xfrm>
            <a:off x="584762" y="1144588"/>
            <a:ext cx="1893350" cy="1611339"/>
          </a:xfrm>
          <a:prstGeom prst="rect">
            <a:avLst/>
          </a:prstGeom>
          <a:noFill/>
        </p:spPr>
        <p:txBody>
          <a:bodyPr wrap="square" rtlCol="0" anchor="t">
            <a:spAutoFit/>
          </a:bodyPr>
          <a:lstStyle/>
          <a:p>
            <a:pPr marL="144661" indent="-144661">
              <a:lnSpc>
                <a:spcPct val="150000"/>
              </a:lnSpc>
              <a:buFont typeface="Arial" charset="0"/>
              <a:buChar char="•"/>
            </a:pPr>
            <a:r>
              <a:rPr lang="en-US" sz="658" dirty="0">
                <a:solidFill>
                  <a:srgbClr val="333333"/>
                </a:solidFill>
              </a:rPr>
              <a:t>1 ½ </a:t>
            </a:r>
            <a:r>
              <a:rPr lang="en-US" sz="658" dirty="0" err="1">
                <a:solidFill>
                  <a:srgbClr val="333333"/>
                </a:solidFill>
              </a:rPr>
              <a:t>taza</a:t>
            </a:r>
            <a:r>
              <a:rPr lang="en-US" sz="658" dirty="0">
                <a:solidFill>
                  <a:srgbClr val="333333"/>
                </a:solidFill>
              </a:rPr>
              <a:t> de </a:t>
            </a:r>
            <a:r>
              <a:rPr lang="en-US" sz="658" dirty="0" err="1">
                <a:solidFill>
                  <a:srgbClr val="333333"/>
                </a:solidFill>
              </a:rPr>
              <a:t>brocoli</a:t>
            </a:r>
            <a:r>
              <a:rPr lang="en-US" sz="658" dirty="0">
                <a:solidFill>
                  <a:srgbClr val="333333"/>
                </a:solidFill>
              </a:rPr>
              <a:t> cortado </a:t>
            </a:r>
            <a:r>
              <a:rPr lang="en-US" sz="658" dirty="0" err="1">
                <a:solidFill>
                  <a:srgbClr val="333333"/>
                </a:solidFill>
              </a:rPr>
              <a:t>en</a:t>
            </a:r>
            <a:r>
              <a:rPr lang="en-US" sz="658" dirty="0">
                <a:solidFill>
                  <a:srgbClr val="333333"/>
                </a:solidFill>
              </a:rPr>
              <a:t> </a:t>
            </a:r>
            <a:r>
              <a:rPr lang="en-US" sz="658" dirty="0" err="1">
                <a:solidFill>
                  <a:srgbClr val="333333"/>
                </a:solidFill>
              </a:rPr>
              <a:t>trozos</a:t>
            </a:r>
            <a:endParaRPr lang="en-US" sz="658" dirty="0">
              <a:solidFill>
                <a:srgbClr val="333333"/>
              </a:solidFill>
            </a:endParaRPr>
          </a:p>
          <a:p>
            <a:pPr marL="144661" indent="-144661">
              <a:lnSpc>
                <a:spcPct val="150000"/>
              </a:lnSpc>
              <a:buFont typeface="Arial" charset="0"/>
              <a:buChar char="•"/>
            </a:pPr>
            <a:r>
              <a:rPr lang="en-US" sz="658" dirty="0">
                <a:solidFill>
                  <a:srgbClr val="333333"/>
                </a:solidFill>
              </a:rPr>
              <a:t>½ </a:t>
            </a:r>
            <a:r>
              <a:rPr lang="en-US" sz="658" dirty="0" err="1">
                <a:solidFill>
                  <a:srgbClr val="333333"/>
                </a:solidFill>
              </a:rPr>
              <a:t>taza</a:t>
            </a:r>
            <a:r>
              <a:rPr lang="en-US" sz="658" dirty="0">
                <a:solidFill>
                  <a:srgbClr val="333333"/>
                </a:solidFill>
              </a:rPr>
              <a:t> de  </a:t>
            </a:r>
            <a:r>
              <a:rPr lang="en-US" sz="658" dirty="0" err="1">
                <a:solidFill>
                  <a:srgbClr val="333333"/>
                </a:solidFill>
              </a:rPr>
              <a:t>zanahorias</a:t>
            </a:r>
            <a:r>
              <a:rPr lang="en-US" sz="658" dirty="0">
                <a:solidFill>
                  <a:srgbClr val="333333"/>
                </a:solidFill>
              </a:rPr>
              <a:t> </a:t>
            </a:r>
            <a:r>
              <a:rPr lang="en-US" sz="658" dirty="0" err="1">
                <a:solidFill>
                  <a:srgbClr val="333333"/>
                </a:solidFill>
              </a:rPr>
              <a:t>ralladas</a:t>
            </a:r>
            <a:endParaRPr lang="en-US" sz="658" dirty="0">
              <a:solidFill>
                <a:srgbClr val="333333"/>
              </a:solidFill>
            </a:endParaRPr>
          </a:p>
          <a:p>
            <a:pPr marL="144661" indent="-144661">
              <a:lnSpc>
                <a:spcPct val="150000"/>
              </a:lnSpc>
              <a:buFont typeface="Arial" charset="0"/>
              <a:buChar char="•"/>
            </a:pPr>
            <a:r>
              <a:rPr lang="en-US" sz="658" dirty="0">
                <a:solidFill>
                  <a:srgbClr val="333333"/>
                </a:solidFill>
              </a:rPr>
              <a:t> </a:t>
            </a:r>
            <a:r>
              <a:rPr lang="en-US" sz="658" dirty="0" err="1">
                <a:solidFill>
                  <a:srgbClr val="333333"/>
                </a:solidFill>
              </a:rPr>
              <a:t>coliflor</a:t>
            </a:r>
            <a:r>
              <a:rPr lang="en-US" sz="658" dirty="0">
                <a:solidFill>
                  <a:srgbClr val="333333"/>
                </a:solidFill>
              </a:rPr>
              <a:t> </a:t>
            </a:r>
            <a:r>
              <a:rPr lang="en-US" sz="658" dirty="0" err="1">
                <a:solidFill>
                  <a:srgbClr val="333333"/>
                </a:solidFill>
              </a:rPr>
              <a:t>picado</a:t>
            </a:r>
            <a:r>
              <a:rPr lang="en-US" sz="658" dirty="0">
                <a:solidFill>
                  <a:srgbClr val="333333"/>
                </a:solidFill>
              </a:rPr>
              <a:t> </a:t>
            </a:r>
          </a:p>
          <a:p>
            <a:pPr marL="144661" indent="-144661">
              <a:lnSpc>
                <a:spcPct val="150000"/>
              </a:lnSpc>
              <a:buFont typeface="Arial" charset="0"/>
              <a:buChar char="•"/>
            </a:pPr>
            <a:r>
              <a:rPr lang="en-US" sz="658" dirty="0">
                <a:solidFill>
                  <a:srgbClr val="333333"/>
                </a:solidFill>
              </a:rPr>
              <a:t>  ½  </a:t>
            </a:r>
            <a:r>
              <a:rPr lang="en-US" sz="658" dirty="0" err="1">
                <a:solidFill>
                  <a:srgbClr val="333333"/>
                </a:solidFill>
              </a:rPr>
              <a:t>taza</a:t>
            </a:r>
            <a:r>
              <a:rPr lang="en-US" sz="658" dirty="0">
                <a:solidFill>
                  <a:srgbClr val="333333"/>
                </a:solidFill>
              </a:rPr>
              <a:t> de manzana </a:t>
            </a:r>
            <a:r>
              <a:rPr lang="en-US" sz="658" dirty="0" err="1">
                <a:solidFill>
                  <a:srgbClr val="333333"/>
                </a:solidFill>
              </a:rPr>
              <a:t>en</a:t>
            </a:r>
            <a:r>
              <a:rPr lang="en-US" sz="658" dirty="0">
                <a:solidFill>
                  <a:srgbClr val="333333"/>
                </a:solidFill>
              </a:rPr>
              <a:t> </a:t>
            </a:r>
            <a:r>
              <a:rPr lang="en-US" sz="658" dirty="0" err="1">
                <a:solidFill>
                  <a:srgbClr val="333333"/>
                </a:solidFill>
              </a:rPr>
              <a:t>cuadritos</a:t>
            </a:r>
            <a:r>
              <a:rPr lang="en-US" sz="658" dirty="0">
                <a:solidFill>
                  <a:srgbClr val="333333"/>
                </a:solidFill>
              </a:rPr>
              <a:t> (sin </a:t>
            </a:r>
            <a:r>
              <a:rPr lang="en-US" sz="658" dirty="0" err="1">
                <a:solidFill>
                  <a:srgbClr val="333333"/>
                </a:solidFill>
              </a:rPr>
              <a:t>pelar</a:t>
            </a:r>
            <a:r>
              <a:rPr lang="en-US" sz="658" dirty="0">
                <a:solidFill>
                  <a:srgbClr val="333333"/>
                </a:solidFill>
              </a:rPr>
              <a:t>)</a:t>
            </a:r>
          </a:p>
          <a:p>
            <a:pPr marL="144661" indent="-144661">
              <a:lnSpc>
                <a:spcPct val="150000"/>
              </a:lnSpc>
              <a:buFont typeface="Arial" charset="0"/>
              <a:buChar char="•"/>
            </a:pPr>
            <a:r>
              <a:rPr lang="en-US" sz="658" dirty="0">
                <a:solidFill>
                  <a:srgbClr val="333333"/>
                </a:solidFill>
              </a:rPr>
              <a:t>¼ </a:t>
            </a:r>
            <a:r>
              <a:rPr lang="en-US" sz="658" dirty="0" err="1">
                <a:solidFill>
                  <a:srgbClr val="333333"/>
                </a:solidFill>
              </a:rPr>
              <a:t>taza</a:t>
            </a:r>
            <a:r>
              <a:rPr lang="en-US" sz="658" dirty="0">
                <a:solidFill>
                  <a:srgbClr val="333333"/>
                </a:solidFill>
              </a:rPr>
              <a:t> de </a:t>
            </a:r>
            <a:r>
              <a:rPr lang="en-US" sz="658" dirty="0" err="1">
                <a:solidFill>
                  <a:srgbClr val="333333"/>
                </a:solidFill>
              </a:rPr>
              <a:t>cebollines</a:t>
            </a:r>
            <a:r>
              <a:rPr lang="en-US" sz="658" dirty="0">
                <a:solidFill>
                  <a:srgbClr val="333333"/>
                </a:solidFill>
              </a:rPr>
              <a:t> </a:t>
            </a:r>
            <a:r>
              <a:rPr lang="en-US" sz="658" dirty="0" err="1">
                <a:solidFill>
                  <a:srgbClr val="333333"/>
                </a:solidFill>
              </a:rPr>
              <a:t>rebanados</a:t>
            </a:r>
            <a:r>
              <a:rPr lang="en-US" sz="658" dirty="0">
                <a:solidFill>
                  <a:srgbClr val="333333"/>
                </a:solidFill>
              </a:rPr>
              <a:t> </a:t>
            </a:r>
          </a:p>
          <a:p>
            <a:pPr marL="144661" indent="-144661">
              <a:lnSpc>
                <a:spcPct val="150000"/>
              </a:lnSpc>
              <a:buFont typeface="Arial" charset="0"/>
              <a:buChar char="•"/>
            </a:pPr>
            <a:r>
              <a:rPr lang="en-US" sz="658" dirty="0">
                <a:solidFill>
                  <a:srgbClr val="333333"/>
                </a:solidFill>
              </a:rPr>
              <a:t>½ </a:t>
            </a:r>
            <a:r>
              <a:rPr lang="en-US" sz="658" dirty="0" err="1">
                <a:solidFill>
                  <a:srgbClr val="333333"/>
                </a:solidFill>
              </a:rPr>
              <a:t>taza</a:t>
            </a:r>
            <a:r>
              <a:rPr lang="en-US" sz="658" dirty="0">
                <a:solidFill>
                  <a:srgbClr val="333333"/>
                </a:solidFill>
              </a:rPr>
              <a:t> de yogurt de </a:t>
            </a:r>
            <a:r>
              <a:rPr lang="en-US" sz="658" dirty="0" err="1">
                <a:solidFill>
                  <a:srgbClr val="333333"/>
                </a:solidFill>
              </a:rPr>
              <a:t>vainilla</a:t>
            </a:r>
            <a:endParaRPr lang="en-US" sz="658" dirty="0">
              <a:solidFill>
                <a:srgbClr val="333333"/>
              </a:solidFill>
            </a:endParaRPr>
          </a:p>
          <a:p>
            <a:pPr marL="144661" indent="-144661">
              <a:lnSpc>
                <a:spcPct val="150000"/>
              </a:lnSpc>
              <a:buFont typeface="Arial" charset="0"/>
              <a:buChar char="•"/>
            </a:pPr>
            <a:r>
              <a:rPr lang="en-US" sz="658" dirty="0">
                <a:solidFill>
                  <a:srgbClr val="333333"/>
                </a:solidFill>
              </a:rPr>
              <a:t>¼  </a:t>
            </a:r>
            <a:r>
              <a:rPr lang="en-US" sz="658" dirty="0" err="1">
                <a:solidFill>
                  <a:srgbClr val="333333"/>
                </a:solidFill>
              </a:rPr>
              <a:t>taza</a:t>
            </a:r>
            <a:r>
              <a:rPr lang="en-US" sz="658" dirty="0">
                <a:solidFill>
                  <a:srgbClr val="333333"/>
                </a:solidFill>
              </a:rPr>
              <a:t> </a:t>
            </a:r>
            <a:r>
              <a:rPr lang="en-US" sz="658" dirty="0" err="1">
                <a:solidFill>
                  <a:srgbClr val="333333"/>
                </a:solidFill>
              </a:rPr>
              <a:t>cacahuetes</a:t>
            </a:r>
            <a:r>
              <a:rPr lang="en-US" sz="658" dirty="0">
                <a:solidFill>
                  <a:srgbClr val="333333"/>
                </a:solidFill>
              </a:rPr>
              <a:t> sin </a:t>
            </a:r>
            <a:r>
              <a:rPr lang="en-US" sz="658" dirty="0" err="1">
                <a:solidFill>
                  <a:srgbClr val="333333"/>
                </a:solidFill>
              </a:rPr>
              <a:t>sal</a:t>
            </a:r>
            <a:r>
              <a:rPr lang="en-US" sz="658" dirty="0">
                <a:solidFill>
                  <a:srgbClr val="333333"/>
                </a:solidFill>
              </a:rPr>
              <a:t> </a:t>
            </a:r>
            <a:r>
              <a:rPr lang="en-US" sz="658" dirty="0" err="1">
                <a:solidFill>
                  <a:srgbClr val="333333"/>
                </a:solidFill>
              </a:rPr>
              <a:t>picados</a:t>
            </a:r>
            <a:endParaRPr lang="en-US" sz="658" dirty="0">
              <a:solidFill>
                <a:srgbClr val="333333"/>
              </a:solidFill>
            </a:endParaRPr>
          </a:p>
          <a:p>
            <a:pPr marL="144661" indent="-144661">
              <a:lnSpc>
                <a:spcPct val="150000"/>
              </a:lnSpc>
              <a:buFont typeface="Arial" charset="0"/>
              <a:buChar char="•"/>
            </a:pPr>
            <a:r>
              <a:rPr lang="en-US" sz="658" dirty="0">
                <a:solidFill>
                  <a:srgbClr val="333333"/>
                </a:solidFill>
              </a:rPr>
              <a:t>  1 ½ </a:t>
            </a:r>
            <a:r>
              <a:rPr lang="en-US" sz="658" dirty="0" err="1">
                <a:solidFill>
                  <a:srgbClr val="333333"/>
                </a:solidFill>
              </a:rPr>
              <a:t>cucharadita</a:t>
            </a:r>
            <a:r>
              <a:rPr lang="en-US" sz="658" dirty="0">
                <a:solidFill>
                  <a:srgbClr val="333333"/>
                </a:solidFill>
              </a:rPr>
              <a:t> </a:t>
            </a:r>
            <a:r>
              <a:rPr lang="en-US" sz="658" dirty="0" err="1">
                <a:solidFill>
                  <a:srgbClr val="333333"/>
                </a:solidFill>
              </a:rPr>
              <a:t>jengibre</a:t>
            </a:r>
            <a:r>
              <a:rPr lang="en-US" sz="658" dirty="0">
                <a:solidFill>
                  <a:srgbClr val="333333"/>
                </a:solidFill>
              </a:rPr>
              <a:t> </a:t>
            </a:r>
            <a:r>
              <a:rPr lang="en-US" sz="658" dirty="0" err="1">
                <a:solidFill>
                  <a:srgbClr val="333333"/>
                </a:solidFill>
              </a:rPr>
              <a:t>rallado</a:t>
            </a:r>
            <a:endParaRPr lang="en-US" sz="658" dirty="0">
              <a:solidFill>
                <a:srgbClr val="333333"/>
              </a:solidFill>
            </a:endParaRPr>
          </a:p>
          <a:p>
            <a:pPr marL="144661" indent="-144661">
              <a:lnSpc>
                <a:spcPct val="150000"/>
              </a:lnSpc>
              <a:buFont typeface="Arial" charset="0"/>
              <a:buChar char="•"/>
            </a:pPr>
            <a:r>
              <a:rPr lang="en-US" sz="658" dirty="0">
                <a:solidFill>
                  <a:srgbClr val="333333"/>
                </a:solidFill>
              </a:rPr>
              <a:t>Una </a:t>
            </a:r>
            <a:r>
              <a:rPr lang="en-US" sz="658" dirty="0" err="1">
                <a:solidFill>
                  <a:srgbClr val="333333"/>
                </a:solidFill>
              </a:rPr>
              <a:t>pizca</a:t>
            </a:r>
            <a:r>
              <a:rPr lang="en-US" sz="658" dirty="0">
                <a:solidFill>
                  <a:srgbClr val="333333"/>
                </a:solidFill>
              </a:rPr>
              <a:t> de </a:t>
            </a:r>
            <a:r>
              <a:rPr lang="en-US" sz="658" dirty="0" err="1">
                <a:solidFill>
                  <a:srgbClr val="333333"/>
                </a:solidFill>
              </a:rPr>
              <a:t>sal</a:t>
            </a:r>
            <a:endParaRPr lang="en-US" sz="658" dirty="0">
              <a:solidFill>
                <a:srgbClr val="333333"/>
              </a:solidFill>
            </a:endParaRPr>
          </a:p>
          <a:p>
            <a:pPr marL="144661" indent="-144661">
              <a:lnSpc>
                <a:spcPct val="150000"/>
              </a:lnSpc>
              <a:buFont typeface="Arial" charset="0"/>
              <a:buChar char="•"/>
            </a:pPr>
            <a:r>
              <a:rPr lang="en-US" sz="658" dirty="0" err="1">
                <a:solidFill>
                  <a:srgbClr val="333333"/>
                </a:solidFill>
              </a:rPr>
              <a:t>Pimienta</a:t>
            </a:r>
            <a:r>
              <a:rPr lang="en-US" sz="658" dirty="0">
                <a:solidFill>
                  <a:srgbClr val="333333"/>
                </a:solidFill>
              </a:rPr>
              <a:t> </a:t>
            </a:r>
            <a:r>
              <a:rPr lang="en-US" sz="658" dirty="0" err="1">
                <a:solidFill>
                  <a:srgbClr val="333333"/>
                </a:solidFill>
              </a:rPr>
              <a:t>negra</a:t>
            </a:r>
            <a:r>
              <a:rPr lang="en-US" sz="658" dirty="0">
                <a:solidFill>
                  <a:srgbClr val="333333"/>
                </a:solidFill>
              </a:rPr>
              <a:t> al gusto</a:t>
            </a:r>
          </a:p>
        </p:txBody>
      </p:sp>
      <p:cxnSp>
        <p:nvCxnSpPr>
          <p:cNvPr id="17" name="Straight Connector 16"/>
          <p:cNvCxnSpPr/>
          <p:nvPr/>
        </p:nvCxnSpPr>
        <p:spPr>
          <a:xfrm flipH="1">
            <a:off x="2551067" y="1074092"/>
            <a:ext cx="1" cy="1365178"/>
          </a:xfrm>
          <a:prstGeom prst="line">
            <a:avLst/>
          </a:prstGeom>
          <a:ln w="12700" cap="rnd">
            <a:solidFill>
              <a:srgbClr val="5B4C44"/>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8162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50034" y="149955"/>
            <a:ext cx="4336366" cy="363561"/>
          </a:xfrm>
          <a:prstGeom prst="rect">
            <a:avLst/>
          </a:prstGeom>
          <a:noFill/>
        </p:spPr>
        <p:txBody>
          <a:bodyPr wrap="square" rtlCol="0" anchor="ctr">
            <a:noAutofit/>
          </a:bodyPr>
          <a:lstStyle/>
          <a:p>
            <a:r>
              <a:rPr lang="en-US" sz="2200" b="1" dirty="0" err="1">
                <a:solidFill>
                  <a:schemeClr val="bg1"/>
                </a:solidFill>
              </a:rPr>
              <a:t>Coliflor</a:t>
            </a:r>
            <a:r>
              <a:rPr lang="en-US" sz="2200" b="1" dirty="0">
                <a:solidFill>
                  <a:schemeClr val="bg1"/>
                </a:solidFill>
              </a:rPr>
              <a:t> </a:t>
            </a:r>
            <a:r>
              <a:rPr lang="en-US" sz="2200" b="1" dirty="0" err="1">
                <a:solidFill>
                  <a:schemeClr val="bg1"/>
                </a:solidFill>
              </a:rPr>
              <a:t>Horneada</a:t>
            </a:r>
            <a:r>
              <a:rPr lang="en-US" sz="2200" b="1" dirty="0">
                <a:solidFill>
                  <a:schemeClr val="bg1"/>
                </a:solidFill>
              </a:rPr>
              <a:t> </a:t>
            </a:r>
          </a:p>
        </p:txBody>
      </p:sp>
      <p:sp>
        <p:nvSpPr>
          <p:cNvPr id="8" name="TextBox 7"/>
          <p:cNvSpPr txBox="1"/>
          <p:nvPr/>
        </p:nvSpPr>
        <p:spPr>
          <a:xfrm>
            <a:off x="575018" y="874450"/>
            <a:ext cx="1375043" cy="274049"/>
          </a:xfrm>
          <a:prstGeom prst="rect">
            <a:avLst/>
          </a:prstGeom>
          <a:noFill/>
        </p:spPr>
        <p:txBody>
          <a:bodyPr wrap="square" rtlCol="0" anchor="ctr">
            <a:spAutoFit/>
          </a:bodyPr>
          <a:lstStyle/>
          <a:p>
            <a:r>
              <a:rPr lang="en-US" sz="1181" b="1" dirty="0" err="1">
                <a:solidFill>
                  <a:srgbClr val="7D912D"/>
                </a:solidFill>
              </a:rPr>
              <a:t>Ingredientes</a:t>
            </a:r>
            <a:endParaRPr lang="en-US" sz="1181" b="1" dirty="0">
              <a:solidFill>
                <a:srgbClr val="7D912D"/>
              </a:solidFill>
            </a:endParaRPr>
          </a:p>
        </p:txBody>
      </p:sp>
      <p:sp>
        <p:nvSpPr>
          <p:cNvPr id="9" name="TextBox 8"/>
          <p:cNvSpPr txBox="1"/>
          <p:nvPr/>
        </p:nvSpPr>
        <p:spPr>
          <a:xfrm>
            <a:off x="2365206" y="874450"/>
            <a:ext cx="2546178" cy="274049"/>
          </a:xfrm>
          <a:prstGeom prst="rect">
            <a:avLst/>
          </a:prstGeom>
          <a:noFill/>
        </p:spPr>
        <p:txBody>
          <a:bodyPr wrap="square" rtlCol="0" anchor="ctr">
            <a:spAutoFit/>
          </a:bodyPr>
          <a:lstStyle/>
          <a:p>
            <a:r>
              <a:rPr lang="en-US" sz="1181" b="1" dirty="0" err="1">
                <a:solidFill>
                  <a:srgbClr val="7D912D"/>
                </a:solidFill>
              </a:rPr>
              <a:t>Instrucciones</a:t>
            </a:r>
            <a:r>
              <a:rPr lang="en-US" sz="1181" b="1" dirty="0">
                <a:solidFill>
                  <a:srgbClr val="7D912D"/>
                </a:solidFill>
              </a:rPr>
              <a:t> </a:t>
            </a:r>
            <a:endParaRPr lang="en-US" sz="1013" b="1" dirty="0">
              <a:solidFill>
                <a:srgbClr val="7D912D"/>
              </a:solidFill>
            </a:endParaRPr>
          </a:p>
        </p:txBody>
      </p:sp>
      <p:sp>
        <p:nvSpPr>
          <p:cNvPr id="10" name="TextBox 9"/>
          <p:cNvSpPr txBox="1"/>
          <p:nvPr/>
        </p:nvSpPr>
        <p:spPr>
          <a:xfrm>
            <a:off x="2365204" y="1141316"/>
            <a:ext cx="2546178" cy="1173142"/>
          </a:xfrm>
          <a:prstGeom prst="rect">
            <a:avLst/>
          </a:prstGeom>
          <a:noFill/>
        </p:spPr>
        <p:txBody>
          <a:bodyPr wrap="square" rtlCol="0" anchor="t">
            <a:spAutoFit/>
          </a:bodyPr>
          <a:lstStyle/>
          <a:p>
            <a:pPr>
              <a:lnSpc>
                <a:spcPct val="120000"/>
              </a:lnSpc>
            </a:pPr>
            <a:r>
              <a:rPr lang="es-ES" sz="844" dirty="0">
                <a:solidFill>
                  <a:srgbClr val="333333"/>
                </a:solidFill>
              </a:rPr>
              <a:t>Precalentar el horno a 400 ° F. En un tazón mezcle la coliflor con el aceite de oliva. Ponga la coliflor en una charola para hornear en una sola capa. Agregue sal y pimienta al gusto . Hornear durante 25-30 minutos. Espolvoree con queso parmesano.</a:t>
            </a:r>
          </a:p>
          <a:p>
            <a:pPr>
              <a:lnSpc>
                <a:spcPct val="120000"/>
              </a:lnSpc>
            </a:pPr>
            <a:endParaRPr lang="es-ES" sz="844" dirty="0">
              <a:solidFill>
                <a:srgbClr val="333333"/>
              </a:solidFill>
            </a:endParaRPr>
          </a:p>
          <a:p>
            <a:pPr>
              <a:lnSpc>
                <a:spcPct val="120000"/>
              </a:lnSpc>
            </a:pPr>
            <a:r>
              <a:rPr lang="es-ES" sz="844" dirty="0">
                <a:solidFill>
                  <a:srgbClr val="333333"/>
                </a:solidFill>
              </a:rPr>
              <a:t>Rinde 4 porciones</a:t>
            </a:r>
            <a:endParaRPr lang="en-US" sz="844" dirty="0">
              <a:solidFill>
                <a:srgbClr val="333333"/>
              </a:solidFill>
            </a:endParaRPr>
          </a:p>
        </p:txBody>
      </p:sp>
      <p:sp>
        <p:nvSpPr>
          <p:cNvPr id="12" name="TextBox 11"/>
          <p:cNvSpPr txBox="1"/>
          <p:nvPr/>
        </p:nvSpPr>
        <p:spPr>
          <a:xfrm>
            <a:off x="575016" y="1141318"/>
            <a:ext cx="1375043" cy="1027589"/>
          </a:xfrm>
          <a:prstGeom prst="rect">
            <a:avLst/>
          </a:prstGeom>
          <a:noFill/>
        </p:spPr>
        <p:txBody>
          <a:bodyPr wrap="square" rtlCol="0" anchor="t">
            <a:spAutoFit/>
          </a:bodyPr>
          <a:lstStyle/>
          <a:p>
            <a:pPr marL="144661" indent="-144661">
              <a:lnSpc>
                <a:spcPct val="120000"/>
              </a:lnSpc>
              <a:buFont typeface="Arial" charset="0"/>
              <a:buChar char="•"/>
            </a:pPr>
            <a:r>
              <a:rPr lang="es-ES" sz="844" dirty="0">
                <a:solidFill>
                  <a:srgbClr val="333333"/>
                </a:solidFill>
              </a:rPr>
              <a:t>1 cabeza de coliflor cortada en ramilletes </a:t>
            </a:r>
          </a:p>
          <a:p>
            <a:pPr marL="144661" indent="-144661">
              <a:lnSpc>
                <a:spcPct val="120000"/>
              </a:lnSpc>
              <a:buFont typeface="Arial" charset="0"/>
              <a:buChar char="•"/>
            </a:pPr>
            <a:r>
              <a:rPr lang="es-ES" sz="844" dirty="0">
                <a:solidFill>
                  <a:srgbClr val="333333"/>
                </a:solidFill>
              </a:rPr>
              <a:t>Sal y pimienta al gusto</a:t>
            </a:r>
          </a:p>
          <a:p>
            <a:pPr marL="144661" indent="-144661">
              <a:lnSpc>
                <a:spcPct val="120000"/>
              </a:lnSpc>
              <a:buFont typeface="Arial" charset="0"/>
              <a:buChar char="•"/>
            </a:pPr>
            <a:r>
              <a:rPr lang="es-ES" sz="844" dirty="0">
                <a:solidFill>
                  <a:srgbClr val="333333"/>
                </a:solidFill>
              </a:rPr>
              <a:t>Aceite de oliva</a:t>
            </a:r>
          </a:p>
          <a:p>
            <a:pPr marL="144661" indent="-144661">
              <a:lnSpc>
                <a:spcPct val="120000"/>
              </a:lnSpc>
              <a:buFont typeface="Arial" charset="0"/>
              <a:buChar char="•"/>
            </a:pPr>
            <a:r>
              <a:rPr lang="es-ES" sz="844" dirty="0">
                <a:solidFill>
                  <a:srgbClr val="333333"/>
                </a:solidFill>
              </a:rPr>
              <a:t>Queso parmesano (opcional)</a:t>
            </a:r>
          </a:p>
        </p:txBody>
      </p:sp>
      <p:cxnSp>
        <p:nvCxnSpPr>
          <p:cNvPr id="17" name="Straight Connector 16"/>
          <p:cNvCxnSpPr/>
          <p:nvPr/>
        </p:nvCxnSpPr>
        <p:spPr>
          <a:xfrm>
            <a:off x="2224895" y="1283067"/>
            <a:ext cx="0" cy="1266393"/>
          </a:xfrm>
          <a:prstGeom prst="line">
            <a:avLst/>
          </a:prstGeom>
          <a:ln w="12700" cap="rnd">
            <a:solidFill>
              <a:srgbClr val="5B4C44"/>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3473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73841" y="157764"/>
            <a:ext cx="4336366" cy="545342"/>
          </a:xfrm>
          <a:prstGeom prst="rect">
            <a:avLst/>
          </a:prstGeom>
          <a:noFill/>
        </p:spPr>
        <p:txBody>
          <a:bodyPr wrap="square" rtlCol="0" anchor="ctr">
            <a:normAutofit lnSpcReduction="10000"/>
          </a:bodyPr>
          <a:lstStyle/>
          <a:p>
            <a:r>
              <a:rPr lang="en-US" sz="3038" b="1" dirty="0">
                <a:solidFill>
                  <a:schemeClr val="bg1"/>
                </a:solidFill>
              </a:rPr>
              <a:t>Dip de Cilantro </a:t>
            </a:r>
          </a:p>
        </p:txBody>
      </p:sp>
      <p:sp>
        <p:nvSpPr>
          <p:cNvPr id="12" name="TextBox 11"/>
          <p:cNvSpPr txBox="1"/>
          <p:nvPr/>
        </p:nvSpPr>
        <p:spPr>
          <a:xfrm>
            <a:off x="169404" y="1150171"/>
            <a:ext cx="2339481" cy="1077218"/>
          </a:xfrm>
          <a:prstGeom prst="rect">
            <a:avLst/>
          </a:prstGeom>
          <a:noFill/>
        </p:spPr>
        <p:txBody>
          <a:bodyPr wrap="square" rtlCol="0" anchor="t">
            <a:spAutoFit/>
          </a:bodyPr>
          <a:lstStyle/>
          <a:p>
            <a:pPr marL="144661" indent="-144661">
              <a:buFont typeface="Arial" charset="0"/>
              <a:buChar char="•"/>
            </a:pPr>
            <a:r>
              <a:rPr lang="es-ES" sz="800" dirty="0"/>
              <a:t>1 taza de yogurt natural bajo en grasa</a:t>
            </a:r>
          </a:p>
          <a:p>
            <a:pPr marL="144661" indent="-144661">
              <a:buFont typeface="Arial" charset="0"/>
              <a:buChar char="•"/>
            </a:pPr>
            <a:r>
              <a:rPr lang="es-ES" sz="800" dirty="0"/>
              <a:t>½ manojo de cilantro</a:t>
            </a:r>
          </a:p>
          <a:p>
            <a:pPr marL="144661" indent="-144661">
              <a:buFont typeface="Arial" charset="0"/>
              <a:buChar char="•"/>
            </a:pPr>
            <a:r>
              <a:rPr lang="es-ES" sz="800" dirty="0"/>
              <a:t>2 chiles serranos picados en trozos </a:t>
            </a:r>
          </a:p>
          <a:p>
            <a:pPr marL="144661" indent="-144661">
              <a:buFont typeface="Arial" charset="0"/>
              <a:buChar char="•"/>
            </a:pPr>
            <a:r>
              <a:rPr lang="es-ES" sz="800" dirty="0"/>
              <a:t>4 dientes de ajo</a:t>
            </a:r>
          </a:p>
          <a:p>
            <a:pPr marL="128588" indent="-128588">
              <a:buFont typeface="Arial" panose="020B0604020202020204" pitchFamily="34" charset="0"/>
              <a:buChar char="•"/>
            </a:pPr>
            <a:r>
              <a:rPr lang="es-ES" sz="800" dirty="0"/>
              <a:t>½ cucharadita de sal</a:t>
            </a:r>
          </a:p>
          <a:p>
            <a:pPr marL="128588" indent="-128588">
              <a:buFont typeface="Arial" panose="020B0604020202020204" pitchFamily="34" charset="0"/>
              <a:buChar char="•"/>
            </a:pPr>
            <a:r>
              <a:rPr lang="es-ES" sz="800" dirty="0"/>
              <a:t>El jugo de un limón </a:t>
            </a:r>
          </a:p>
          <a:p>
            <a:pPr marL="128588" indent="-128588">
              <a:buFont typeface="Arial" panose="020B0604020202020204" pitchFamily="34" charset="0"/>
              <a:buChar char="•"/>
            </a:pPr>
            <a:r>
              <a:rPr lang="es-ES" sz="800" dirty="0"/>
              <a:t>¼ cucharadita de pimienta negra</a:t>
            </a:r>
          </a:p>
          <a:p>
            <a:pPr marL="128588" indent="-128588">
              <a:buFont typeface="Arial" panose="020B0604020202020204" pitchFamily="34" charset="0"/>
              <a:buChar char="•"/>
            </a:pPr>
            <a:r>
              <a:rPr lang="es-ES" sz="800" dirty="0"/>
              <a:t>Azúcar al gusto</a:t>
            </a:r>
            <a:endParaRPr lang="en-US" sz="800" dirty="0"/>
          </a:p>
        </p:txBody>
      </p:sp>
      <p:sp>
        <p:nvSpPr>
          <p:cNvPr id="2" name="Rectangle 1"/>
          <p:cNvSpPr/>
          <p:nvPr/>
        </p:nvSpPr>
        <p:spPr>
          <a:xfrm>
            <a:off x="175698" y="924759"/>
            <a:ext cx="978153" cy="274049"/>
          </a:xfrm>
          <a:prstGeom prst="rect">
            <a:avLst/>
          </a:prstGeom>
        </p:spPr>
        <p:txBody>
          <a:bodyPr wrap="none">
            <a:spAutoFit/>
          </a:bodyPr>
          <a:lstStyle/>
          <a:p>
            <a:r>
              <a:rPr lang="en-US" sz="1181" b="1" dirty="0" err="1">
                <a:solidFill>
                  <a:srgbClr val="7D912D"/>
                </a:solidFill>
              </a:rPr>
              <a:t>Ingredientes</a:t>
            </a:r>
            <a:endParaRPr lang="en-US" sz="1181" dirty="0"/>
          </a:p>
        </p:txBody>
      </p:sp>
      <p:sp>
        <p:nvSpPr>
          <p:cNvPr id="8" name="Rectangle 7"/>
          <p:cNvSpPr/>
          <p:nvPr/>
        </p:nvSpPr>
        <p:spPr>
          <a:xfrm>
            <a:off x="575017" y="2479162"/>
            <a:ext cx="4221859" cy="373051"/>
          </a:xfrm>
          <a:prstGeom prst="rect">
            <a:avLst/>
          </a:prstGeom>
        </p:spPr>
        <p:txBody>
          <a:bodyPr wrap="square">
            <a:spAutoFit/>
          </a:bodyPr>
          <a:lstStyle/>
          <a:p>
            <a:pPr>
              <a:lnSpc>
                <a:spcPct val="120000"/>
              </a:lnSpc>
            </a:pPr>
            <a:endParaRPr lang="en-US" sz="760" i="1" dirty="0">
              <a:solidFill>
                <a:srgbClr val="333333"/>
              </a:solidFill>
            </a:endParaRPr>
          </a:p>
          <a:p>
            <a:pPr>
              <a:lnSpc>
                <a:spcPct val="120000"/>
              </a:lnSpc>
            </a:pPr>
            <a:endParaRPr lang="en-US" sz="760" i="1" dirty="0">
              <a:solidFill>
                <a:srgbClr val="333333"/>
              </a:solidFill>
            </a:endParaRPr>
          </a:p>
        </p:txBody>
      </p:sp>
      <p:sp>
        <p:nvSpPr>
          <p:cNvPr id="5" name="Rectangle 4"/>
          <p:cNvSpPr/>
          <p:nvPr/>
        </p:nvSpPr>
        <p:spPr>
          <a:xfrm>
            <a:off x="2570069" y="2067037"/>
            <a:ext cx="2969902" cy="461665"/>
          </a:xfrm>
          <a:prstGeom prst="rect">
            <a:avLst/>
          </a:prstGeom>
        </p:spPr>
        <p:txBody>
          <a:bodyPr wrap="square">
            <a:spAutoFit/>
          </a:bodyPr>
          <a:lstStyle/>
          <a:p>
            <a:r>
              <a:rPr lang="es-ES" sz="800" dirty="0"/>
              <a:t>Esta receta es una opción deliciosa y rica en calcio con todo el sabor pero con menos de la mitad de grasa de </a:t>
            </a:r>
            <a:r>
              <a:rPr lang="es-ES" sz="800" dirty="0" err="1"/>
              <a:t>dips</a:t>
            </a:r>
            <a:r>
              <a:rPr lang="es-ES" sz="800" dirty="0"/>
              <a:t> tradicionales.  Seguramente será un éxito en su próxima actividad social</a:t>
            </a:r>
            <a:endParaRPr lang="en-US" sz="800" dirty="0"/>
          </a:p>
        </p:txBody>
      </p:sp>
      <p:sp>
        <p:nvSpPr>
          <p:cNvPr id="3" name="TextBox 2">
            <a:extLst>
              <a:ext uri="{FF2B5EF4-FFF2-40B4-BE49-F238E27FC236}">
                <a16:creationId xmlns:a16="http://schemas.microsoft.com/office/drawing/2014/main" id="{ACDEA3F1-979A-1792-67AD-80291CED01F2}"/>
              </a:ext>
            </a:extLst>
          </p:cNvPr>
          <p:cNvSpPr txBox="1"/>
          <p:nvPr/>
        </p:nvSpPr>
        <p:spPr>
          <a:xfrm>
            <a:off x="2570069" y="924759"/>
            <a:ext cx="2546178" cy="274049"/>
          </a:xfrm>
          <a:prstGeom prst="rect">
            <a:avLst/>
          </a:prstGeom>
          <a:noFill/>
        </p:spPr>
        <p:txBody>
          <a:bodyPr wrap="square" rtlCol="0" anchor="ctr">
            <a:spAutoFit/>
          </a:bodyPr>
          <a:lstStyle/>
          <a:p>
            <a:r>
              <a:rPr lang="en-US" sz="1181" b="1" dirty="0" err="1">
                <a:solidFill>
                  <a:srgbClr val="7D912D"/>
                </a:solidFill>
              </a:rPr>
              <a:t>Instrucciones</a:t>
            </a:r>
            <a:r>
              <a:rPr lang="en-US" sz="1181" b="1" dirty="0">
                <a:solidFill>
                  <a:srgbClr val="7D912D"/>
                </a:solidFill>
              </a:rPr>
              <a:t> </a:t>
            </a:r>
          </a:p>
        </p:txBody>
      </p:sp>
      <p:sp>
        <p:nvSpPr>
          <p:cNvPr id="6" name="TextBox 5">
            <a:extLst>
              <a:ext uri="{FF2B5EF4-FFF2-40B4-BE49-F238E27FC236}">
                <a16:creationId xmlns:a16="http://schemas.microsoft.com/office/drawing/2014/main" id="{0FDE2436-4E29-DB5E-45E4-E9619801E851}"/>
              </a:ext>
            </a:extLst>
          </p:cNvPr>
          <p:cNvSpPr txBox="1"/>
          <p:nvPr/>
        </p:nvSpPr>
        <p:spPr>
          <a:xfrm>
            <a:off x="2570069" y="1150171"/>
            <a:ext cx="2840138" cy="830997"/>
          </a:xfrm>
          <a:prstGeom prst="rect">
            <a:avLst/>
          </a:prstGeom>
          <a:noFill/>
        </p:spPr>
        <p:txBody>
          <a:bodyPr wrap="square" rtlCol="0" anchor="t">
            <a:spAutoFit/>
          </a:bodyPr>
          <a:lstStyle/>
          <a:p>
            <a:r>
              <a:rPr lang="es-ES" sz="800" dirty="0"/>
              <a:t>Licue todos los ingredientes hasta obtener una consistencia cremosa.</a:t>
            </a:r>
          </a:p>
          <a:p>
            <a:r>
              <a:rPr lang="es-ES" sz="800" dirty="0"/>
              <a:t>Sirva con vegetales crudos, </a:t>
            </a:r>
            <a:r>
              <a:rPr lang="es-ES" sz="800" dirty="0" err="1"/>
              <a:t>pretzels</a:t>
            </a:r>
            <a:r>
              <a:rPr lang="es-ES" sz="800" dirty="0"/>
              <a:t> o galletas. </a:t>
            </a:r>
          </a:p>
          <a:p>
            <a:r>
              <a:rPr lang="es-MX" sz="800" dirty="0"/>
              <a:t>P</a:t>
            </a:r>
            <a:r>
              <a:rPr lang="es-ES" sz="800" dirty="0" err="1"/>
              <a:t>uede</a:t>
            </a:r>
            <a:r>
              <a:rPr lang="es-ES" sz="800" dirty="0"/>
              <a:t> convertir el </a:t>
            </a:r>
            <a:r>
              <a:rPr lang="es-ES" sz="800" dirty="0" err="1"/>
              <a:t>dip</a:t>
            </a:r>
            <a:r>
              <a:rPr lang="es-ES" sz="800" dirty="0"/>
              <a:t>  en aderezo para ensaladas solo agregando leche para hacerlo mas liquido.</a:t>
            </a:r>
          </a:p>
          <a:p>
            <a:r>
              <a:rPr lang="es-ES" sz="800" dirty="0"/>
              <a:t>Rinde 1 taza</a:t>
            </a:r>
            <a:endParaRPr lang="en-US" sz="800" dirty="0"/>
          </a:p>
        </p:txBody>
      </p:sp>
      <p:sp>
        <p:nvSpPr>
          <p:cNvPr id="9" name="Rectangle 8">
            <a:extLst>
              <a:ext uri="{FF2B5EF4-FFF2-40B4-BE49-F238E27FC236}">
                <a16:creationId xmlns:a16="http://schemas.microsoft.com/office/drawing/2014/main" id="{0C23B102-6AED-DF6B-EC51-DBE79D4075FF}"/>
              </a:ext>
            </a:extLst>
          </p:cNvPr>
          <p:cNvSpPr/>
          <p:nvPr/>
        </p:nvSpPr>
        <p:spPr>
          <a:xfrm>
            <a:off x="2570069" y="2591430"/>
            <a:ext cx="4215848" cy="215444"/>
          </a:xfrm>
          <a:prstGeom prst="rect">
            <a:avLst/>
          </a:prstGeom>
        </p:spPr>
        <p:txBody>
          <a:bodyPr wrap="square">
            <a:spAutoFit/>
          </a:bodyPr>
          <a:lstStyle/>
          <a:p>
            <a:r>
              <a:rPr lang="en-US" sz="800" i="1" dirty="0" err="1"/>
              <a:t>Consejo</a:t>
            </a:r>
            <a:r>
              <a:rPr lang="en-US" sz="800" i="1" dirty="0"/>
              <a:t>: </a:t>
            </a:r>
            <a:r>
              <a:rPr lang="en-US" sz="800" i="1" dirty="0" err="1"/>
              <a:t>puedes</a:t>
            </a:r>
            <a:r>
              <a:rPr lang="en-US" sz="800" i="1" dirty="0"/>
              <a:t> </a:t>
            </a:r>
            <a:r>
              <a:rPr lang="en-US" sz="800" i="1" dirty="0" err="1"/>
              <a:t>agregar</a:t>
            </a:r>
            <a:r>
              <a:rPr lang="en-US" sz="800" i="1" dirty="0"/>
              <a:t> </a:t>
            </a:r>
            <a:r>
              <a:rPr lang="en-US" sz="800" i="1" dirty="0" err="1"/>
              <a:t>perejil</a:t>
            </a:r>
            <a:r>
              <a:rPr lang="en-US" sz="800" i="1" dirty="0"/>
              <a:t> o </a:t>
            </a:r>
            <a:r>
              <a:rPr lang="en-US" sz="800" i="1" dirty="0" err="1"/>
              <a:t>espinacas</a:t>
            </a:r>
            <a:r>
              <a:rPr lang="en-US" sz="800" i="1" dirty="0"/>
              <a:t> </a:t>
            </a:r>
            <a:r>
              <a:rPr lang="en-US" sz="800" i="1" dirty="0" err="1"/>
              <a:t>si</a:t>
            </a:r>
            <a:r>
              <a:rPr lang="en-US" sz="800" i="1" dirty="0"/>
              <a:t> lo </a:t>
            </a:r>
            <a:r>
              <a:rPr lang="en-US" sz="800" i="1" dirty="0" err="1"/>
              <a:t>prefieres</a:t>
            </a:r>
            <a:r>
              <a:rPr lang="en-US" sz="800" i="1" dirty="0"/>
              <a:t>!</a:t>
            </a:r>
          </a:p>
        </p:txBody>
      </p:sp>
    </p:spTree>
    <p:extLst>
      <p:ext uri="{BB962C8B-B14F-4D97-AF65-F5344CB8AC3E}">
        <p14:creationId xmlns:p14="http://schemas.microsoft.com/office/powerpoint/2010/main" val="4107668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84763" y="937067"/>
            <a:ext cx="1375043" cy="274049"/>
          </a:xfrm>
          <a:prstGeom prst="rect">
            <a:avLst/>
          </a:prstGeom>
          <a:noFill/>
        </p:spPr>
        <p:txBody>
          <a:bodyPr wrap="square" rtlCol="0" anchor="ctr">
            <a:spAutoFit/>
          </a:bodyPr>
          <a:lstStyle/>
          <a:p>
            <a:r>
              <a:rPr lang="en-US" sz="1181" b="1" dirty="0" err="1">
                <a:solidFill>
                  <a:srgbClr val="7D912D"/>
                </a:solidFill>
              </a:rPr>
              <a:t>Ingredientes</a:t>
            </a:r>
            <a:endParaRPr lang="en-US" sz="1181" b="1" dirty="0">
              <a:solidFill>
                <a:srgbClr val="7D912D"/>
              </a:solidFill>
            </a:endParaRPr>
          </a:p>
        </p:txBody>
      </p:sp>
      <p:sp>
        <p:nvSpPr>
          <p:cNvPr id="9" name="TextBox 8"/>
          <p:cNvSpPr txBox="1"/>
          <p:nvPr/>
        </p:nvSpPr>
        <p:spPr>
          <a:xfrm>
            <a:off x="2365206" y="937067"/>
            <a:ext cx="2546178" cy="274049"/>
          </a:xfrm>
          <a:prstGeom prst="rect">
            <a:avLst/>
          </a:prstGeom>
          <a:noFill/>
        </p:spPr>
        <p:txBody>
          <a:bodyPr wrap="square" rtlCol="0" anchor="ctr">
            <a:spAutoFit/>
          </a:bodyPr>
          <a:lstStyle/>
          <a:p>
            <a:r>
              <a:rPr lang="en-US" sz="1181" b="1" dirty="0" err="1">
                <a:solidFill>
                  <a:srgbClr val="7D912D"/>
                </a:solidFill>
              </a:rPr>
              <a:t>Instrucciones</a:t>
            </a:r>
            <a:r>
              <a:rPr lang="en-US" sz="1181" b="1" dirty="0">
                <a:solidFill>
                  <a:srgbClr val="7D912D"/>
                </a:solidFill>
              </a:rPr>
              <a:t> </a:t>
            </a:r>
            <a:endParaRPr lang="en-US" sz="1013" b="1" dirty="0">
              <a:solidFill>
                <a:srgbClr val="7D912D"/>
              </a:solidFill>
            </a:endParaRPr>
          </a:p>
        </p:txBody>
      </p:sp>
      <p:cxnSp>
        <p:nvCxnSpPr>
          <p:cNvPr id="17" name="Straight Connector 16"/>
          <p:cNvCxnSpPr/>
          <p:nvPr/>
        </p:nvCxnSpPr>
        <p:spPr>
          <a:xfrm flipH="1">
            <a:off x="2224894" y="1025906"/>
            <a:ext cx="1" cy="1365178"/>
          </a:xfrm>
          <a:prstGeom prst="line">
            <a:avLst/>
          </a:prstGeom>
          <a:ln w="12700" cap="rnd">
            <a:solidFill>
              <a:srgbClr val="5B4C44"/>
            </a:solidFill>
            <a:prstDash val="sysDot"/>
            <a:roun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272284" y="64407"/>
            <a:ext cx="3926203" cy="545342"/>
          </a:xfrm>
          <a:prstGeom prst="rect">
            <a:avLst/>
          </a:prstGeom>
          <a:noFill/>
        </p:spPr>
        <p:txBody>
          <a:bodyPr wrap="square" rtlCol="0" anchor="ctr">
            <a:normAutofit/>
          </a:bodyPr>
          <a:lstStyle/>
          <a:p>
            <a:r>
              <a:rPr lang="en-US" sz="2200" b="1" spc="42" dirty="0" err="1">
                <a:solidFill>
                  <a:schemeClr val="bg1"/>
                </a:solidFill>
                <a:ea typeface="Bebas Neue" charset="0"/>
                <a:cs typeface="Bebas Neue" charset="0"/>
              </a:rPr>
              <a:t>Pudín</a:t>
            </a:r>
            <a:r>
              <a:rPr lang="en-US" sz="2200" b="1" spc="42" dirty="0">
                <a:solidFill>
                  <a:schemeClr val="bg1"/>
                </a:solidFill>
                <a:ea typeface="Bebas Neue" charset="0"/>
                <a:cs typeface="Bebas Neue" charset="0"/>
              </a:rPr>
              <a:t> de </a:t>
            </a:r>
            <a:r>
              <a:rPr lang="en-US" sz="2200" b="1" spc="42" dirty="0" err="1">
                <a:solidFill>
                  <a:schemeClr val="bg1"/>
                </a:solidFill>
                <a:ea typeface="Bebas Neue" charset="0"/>
                <a:cs typeface="Bebas Neue" charset="0"/>
              </a:rPr>
              <a:t>Albaricoque</a:t>
            </a:r>
            <a:endParaRPr lang="en-US" sz="2200" b="1" spc="42" dirty="0">
              <a:solidFill>
                <a:schemeClr val="bg1"/>
              </a:solidFill>
              <a:ea typeface="Bebas Neue" charset="0"/>
              <a:cs typeface="Bebas Neue" charset="0"/>
            </a:endParaRPr>
          </a:p>
        </p:txBody>
      </p:sp>
      <p:sp>
        <p:nvSpPr>
          <p:cNvPr id="2" name="Rectangle 1"/>
          <p:cNvSpPr/>
          <p:nvPr/>
        </p:nvSpPr>
        <p:spPr>
          <a:xfrm>
            <a:off x="269095" y="1286665"/>
            <a:ext cx="2743200" cy="867930"/>
          </a:xfrm>
          <a:prstGeom prst="rect">
            <a:avLst/>
          </a:prstGeom>
        </p:spPr>
        <p:txBody>
          <a:bodyPr>
            <a:spAutoFit/>
          </a:bodyPr>
          <a:lstStyle/>
          <a:p>
            <a:pPr marL="128588" indent="-128588">
              <a:buFont typeface="Arial" panose="020B0604020202020204" pitchFamily="34" charset="0"/>
              <a:buChar char="•"/>
            </a:pPr>
            <a:r>
              <a:rPr lang="es-ES" sz="840" dirty="0"/>
              <a:t>1 ¼  leche baja en grasa</a:t>
            </a:r>
          </a:p>
          <a:p>
            <a:pPr marL="128588" indent="-128588">
              <a:buFont typeface="Arial" panose="020B0604020202020204" pitchFamily="34" charset="0"/>
              <a:buChar char="•"/>
            </a:pPr>
            <a:r>
              <a:rPr lang="es-ES" sz="840" dirty="0"/>
              <a:t>2/3 taza de azúcar</a:t>
            </a:r>
          </a:p>
          <a:p>
            <a:pPr marL="128588" indent="-128588">
              <a:buFont typeface="Arial" panose="020B0604020202020204" pitchFamily="34" charset="0"/>
              <a:buChar char="•"/>
            </a:pPr>
            <a:r>
              <a:rPr lang="es-ES" sz="840" dirty="0"/>
              <a:t>Una pizca de sal</a:t>
            </a:r>
          </a:p>
          <a:p>
            <a:pPr marL="128588" indent="-128588">
              <a:buFont typeface="Arial" panose="020B0604020202020204" pitchFamily="34" charset="0"/>
              <a:buChar char="•"/>
            </a:pPr>
            <a:r>
              <a:rPr lang="es-ES" sz="840" dirty="0"/>
              <a:t>1 cucharadita extracto de vainilla</a:t>
            </a:r>
          </a:p>
          <a:p>
            <a:pPr marL="128588" indent="-128588">
              <a:buFont typeface="Arial" panose="020B0604020202020204" pitchFamily="34" charset="0"/>
              <a:buChar char="•"/>
            </a:pPr>
            <a:r>
              <a:rPr lang="es-ES" sz="840" dirty="0"/>
              <a:t>3 cucharadas de maicena</a:t>
            </a:r>
          </a:p>
          <a:p>
            <a:pPr marL="128588" indent="-128588">
              <a:buFont typeface="Arial" panose="020B0604020202020204" pitchFamily="34" charset="0"/>
              <a:buChar char="•"/>
            </a:pPr>
            <a:r>
              <a:rPr lang="es-ES" sz="840" dirty="0"/>
              <a:t>2 tazas de albaricoque maduro pelado </a:t>
            </a:r>
            <a:endParaRPr lang="en-US" sz="840" dirty="0"/>
          </a:p>
        </p:txBody>
      </p:sp>
      <p:sp>
        <p:nvSpPr>
          <p:cNvPr id="3" name="Rectangle 2"/>
          <p:cNvSpPr/>
          <p:nvPr/>
        </p:nvSpPr>
        <p:spPr>
          <a:xfrm>
            <a:off x="2308495" y="1185757"/>
            <a:ext cx="2743200" cy="1384995"/>
          </a:xfrm>
          <a:prstGeom prst="rect">
            <a:avLst/>
          </a:prstGeom>
        </p:spPr>
        <p:txBody>
          <a:bodyPr>
            <a:spAutoFit/>
          </a:bodyPr>
          <a:lstStyle/>
          <a:p>
            <a:r>
              <a:rPr lang="es-MX" sz="840" dirty="0"/>
              <a:t>P</a:t>
            </a:r>
            <a:r>
              <a:rPr lang="es-ES" sz="840" dirty="0" err="1"/>
              <a:t>onga</a:t>
            </a:r>
            <a:r>
              <a:rPr lang="es-ES" sz="840" dirty="0"/>
              <a:t> el albaricoque, la leche, la azúcar y sal en una cacerola mediana a fuego medio. Cocine hasta que comience a cocerse al vapor. Mezcle la maicena y la leche. Licúe hasta tener una consistencia cremosa. Agregue la mezcla con el albaricoque . Mezcle ocasionalmente hasta tener una consistencia espesa y empiece a hervir. Cocine por otros 5 minutos a fuego bajo . Agregue la vainilla. Vierta la mezcla en un tazón,  cubra con plástico y deje reposar.</a:t>
            </a:r>
          </a:p>
          <a:p>
            <a:r>
              <a:rPr lang="es-MX" sz="840" dirty="0"/>
              <a:t>S</a:t>
            </a:r>
            <a:r>
              <a:rPr lang="es-ES" sz="840" dirty="0" err="1"/>
              <a:t>irva</a:t>
            </a:r>
            <a:r>
              <a:rPr lang="es-ES" sz="840" dirty="0"/>
              <a:t> dentro de un día.</a:t>
            </a:r>
            <a:endParaRPr lang="en-US" sz="840" dirty="0"/>
          </a:p>
        </p:txBody>
      </p:sp>
    </p:spTree>
    <p:extLst>
      <p:ext uri="{BB962C8B-B14F-4D97-AF65-F5344CB8AC3E}">
        <p14:creationId xmlns:p14="http://schemas.microsoft.com/office/powerpoint/2010/main" val="1783750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1429" y="673465"/>
            <a:ext cx="757011" cy="209288"/>
          </a:xfrm>
          <a:prstGeom prst="rect">
            <a:avLst/>
          </a:prstGeom>
          <a:noFill/>
        </p:spPr>
        <p:txBody>
          <a:bodyPr wrap="square" rtlCol="0" anchor="ctr">
            <a:spAutoFit/>
          </a:bodyPr>
          <a:lstStyle/>
          <a:p>
            <a:r>
              <a:rPr lang="en-US" sz="760" b="1" dirty="0" err="1">
                <a:solidFill>
                  <a:srgbClr val="7D912D"/>
                </a:solidFill>
              </a:rPr>
              <a:t>Ingredientes</a:t>
            </a:r>
            <a:endParaRPr lang="en-US" sz="760" b="1" dirty="0">
              <a:solidFill>
                <a:srgbClr val="7D912D"/>
              </a:solidFill>
            </a:endParaRPr>
          </a:p>
        </p:txBody>
      </p:sp>
      <p:sp>
        <p:nvSpPr>
          <p:cNvPr id="3" name="TextBox 2"/>
          <p:cNvSpPr txBox="1"/>
          <p:nvPr/>
        </p:nvSpPr>
        <p:spPr>
          <a:xfrm>
            <a:off x="2908933" y="673465"/>
            <a:ext cx="716133" cy="209288"/>
          </a:xfrm>
          <a:prstGeom prst="rect">
            <a:avLst/>
          </a:prstGeom>
          <a:noFill/>
        </p:spPr>
        <p:txBody>
          <a:bodyPr wrap="square" rtlCol="0" anchor="ctr">
            <a:spAutoFit/>
          </a:bodyPr>
          <a:lstStyle/>
          <a:p>
            <a:r>
              <a:rPr lang="en-US" sz="760" b="1" dirty="0" err="1">
                <a:solidFill>
                  <a:srgbClr val="7D912D"/>
                </a:solidFill>
              </a:rPr>
              <a:t>Instrucciones</a:t>
            </a:r>
            <a:endParaRPr lang="en-US" sz="760" b="1" dirty="0">
              <a:solidFill>
                <a:srgbClr val="7D912D"/>
              </a:solidFill>
            </a:endParaRPr>
          </a:p>
        </p:txBody>
      </p:sp>
      <p:sp>
        <p:nvSpPr>
          <p:cNvPr id="4" name="TextBox 3"/>
          <p:cNvSpPr txBox="1"/>
          <p:nvPr/>
        </p:nvSpPr>
        <p:spPr>
          <a:xfrm>
            <a:off x="2908933" y="950049"/>
            <a:ext cx="2470109" cy="1077218"/>
          </a:xfrm>
          <a:prstGeom prst="rect">
            <a:avLst/>
          </a:prstGeom>
          <a:noFill/>
        </p:spPr>
        <p:txBody>
          <a:bodyPr wrap="square" rtlCol="0" anchor="t">
            <a:spAutoFit/>
          </a:bodyPr>
          <a:lstStyle/>
          <a:p>
            <a:r>
              <a:rPr lang="es-ES" sz="800" dirty="0">
                <a:solidFill>
                  <a:srgbClr val="000000"/>
                </a:solidFill>
              </a:rPr>
              <a:t>Ponga todos los vegetales en un recipiente.</a:t>
            </a:r>
          </a:p>
          <a:p>
            <a:r>
              <a:rPr lang="es-ES" sz="800" dirty="0">
                <a:solidFill>
                  <a:srgbClr val="000000"/>
                </a:solidFill>
              </a:rPr>
              <a:t>Mezcle el aceite, vinagre, polvo de ajo, orégano y el jugo de limón en un tazón y licúe.</a:t>
            </a:r>
          </a:p>
          <a:p>
            <a:r>
              <a:rPr lang="es-ES" sz="800" dirty="0">
                <a:solidFill>
                  <a:srgbClr val="000000"/>
                </a:solidFill>
              </a:rPr>
              <a:t>Sazone al gusto con sal y pimienta. </a:t>
            </a:r>
          </a:p>
          <a:p>
            <a:r>
              <a:rPr lang="es-ES" sz="800" dirty="0">
                <a:solidFill>
                  <a:srgbClr val="000000"/>
                </a:solidFill>
              </a:rPr>
              <a:t>Agregue un poco de vinagreta a la ensalada y mezcle bien.</a:t>
            </a:r>
          </a:p>
          <a:p>
            <a:endParaRPr lang="es-ES" sz="800" dirty="0">
              <a:solidFill>
                <a:srgbClr val="000000"/>
              </a:solidFill>
            </a:endParaRPr>
          </a:p>
          <a:p>
            <a:r>
              <a:rPr lang="es-ES" sz="800" dirty="0">
                <a:solidFill>
                  <a:srgbClr val="000000"/>
                </a:solidFill>
              </a:rPr>
              <a:t>Rinde  8-10 porciones</a:t>
            </a:r>
            <a:endParaRPr lang="en-US" sz="800" dirty="0">
              <a:solidFill>
                <a:srgbClr val="000000"/>
              </a:solidFill>
            </a:endParaRPr>
          </a:p>
        </p:txBody>
      </p:sp>
      <p:sp>
        <p:nvSpPr>
          <p:cNvPr id="5" name="TextBox 4"/>
          <p:cNvSpPr txBox="1"/>
          <p:nvPr/>
        </p:nvSpPr>
        <p:spPr>
          <a:xfrm>
            <a:off x="211429" y="802670"/>
            <a:ext cx="2120286" cy="1077218"/>
          </a:xfrm>
          <a:prstGeom prst="rect">
            <a:avLst/>
          </a:prstGeom>
          <a:noFill/>
        </p:spPr>
        <p:txBody>
          <a:bodyPr wrap="square" rtlCol="0" anchor="t">
            <a:spAutoFit/>
          </a:bodyPr>
          <a:lstStyle/>
          <a:p>
            <a:pPr marL="144661" indent="-144661">
              <a:buFont typeface="Arial" charset="0"/>
              <a:buChar char="•"/>
            </a:pPr>
            <a:r>
              <a:rPr lang="en-US" sz="800" dirty="0" err="1">
                <a:solidFill>
                  <a:srgbClr val="000000"/>
                </a:solidFill>
              </a:rPr>
              <a:t>Lechuga</a:t>
            </a:r>
            <a:r>
              <a:rPr lang="en-US" sz="800" dirty="0">
                <a:solidFill>
                  <a:srgbClr val="000000"/>
                </a:solidFill>
              </a:rPr>
              <a:t> de </a:t>
            </a:r>
            <a:r>
              <a:rPr lang="en-US" sz="800" dirty="0" err="1">
                <a:solidFill>
                  <a:srgbClr val="000000"/>
                </a:solidFill>
              </a:rPr>
              <a:t>hoja</a:t>
            </a:r>
            <a:r>
              <a:rPr lang="en-US" sz="800" dirty="0">
                <a:solidFill>
                  <a:srgbClr val="000000"/>
                </a:solidFill>
              </a:rPr>
              <a:t> </a:t>
            </a:r>
            <a:r>
              <a:rPr lang="en-US" sz="800" dirty="0" err="1">
                <a:solidFill>
                  <a:srgbClr val="000000"/>
                </a:solidFill>
              </a:rPr>
              <a:t>roja</a:t>
            </a:r>
            <a:endParaRPr lang="en-US" sz="800" dirty="0">
              <a:solidFill>
                <a:srgbClr val="000000"/>
              </a:solidFill>
            </a:endParaRPr>
          </a:p>
          <a:p>
            <a:pPr marL="144661" indent="-144661">
              <a:buFont typeface="Arial" charset="0"/>
              <a:buChar char="•"/>
            </a:pPr>
            <a:r>
              <a:rPr lang="en-US" sz="800" dirty="0" err="1">
                <a:solidFill>
                  <a:srgbClr val="000000"/>
                </a:solidFill>
              </a:rPr>
              <a:t>lechuga</a:t>
            </a:r>
            <a:r>
              <a:rPr lang="en-US" sz="800" dirty="0">
                <a:solidFill>
                  <a:srgbClr val="000000"/>
                </a:solidFill>
              </a:rPr>
              <a:t> </a:t>
            </a:r>
            <a:r>
              <a:rPr lang="en-US" sz="800" dirty="0" err="1">
                <a:solidFill>
                  <a:srgbClr val="000000"/>
                </a:solidFill>
              </a:rPr>
              <a:t>romana</a:t>
            </a:r>
            <a:endParaRPr lang="en-US" sz="800" dirty="0">
              <a:solidFill>
                <a:srgbClr val="000000"/>
              </a:solidFill>
            </a:endParaRPr>
          </a:p>
          <a:p>
            <a:pPr marL="144661" indent="-144661">
              <a:buFont typeface="Arial" charset="0"/>
              <a:buChar char="•"/>
            </a:pPr>
            <a:r>
              <a:rPr lang="en-US" sz="800" dirty="0" err="1">
                <a:solidFill>
                  <a:srgbClr val="000000"/>
                </a:solidFill>
              </a:rPr>
              <a:t>Tomates</a:t>
            </a:r>
            <a:r>
              <a:rPr lang="en-US" sz="800" dirty="0">
                <a:solidFill>
                  <a:srgbClr val="000000"/>
                </a:solidFill>
              </a:rPr>
              <a:t> cortados </a:t>
            </a:r>
            <a:r>
              <a:rPr lang="en-US" sz="800" dirty="0" err="1">
                <a:solidFill>
                  <a:srgbClr val="000000"/>
                </a:solidFill>
              </a:rPr>
              <a:t>en</a:t>
            </a:r>
            <a:r>
              <a:rPr lang="en-US" sz="800" dirty="0">
                <a:solidFill>
                  <a:srgbClr val="000000"/>
                </a:solidFill>
              </a:rPr>
              <a:t> </a:t>
            </a:r>
            <a:r>
              <a:rPr lang="en-US" sz="800" dirty="0" err="1">
                <a:solidFill>
                  <a:srgbClr val="000000"/>
                </a:solidFill>
              </a:rPr>
              <a:t>cubos</a:t>
            </a:r>
            <a:endParaRPr lang="en-US" sz="800" dirty="0">
              <a:solidFill>
                <a:srgbClr val="000000"/>
              </a:solidFill>
            </a:endParaRPr>
          </a:p>
          <a:p>
            <a:pPr marL="144661" indent="-144661">
              <a:buFont typeface="Arial" charset="0"/>
              <a:buChar char="•"/>
            </a:pPr>
            <a:r>
              <a:rPr lang="en-US" sz="800" dirty="0" err="1">
                <a:solidFill>
                  <a:srgbClr val="000000"/>
                </a:solidFill>
              </a:rPr>
              <a:t>Pepinos</a:t>
            </a:r>
            <a:r>
              <a:rPr lang="en-US" sz="800" dirty="0">
                <a:solidFill>
                  <a:srgbClr val="000000"/>
                </a:solidFill>
              </a:rPr>
              <a:t> </a:t>
            </a:r>
            <a:r>
              <a:rPr lang="en-US" sz="800" dirty="0" err="1">
                <a:solidFill>
                  <a:srgbClr val="000000"/>
                </a:solidFill>
              </a:rPr>
              <a:t>en</a:t>
            </a:r>
            <a:r>
              <a:rPr lang="en-US" sz="800" dirty="0">
                <a:solidFill>
                  <a:srgbClr val="000000"/>
                </a:solidFill>
              </a:rPr>
              <a:t> </a:t>
            </a:r>
            <a:r>
              <a:rPr lang="en-US" sz="800" dirty="0" err="1">
                <a:solidFill>
                  <a:srgbClr val="000000"/>
                </a:solidFill>
              </a:rPr>
              <a:t>rodajas</a:t>
            </a:r>
            <a:endParaRPr lang="en-US" sz="800" dirty="0">
              <a:solidFill>
                <a:srgbClr val="000000"/>
              </a:solidFill>
            </a:endParaRPr>
          </a:p>
          <a:p>
            <a:pPr marL="144661" indent="-144661">
              <a:buFont typeface="Arial" charset="0"/>
              <a:buChar char="•"/>
            </a:pPr>
            <a:r>
              <a:rPr lang="en-US" sz="800" dirty="0" err="1">
                <a:solidFill>
                  <a:srgbClr val="000000"/>
                </a:solidFill>
              </a:rPr>
              <a:t>Cebollas</a:t>
            </a:r>
            <a:r>
              <a:rPr lang="en-US" sz="800" dirty="0">
                <a:solidFill>
                  <a:srgbClr val="000000"/>
                </a:solidFill>
              </a:rPr>
              <a:t> morada </a:t>
            </a:r>
            <a:r>
              <a:rPr lang="en-US" sz="800" dirty="0" err="1">
                <a:solidFill>
                  <a:srgbClr val="000000"/>
                </a:solidFill>
              </a:rPr>
              <a:t>en</a:t>
            </a:r>
            <a:r>
              <a:rPr lang="en-US" sz="800" dirty="0">
                <a:solidFill>
                  <a:srgbClr val="000000"/>
                </a:solidFill>
              </a:rPr>
              <a:t> </a:t>
            </a:r>
            <a:r>
              <a:rPr lang="en-US" sz="800" dirty="0" err="1">
                <a:solidFill>
                  <a:srgbClr val="000000"/>
                </a:solidFill>
              </a:rPr>
              <a:t>rodajas</a:t>
            </a:r>
            <a:r>
              <a:rPr lang="en-US" sz="800" dirty="0">
                <a:solidFill>
                  <a:srgbClr val="000000"/>
                </a:solidFill>
              </a:rPr>
              <a:t> </a:t>
            </a:r>
            <a:r>
              <a:rPr lang="en-US" sz="800" dirty="0" err="1">
                <a:solidFill>
                  <a:srgbClr val="000000"/>
                </a:solidFill>
              </a:rPr>
              <a:t>finas</a:t>
            </a:r>
            <a:endParaRPr lang="en-US" sz="800" dirty="0">
              <a:solidFill>
                <a:srgbClr val="000000"/>
              </a:solidFill>
            </a:endParaRPr>
          </a:p>
          <a:p>
            <a:pPr marL="144661" indent="-144661">
              <a:buFont typeface="Arial" charset="0"/>
              <a:buChar char="•"/>
            </a:pPr>
            <a:r>
              <a:rPr lang="en-US" sz="800" dirty="0" err="1">
                <a:solidFill>
                  <a:srgbClr val="000000"/>
                </a:solidFill>
              </a:rPr>
              <a:t>Queso</a:t>
            </a:r>
            <a:r>
              <a:rPr lang="en-US" sz="800" dirty="0">
                <a:solidFill>
                  <a:srgbClr val="000000"/>
                </a:solidFill>
              </a:rPr>
              <a:t> feta</a:t>
            </a:r>
          </a:p>
          <a:p>
            <a:pPr marL="144661" indent="-144661">
              <a:buFont typeface="Arial" charset="0"/>
              <a:buChar char="•"/>
            </a:pPr>
            <a:r>
              <a:rPr lang="en-US" sz="800" dirty="0" err="1">
                <a:solidFill>
                  <a:srgbClr val="000000"/>
                </a:solidFill>
              </a:rPr>
              <a:t>Semillas</a:t>
            </a:r>
            <a:r>
              <a:rPr lang="en-US" sz="800" dirty="0">
                <a:solidFill>
                  <a:srgbClr val="000000"/>
                </a:solidFill>
              </a:rPr>
              <a:t> de girasol</a:t>
            </a:r>
          </a:p>
          <a:p>
            <a:pPr marL="144661" indent="-144661">
              <a:buFont typeface="Arial" charset="0"/>
              <a:buChar char="•"/>
            </a:pPr>
            <a:r>
              <a:rPr lang="en-US" sz="800" dirty="0" err="1">
                <a:solidFill>
                  <a:srgbClr val="000000"/>
                </a:solidFill>
              </a:rPr>
              <a:t>Aceitunas</a:t>
            </a:r>
            <a:r>
              <a:rPr lang="en-US" sz="800" dirty="0">
                <a:solidFill>
                  <a:srgbClr val="000000"/>
                </a:solidFill>
              </a:rPr>
              <a:t> </a:t>
            </a:r>
            <a:r>
              <a:rPr lang="en-US" sz="800" dirty="0" err="1">
                <a:solidFill>
                  <a:srgbClr val="000000"/>
                </a:solidFill>
              </a:rPr>
              <a:t>negras</a:t>
            </a:r>
            <a:endParaRPr lang="en-US" sz="800" dirty="0">
              <a:solidFill>
                <a:srgbClr val="000000"/>
              </a:solidFill>
            </a:endParaRPr>
          </a:p>
        </p:txBody>
      </p:sp>
      <p:cxnSp>
        <p:nvCxnSpPr>
          <p:cNvPr id="6" name="Straight Connector 5"/>
          <p:cNvCxnSpPr/>
          <p:nvPr/>
        </p:nvCxnSpPr>
        <p:spPr>
          <a:xfrm flipH="1">
            <a:off x="2858461" y="1025906"/>
            <a:ext cx="1" cy="1365178"/>
          </a:xfrm>
          <a:prstGeom prst="line">
            <a:avLst/>
          </a:prstGeom>
          <a:ln w="12700" cap="rnd">
            <a:solidFill>
              <a:srgbClr val="5B4C44"/>
            </a:solidFill>
            <a:prstDash val="sysDot"/>
            <a:round/>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148714" y="148325"/>
            <a:ext cx="3397461" cy="454228"/>
          </a:xfrm>
          <a:prstGeom prst="rect">
            <a:avLst/>
          </a:prstGeom>
          <a:noFill/>
        </p:spPr>
        <p:txBody>
          <a:bodyPr wrap="square" rtlCol="0" anchor="ctr">
            <a:normAutofit/>
          </a:bodyPr>
          <a:lstStyle/>
          <a:p>
            <a:r>
              <a:rPr lang="en-US" sz="2363" b="1" spc="42" dirty="0">
                <a:solidFill>
                  <a:schemeClr val="bg1"/>
                </a:solidFill>
                <a:ea typeface="Bebas Neue" charset="0"/>
                <a:cs typeface="Bebas Neue" charset="0"/>
              </a:rPr>
              <a:t>Ensalada </a:t>
            </a:r>
            <a:r>
              <a:rPr lang="en-US" sz="2363" b="1" spc="42" dirty="0" err="1">
                <a:solidFill>
                  <a:schemeClr val="bg1"/>
                </a:solidFill>
                <a:ea typeface="Bebas Neue" charset="0"/>
                <a:cs typeface="Bebas Neue" charset="0"/>
              </a:rPr>
              <a:t>Griega</a:t>
            </a:r>
            <a:r>
              <a:rPr lang="en-US" sz="2363" b="1" spc="42" dirty="0">
                <a:solidFill>
                  <a:schemeClr val="bg1"/>
                </a:solidFill>
                <a:ea typeface="Bebas Neue" charset="0"/>
                <a:cs typeface="Bebas Neue" charset="0"/>
              </a:rPr>
              <a:t> </a:t>
            </a:r>
          </a:p>
        </p:txBody>
      </p:sp>
      <p:sp>
        <p:nvSpPr>
          <p:cNvPr id="14" name="Rectangle 13"/>
          <p:cNvSpPr/>
          <p:nvPr/>
        </p:nvSpPr>
        <p:spPr>
          <a:xfrm>
            <a:off x="211429" y="1914178"/>
            <a:ext cx="1429288" cy="209288"/>
          </a:xfrm>
          <a:prstGeom prst="rect">
            <a:avLst/>
          </a:prstGeom>
        </p:spPr>
        <p:txBody>
          <a:bodyPr wrap="square">
            <a:spAutoFit/>
          </a:bodyPr>
          <a:lstStyle/>
          <a:p>
            <a:r>
              <a:rPr lang="en-US" sz="760" b="1" dirty="0">
                <a:solidFill>
                  <a:srgbClr val="7D912D"/>
                </a:solidFill>
              </a:rPr>
              <a:t> </a:t>
            </a:r>
            <a:r>
              <a:rPr lang="en-US" sz="760" b="1" dirty="0" err="1">
                <a:solidFill>
                  <a:srgbClr val="7D912D"/>
                </a:solidFill>
              </a:rPr>
              <a:t>Ingredientes</a:t>
            </a:r>
            <a:r>
              <a:rPr lang="en-US" sz="760" b="1" dirty="0">
                <a:solidFill>
                  <a:srgbClr val="7D912D"/>
                </a:solidFill>
              </a:rPr>
              <a:t> de la </a:t>
            </a:r>
            <a:r>
              <a:rPr lang="en-US" sz="760" b="1" dirty="0" err="1">
                <a:solidFill>
                  <a:srgbClr val="7D912D"/>
                </a:solidFill>
              </a:rPr>
              <a:t>vinagreta</a:t>
            </a:r>
            <a:r>
              <a:rPr lang="en-US" sz="760" b="1" dirty="0">
                <a:solidFill>
                  <a:srgbClr val="7D912D"/>
                </a:solidFill>
              </a:rPr>
              <a:t> </a:t>
            </a:r>
          </a:p>
        </p:txBody>
      </p:sp>
      <p:sp>
        <p:nvSpPr>
          <p:cNvPr id="16" name="Rectangle 15"/>
          <p:cNvSpPr/>
          <p:nvPr/>
        </p:nvSpPr>
        <p:spPr>
          <a:xfrm>
            <a:off x="211429" y="2031771"/>
            <a:ext cx="2697504" cy="1077218"/>
          </a:xfrm>
          <a:prstGeom prst="rect">
            <a:avLst/>
          </a:prstGeom>
        </p:spPr>
        <p:txBody>
          <a:bodyPr wrap="square">
            <a:spAutoFit/>
          </a:bodyPr>
          <a:lstStyle/>
          <a:p>
            <a:pPr marL="144661" indent="-144661">
              <a:buFont typeface="Arial" charset="0"/>
              <a:buChar char="•"/>
            </a:pPr>
            <a:r>
              <a:rPr lang="es-ES" sz="800" dirty="0">
                <a:solidFill>
                  <a:srgbClr val="000000"/>
                </a:solidFill>
              </a:rPr>
              <a:t>1/3 c. azúcar</a:t>
            </a:r>
          </a:p>
          <a:p>
            <a:pPr marL="144661" indent="-144661">
              <a:buFont typeface="Arial" charset="0"/>
              <a:buChar char="•"/>
            </a:pPr>
            <a:r>
              <a:rPr lang="es-ES" sz="800" dirty="0">
                <a:solidFill>
                  <a:srgbClr val="000000"/>
                </a:solidFill>
              </a:rPr>
              <a:t>½ cucharadita vinagre de vino rojo</a:t>
            </a:r>
          </a:p>
          <a:p>
            <a:pPr marL="144661" indent="-144661">
              <a:buFont typeface="Arial" charset="0"/>
              <a:buChar char="•"/>
            </a:pPr>
            <a:r>
              <a:rPr lang="es-ES" sz="800" dirty="0">
                <a:solidFill>
                  <a:srgbClr val="000000"/>
                </a:solidFill>
              </a:rPr>
              <a:t>1 cucharadita sal</a:t>
            </a:r>
          </a:p>
          <a:p>
            <a:pPr marL="144661" indent="-144661">
              <a:buFont typeface="Arial" charset="0"/>
              <a:buChar char="•"/>
            </a:pPr>
            <a:r>
              <a:rPr lang="es-ES" sz="800" dirty="0">
                <a:solidFill>
                  <a:srgbClr val="000000"/>
                </a:solidFill>
              </a:rPr>
              <a:t>1 cucharadita mostaza en polvo</a:t>
            </a:r>
          </a:p>
          <a:p>
            <a:pPr marL="144661" indent="-144661">
              <a:buFont typeface="Arial" charset="0"/>
              <a:buChar char="•"/>
            </a:pPr>
            <a:r>
              <a:rPr lang="es-ES" sz="800" dirty="0">
                <a:solidFill>
                  <a:srgbClr val="000000"/>
                </a:solidFill>
              </a:rPr>
              <a:t>½ cebolla morada picada</a:t>
            </a:r>
          </a:p>
          <a:p>
            <a:pPr marL="144661" indent="-144661">
              <a:buFont typeface="Arial" charset="0"/>
              <a:buChar char="•"/>
            </a:pPr>
            <a:r>
              <a:rPr lang="es-ES" sz="800" dirty="0">
                <a:solidFill>
                  <a:srgbClr val="000000"/>
                </a:solidFill>
              </a:rPr>
              <a:t>1 taza aceite de oliva </a:t>
            </a:r>
          </a:p>
          <a:p>
            <a:pPr marL="144661" indent="-144661">
              <a:buFont typeface="Arial" charset="0"/>
              <a:buChar char="•"/>
            </a:pPr>
            <a:r>
              <a:rPr lang="es-ES" sz="800" dirty="0">
                <a:solidFill>
                  <a:srgbClr val="000000"/>
                </a:solidFill>
              </a:rPr>
              <a:t>1 cucharadita semillas de amapola</a:t>
            </a:r>
          </a:p>
          <a:p>
            <a:pPr marL="144661" indent="-144661">
              <a:buFont typeface="Arial" charset="0"/>
              <a:buChar char="•"/>
            </a:pPr>
            <a:endParaRPr lang="en-US" sz="800" dirty="0">
              <a:solidFill>
                <a:srgbClr val="000000"/>
              </a:solidFill>
            </a:endParaRPr>
          </a:p>
        </p:txBody>
      </p:sp>
    </p:spTree>
    <p:extLst>
      <p:ext uri="{BB962C8B-B14F-4D97-AF65-F5344CB8AC3E}">
        <p14:creationId xmlns:p14="http://schemas.microsoft.com/office/powerpoint/2010/main" val="2059315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6607" y="1080928"/>
            <a:ext cx="2743200" cy="1289199"/>
          </a:xfrm>
          <a:prstGeom prst="rect">
            <a:avLst/>
          </a:prstGeom>
        </p:spPr>
        <p:txBody>
          <a:bodyPr>
            <a:spAutoFit/>
          </a:bodyPr>
          <a:lstStyle/>
          <a:p>
            <a:endParaRPr lang="es-ES" dirty="0"/>
          </a:p>
          <a:p>
            <a:pPr marL="171450" indent="-171450">
              <a:buFont typeface="Arial" panose="020B0604020202020204" pitchFamily="34" charset="0"/>
              <a:buChar char="•"/>
            </a:pPr>
            <a:r>
              <a:rPr lang="es-ES" dirty="0"/>
              <a:t>2 tazas de espinacas picadas finamente </a:t>
            </a:r>
          </a:p>
          <a:p>
            <a:pPr marL="171450" indent="-171450">
              <a:buFont typeface="Arial" panose="020B0604020202020204" pitchFamily="34" charset="0"/>
              <a:buChar char="•"/>
            </a:pPr>
            <a:r>
              <a:rPr lang="es-ES" dirty="0"/>
              <a:t>1-15 oz frijoles de lata estilo </a:t>
            </a:r>
            <a:r>
              <a:rPr lang="es-ES" dirty="0" err="1"/>
              <a:t>cannellini</a:t>
            </a:r>
            <a:r>
              <a:rPr lang="es-ES" dirty="0"/>
              <a:t> bajos en sodio </a:t>
            </a:r>
          </a:p>
          <a:p>
            <a:pPr marL="171450" indent="-171450">
              <a:buFont typeface="Arial" panose="020B0604020202020204" pitchFamily="34" charset="0"/>
              <a:buChar char="•"/>
            </a:pPr>
            <a:r>
              <a:rPr lang="es-ES" dirty="0"/>
              <a:t>1 cucharada de aceite de oliva</a:t>
            </a:r>
          </a:p>
          <a:p>
            <a:pPr marL="171450" indent="-171450">
              <a:buFont typeface="Arial" panose="020B0604020202020204" pitchFamily="34" charset="0"/>
              <a:buChar char="•"/>
            </a:pPr>
            <a:r>
              <a:rPr lang="es-ES" dirty="0"/>
              <a:t>El jugo de ½ limón</a:t>
            </a:r>
          </a:p>
          <a:p>
            <a:pPr marL="171450" indent="-171450">
              <a:buFont typeface="Arial" panose="020B0604020202020204" pitchFamily="34" charset="0"/>
              <a:buChar char="•"/>
            </a:pPr>
            <a:r>
              <a:rPr lang="es-ES" dirty="0"/>
              <a:t>2 dientes de ajo picados</a:t>
            </a:r>
          </a:p>
          <a:p>
            <a:pPr marL="171450" indent="-171450">
              <a:buFont typeface="Arial" panose="020B0604020202020204" pitchFamily="34" charset="0"/>
              <a:buChar char="•"/>
            </a:pPr>
            <a:r>
              <a:rPr lang="es-ES" dirty="0"/>
              <a:t>1 cucharada de eneldo fresco (opcional)</a:t>
            </a:r>
          </a:p>
          <a:p>
            <a:pPr marL="171450" indent="-171450">
              <a:buFont typeface="Arial" panose="020B0604020202020204" pitchFamily="34" charset="0"/>
              <a:buChar char="•"/>
            </a:pPr>
            <a:r>
              <a:rPr lang="es-ES" dirty="0"/>
              <a:t>Sal y pimienta al gusto</a:t>
            </a:r>
          </a:p>
          <a:p>
            <a:pPr marL="171450" indent="-171450">
              <a:buFont typeface="Arial" panose="020B0604020202020204" pitchFamily="34" charset="0"/>
              <a:buChar char="•"/>
            </a:pPr>
            <a:r>
              <a:rPr lang="es-ES" dirty="0"/>
              <a:t>Pan francés en rebanadas </a:t>
            </a:r>
            <a:endParaRPr lang="en-US" dirty="0"/>
          </a:p>
        </p:txBody>
      </p:sp>
      <p:sp>
        <p:nvSpPr>
          <p:cNvPr id="4" name="Rectangle 3"/>
          <p:cNvSpPr/>
          <p:nvPr/>
        </p:nvSpPr>
        <p:spPr>
          <a:xfrm>
            <a:off x="2863755" y="1326652"/>
            <a:ext cx="2743200" cy="757259"/>
          </a:xfrm>
          <a:prstGeom prst="rect">
            <a:avLst/>
          </a:prstGeom>
        </p:spPr>
        <p:txBody>
          <a:bodyPr>
            <a:spAutoFit/>
          </a:bodyPr>
          <a:lstStyle/>
          <a:p>
            <a:r>
              <a:rPr lang="es-ES" dirty="0"/>
              <a:t>Mezcle todos los ingredientes en un tazón mediano. </a:t>
            </a:r>
          </a:p>
          <a:p>
            <a:r>
              <a:rPr lang="es-ES" dirty="0"/>
              <a:t>Sirva en una rebanada de pan.</a:t>
            </a:r>
          </a:p>
          <a:p>
            <a:endParaRPr lang="es-MX" dirty="0"/>
          </a:p>
          <a:p>
            <a:endParaRPr lang="es-MX" dirty="0"/>
          </a:p>
          <a:p>
            <a:r>
              <a:rPr lang="es-MX" dirty="0"/>
              <a:t>R</a:t>
            </a:r>
            <a:r>
              <a:rPr lang="es-ES" dirty="0" err="1"/>
              <a:t>inde</a:t>
            </a:r>
            <a:r>
              <a:rPr lang="es-ES" dirty="0"/>
              <a:t> 2 ½ tazas</a:t>
            </a:r>
            <a:endParaRPr lang="en-US" dirty="0"/>
          </a:p>
        </p:txBody>
      </p:sp>
      <p:sp>
        <p:nvSpPr>
          <p:cNvPr id="5" name="Rectangle 4"/>
          <p:cNvSpPr/>
          <p:nvPr/>
        </p:nvSpPr>
        <p:spPr>
          <a:xfrm>
            <a:off x="1051560" y="66327"/>
            <a:ext cx="4309110" cy="430887"/>
          </a:xfrm>
          <a:prstGeom prst="rect">
            <a:avLst/>
          </a:prstGeom>
        </p:spPr>
        <p:txBody>
          <a:bodyPr wrap="square">
            <a:spAutoFit/>
          </a:bodyPr>
          <a:lstStyle/>
          <a:p>
            <a:r>
              <a:rPr lang="es-ES" sz="2200" b="1" dirty="0">
                <a:solidFill>
                  <a:schemeClr val="bg1"/>
                </a:solidFill>
              </a:rPr>
              <a:t>Pan con Espinacas y Frijoles  </a:t>
            </a:r>
            <a:endParaRPr lang="en-US" sz="2200" b="1" dirty="0">
              <a:solidFill>
                <a:schemeClr val="bg1"/>
              </a:solidFill>
            </a:endParaRPr>
          </a:p>
        </p:txBody>
      </p:sp>
      <p:sp>
        <p:nvSpPr>
          <p:cNvPr id="6" name="Rectangle 5"/>
          <p:cNvSpPr/>
          <p:nvPr/>
        </p:nvSpPr>
        <p:spPr>
          <a:xfrm>
            <a:off x="225188" y="876321"/>
            <a:ext cx="1153457" cy="307777"/>
          </a:xfrm>
          <a:prstGeom prst="rect">
            <a:avLst/>
          </a:prstGeom>
        </p:spPr>
        <p:txBody>
          <a:bodyPr wrap="none">
            <a:spAutoFit/>
          </a:bodyPr>
          <a:lstStyle/>
          <a:p>
            <a:r>
              <a:rPr lang="es-ES" sz="1400" b="1" dirty="0">
                <a:solidFill>
                  <a:srgbClr val="7D912D"/>
                </a:solidFill>
              </a:rPr>
              <a:t>Ingredientes </a:t>
            </a:r>
            <a:endParaRPr lang="en-US" sz="1400" b="1" dirty="0">
              <a:solidFill>
                <a:srgbClr val="7D912D"/>
              </a:solidFill>
            </a:endParaRPr>
          </a:p>
        </p:txBody>
      </p:sp>
      <p:sp>
        <p:nvSpPr>
          <p:cNvPr id="7" name="Rectangle 6"/>
          <p:cNvSpPr/>
          <p:nvPr/>
        </p:nvSpPr>
        <p:spPr>
          <a:xfrm>
            <a:off x="2949807" y="893661"/>
            <a:ext cx="1211807" cy="307777"/>
          </a:xfrm>
          <a:prstGeom prst="rect">
            <a:avLst/>
          </a:prstGeom>
        </p:spPr>
        <p:txBody>
          <a:bodyPr wrap="none">
            <a:spAutoFit/>
          </a:bodyPr>
          <a:lstStyle/>
          <a:p>
            <a:r>
              <a:rPr lang="en-US" sz="1400" b="1" dirty="0" err="1">
                <a:solidFill>
                  <a:srgbClr val="7D912D"/>
                </a:solidFill>
              </a:rPr>
              <a:t>Instrucciones</a:t>
            </a:r>
            <a:r>
              <a:rPr lang="en-US" sz="1400" b="1" dirty="0">
                <a:solidFill>
                  <a:srgbClr val="7D912D"/>
                </a:solidFill>
              </a:rPr>
              <a:t> </a:t>
            </a:r>
          </a:p>
        </p:txBody>
      </p:sp>
    </p:spTree>
    <p:extLst>
      <p:ext uri="{BB962C8B-B14F-4D97-AF65-F5344CB8AC3E}">
        <p14:creationId xmlns:p14="http://schemas.microsoft.com/office/powerpoint/2010/main" val="350537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85368" y="167021"/>
            <a:ext cx="4336366" cy="363561"/>
          </a:xfrm>
          <a:prstGeom prst="rect">
            <a:avLst/>
          </a:prstGeom>
          <a:noFill/>
        </p:spPr>
        <p:txBody>
          <a:bodyPr wrap="square" rtlCol="0" anchor="ctr">
            <a:noAutofit/>
          </a:bodyPr>
          <a:lstStyle/>
          <a:p>
            <a:r>
              <a:rPr lang="en-US" sz="2200" b="1" dirty="0" err="1">
                <a:solidFill>
                  <a:schemeClr val="bg1"/>
                </a:solidFill>
              </a:rPr>
              <a:t>Acelgas</a:t>
            </a:r>
            <a:r>
              <a:rPr lang="en-US" sz="2200" b="1" dirty="0">
                <a:solidFill>
                  <a:schemeClr val="bg1"/>
                </a:solidFill>
              </a:rPr>
              <a:t> al </a:t>
            </a:r>
            <a:r>
              <a:rPr lang="en-US" sz="2200" b="1" dirty="0" err="1">
                <a:solidFill>
                  <a:schemeClr val="bg1"/>
                </a:solidFill>
              </a:rPr>
              <a:t>Horno</a:t>
            </a:r>
            <a:r>
              <a:rPr lang="en-US" sz="2200" b="1" dirty="0">
                <a:solidFill>
                  <a:schemeClr val="bg1"/>
                </a:solidFill>
              </a:rPr>
              <a:t>  </a:t>
            </a:r>
          </a:p>
        </p:txBody>
      </p:sp>
      <p:sp>
        <p:nvSpPr>
          <p:cNvPr id="8" name="TextBox 7"/>
          <p:cNvSpPr txBox="1"/>
          <p:nvPr/>
        </p:nvSpPr>
        <p:spPr>
          <a:xfrm>
            <a:off x="575018" y="829691"/>
            <a:ext cx="1375043" cy="274049"/>
          </a:xfrm>
          <a:prstGeom prst="rect">
            <a:avLst/>
          </a:prstGeom>
          <a:noFill/>
        </p:spPr>
        <p:txBody>
          <a:bodyPr wrap="square" rtlCol="0" anchor="ctr">
            <a:spAutoFit/>
          </a:bodyPr>
          <a:lstStyle/>
          <a:p>
            <a:r>
              <a:rPr lang="en-US" sz="1181" b="1" dirty="0" err="1">
                <a:solidFill>
                  <a:srgbClr val="7D912D"/>
                </a:solidFill>
              </a:rPr>
              <a:t>Ingredientes</a:t>
            </a:r>
            <a:endParaRPr lang="en-US" sz="1181" b="1" dirty="0">
              <a:solidFill>
                <a:srgbClr val="7D912D"/>
              </a:solidFill>
            </a:endParaRPr>
          </a:p>
        </p:txBody>
      </p:sp>
      <p:sp>
        <p:nvSpPr>
          <p:cNvPr id="9" name="TextBox 8"/>
          <p:cNvSpPr txBox="1"/>
          <p:nvPr/>
        </p:nvSpPr>
        <p:spPr>
          <a:xfrm>
            <a:off x="2962595" y="838493"/>
            <a:ext cx="2546178" cy="274049"/>
          </a:xfrm>
          <a:prstGeom prst="rect">
            <a:avLst/>
          </a:prstGeom>
          <a:noFill/>
        </p:spPr>
        <p:txBody>
          <a:bodyPr wrap="square" rtlCol="0" anchor="ctr">
            <a:spAutoFit/>
          </a:bodyPr>
          <a:lstStyle/>
          <a:p>
            <a:r>
              <a:rPr lang="en-US" sz="1181" b="1" dirty="0" err="1">
                <a:solidFill>
                  <a:srgbClr val="7D912D"/>
                </a:solidFill>
              </a:rPr>
              <a:t>Ingredientes</a:t>
            </a:r>
            <a:r>
              <a:rPr lang="en-US" sz="1181" b="1" dirty="0">
                <a:solidFill>
                  <a:srgbClr val="7D912D"/>
                </a:solidFill>
              </a:rPr>
              <a:t> </a:t>
            </a:r>
            <a:endParaRPr lang="en-US" sz="1013" b="1" dirty="0">
              <a:solidFill>
                <a:srgbClr val="7D912D"/>
              </a:solidFill>
            </a:endParaRPr>
          </a:p>
        </p:txBody>
      </p:sp>
      <p:sp>
        <p:nvSpPr>
          <p:cNvPr id="10" name="TextBox 9"/>
          <p:cNvSpPr txBox="1"/>
          <p:nvPr/>
        </p:nvSpPr>
        <p:spPr>
          <a:xfrm>
            <a:off x="2962595" y="1073150"/>
            <a:ext cx="2045633" cy="1633076"/>
          </a:xfrm>
          <a:prstGeom prst="rect">
            <a:avLst/>
          </a:prstGeom>
          <a:noFill/>
        </p:spPr>
        <p:txBody>
          <a:bodyPr wrap="square" rtlCol="0" anchor="t">
            <a:spAutoFit/>
          </a:bodyPr>
          <a:lstStyle/>
          <a:p>
            <a:pPr>
              <a:lnSpc>
                <a:spcPct val="120000"/>
              </a:lnSpc>
            </a:pPr>
            <a:r>
              <a:rPr lang="es-ES" sz="840" dirty="0">
                <a:solidFill>
                  <a:srgbClr val="333333"/>
                </a:solidFill>
              </a:rPr>
              <a:t>Precaliente el horno a 350 ° F. Quite los tallos de la acelga y pique finamente las hojas. Cocine al vapor por 2 minutos y escurra. Mezcle los ingredientes secos. Agregue la mantequilla y los huevos a los ingredientes secos y mezcle bien. Forme bolas de 1 pulgada. Hornee durante 20 minutos o hasta que estén ligeramente dorados.</a:t>
            </a:r>
          </a:p>
          <a:p>
            <a:pPr>
              <a:lnSpc>
                <a:spcPct val="120000"/>
              </a:lnSpc>
            </a:pPr>
            <a:r>
              <a:rPr lang="es-ES" sz="840" dirty="0">
                <a:solidFill>
                  <a:srgbClr val="333333"/>
                </a:solidFill>
              </a:rPr>
              <a:t>Rinde 4 porciones</a:t>
            </a:r>
            <a:endParaRPr lang="en-US" sz="840" dirty="0">
              <a:solidFill>
                <a:srgbClr val="333333"/>
              </a:solidFill>
            </a:endParaRPr>
          </a:p>
        </p:txBody>
      </p:sp>
      <p:sp>
        <p:nvSpPr>
          <p:cNvPr id="12" name="TextBox 11"/>
          <p:cNvSpPr txBox="1"/>
          <p:nvPr/>
        </p:nvSpPr>
        <p:spPr>
          <a:xfrm>
            <a:off x="518800" y="1105360"/>
            <a:ext cx="1133137" cy="1261499"/>
          </a:xfrm>
          <a:prstGeom prst="rect">
            <a:avLst/>
          </a:prstGeom>
          <a:noFill/>
        </p:spPr>
        <p:txBody>
          <a:bodyPr wrap="square" rtlCol="0" anchor="t">
            <a:spAutoFit/>
          </a:bodyPr>
          <a:lstStyle/>
          <a:p>
            <a:pPr marL="144661" indent="-144661">
              <a:buFont typeface="Arial" charset="0"/>
              <a:buChar char="•"/>
            </a:pPr>
            <a:r>
              <a:rPr lang="es-ES" sz="844" dirty="0">
                <a:solidFill>
                  <a:srgbClr val="333333"/>
                </a:solidFill>
              </a:rPr>
              <a:t>1 manojo de acelga </a:t>
            </a:r>
          </a:p>
          <a:p>
            <a:pPr marL="144661" indent="-144661">
              <a:buFont typeface="Arial" charset="0"/>
              <a:buChar char="•"/>
            </a:pPr>
            <a:r>
              <a:rPr lang="es-ES" sz="844" dirty="0">
                <a:solidFill>
                  <a:srgbClr val="333333"/>
                </a:solidFill>
              </a:rPr>
              <a:t>1 cucharadita de ajo picado</a:t>
            </a:r>
          </a:p>
          <a:p>
            <a:pPr marL="144661" indent="-144661">
              <a:buFont typeface="Arial" charset="0"/>
              <a:buChar char="•"/>
            </a:pPr>
            <a:r>
              <a:rPr lang="es-ES" sz="844" dirty="0">
                <a:solidFill>
                  <a:srgbClr val="333333"/>
                </a:solidFill>
              </a:rPr>
              <a:t>2 tazas de cualquier ingrediente con el que quiera rellenar </a:t>
            </a:r>
          </a:p>
        </p:txBody>
      </p:sp>
      <p:cxnSp>
        <p:nvCxnSpPr>
          <p:cNvPr id="17" name="Straight Connector 16"/>
          <p:cNvCxnSpPr/>
          <p:nvPr/>
        </p:nvCxnSpPr>
        <p:spPr>
          <a:xfrm>
            <a:off x="2908735" y="1199846"/>
            <a:ext cx="0" cy="1226211"/>
          </a:xfrm>
          <a:prstGeom prst="line">
            <a:avLst/>
          </a:prstGeom>
          <a:ln w="12700" cap="rnd">
            <a:solidFill>
              <a:srgbClr val="5B4C44"/>
            </a:solidFill>
            <a:prstDash val="sysDot"/>
            <a:round/>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1688134" y="1014947"/>
            <a:ext cx="1130545" cy="1186350"/>
          </a:xfrm>
          <a:prstGeom prst="rect">
            <a:avLst/>
          </a:prstGeom>
        </p:spPr>
        <p:txBody>
          <a:bodyPr wrap="square">
            <a:spAutoFit/>
          </a:bodyPr>
          <a:lstStyle/>
          <a:p>
            <a:endParaRPr lang="es-ES" sz="389" dirty="0"/>
          </a:p>
          <a:p>
            <a:pPr marL="128588" indent="-128588">
              <a:buFont typeface="Arial" panose="020B0604020202020204" pitchFamily="34" charset="0"/>
              <a:buChar char="•"/>
            </a:pPr>
            <a:r>
              <a:rPr lang="es-ES" sz="840" dirty="0"/>
              <a:t>½ taza de queso parmesano</a:t>
            </a:r>
          </a:p>
          <a:p>
            <a:pPr marL="128588" indent="-128588">
              <a:buFont typeface="Arial" panose="020B0604020202020204" pitchFamily="34" charset="0"/>
              <a:buChar char="•"/>
            </a:pPr>
            <a:r>
              <a:rPr lang="es-ES" sz="840" dirty="0"/>
              <a:t>½ cucharadita de pimienta negra</a:t>
            </a:r>
          </a:p>
          <a:p>
            <a:pPr marL="128588" indent="-128588">
              <a:buFont typeface="Arial" panose="020B0604020202020204" pitchFamily="34" charset="0"/>
              <a:buChar char="•"/>
            </a:pPr>
            <a:r>
              <a:rPr lang="es-ES" sz="840" dirty="0"/>
              <a:t>1/3 taza de mantequilla sin sal derretida</a:t>
            </a:r>
          </a:p>
          <a:p>
            <a:pPr marL="128588" indent="-128588">
              <a:buFont typeface="Arial" panose="020B0604020202020204" pitchFamily="34" charset="0"/>
              <a:buChar char="•"/>
            </a:pPr>
            <a:r>
              <a:rPr lang="es-ES" sz="840" dirty="0"/>
              <a:t>3 huevos</a:t>
            </a:r>
          </a:p>
        </p:txBody>
      </p:sp>
    </p:spTree>
    <p:extLst>
      <p:ext uri="{BB962C8B-B14F-4D97-AF65-F5344CB8AC3E}">
        <p14:creationId xmlns:p14="http://schemas.microsoft.com/office/powerpoint/2010/main" val="2483228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84763" y="937067"/>
            <a:ext cx="1375043" cy="274049"/>
          </a:xfrm>
          <a:prstGeom prst="rect">
            <a:avLst/>
          </a:prstGeom>
          <a:noFill/>
        </p:spPr>
        <p:txBody>
          <a:bodyPr wrap="square" rtlCol="0" anchor="ctr">
            <a:spAutoFit/>
          </a:bodyPr>
          <a:lstStyle/>
          <a:p>
            <a:r>
              <a:rPr lang="en-US" sz="1181" b="1" dirty="0" err="1">
                <a:solidFill>
                  <a:srgbClr val="7D912D"/>
                </a:solidFill>
              </a:rPr>
              <a:t>Ingredientes</a:t>
            </a:r>
            <a:endParaRPr lang="en-US" sz="1181" b="1" dirty="0">
              <a:solidFill>
                <a:srgbClr val="7D912D"/>
              </a:solidFill>
            </a:endParaRPr>
          </a:p>
        </p:txBody>
      </p:sp>
      <p:sp>
        <p:nvSpPr>
          <p:cNvPr id="9" name="TextBox 8"/>
          <p:cNvSpPr txBox="1"/>
          <p:nvPr/>
        </p:nvSpPr>
        <p:spPr>
          <a:xfrm>
            <a:off x="3086100" y="937066"/>
            <a:ext cx="2203277" cy="274049"/>
          </a:xfrm>
          <a:prstGeom prst="rect">
            <a:avLst/>
          </a:prstGeom>
          <a:noFill/>
        </p:spPr>
        <p:txBody>
          <a:bodyPr wrap="square" rtlCol="0" anchor="ctr">
            <a:spAutoFit/>
          </a:bodyPr>
          <a:lstStyle/>
          <a:p>
            <a:r>
              <a:rPr lang="en-US" sz="1181" b="1" dirty="0" err="1">
                <a:solidFill>
                  <a:srgbClr val="7D912D"/>
                </a:solidFill>
              </a:rPr>
              <a:t>Instrucciones</a:t>
            </a:r>
            <a:r>
              <a:rPr lang="en-US" sz="1181" b="1" dirty="0">
                <a:solidFill>
                  <a:srgbClr val="7D912D"/>
                </a:solidFill>
              </a:rPr>
              <a:t> </a:t>
            </a:r>
            <a:endParaRPr lang="en-US" sz="1013" b="1" dirty="0">
              <a:solidFill>
                <a:srgbClr val="7D912D"/>
              </a:solidFill>
            </a:endParaRPr>
          </a:p>
        </p:txBody>
      </p:sp>
      <p:sp>
        <p:nvSpPr>
          <p:cNvPr id="10" name="TextBox 9"/>
          <p:cNvSpPr txBox="1"/>
          <p:nvPr/>
        </p:nvSpPr>
        <p:spPr>
          <a:xfrm>
            <a:off x="2820205" y="1212704"/>
            <a:ext cx="2506167" cy="741870"/>
          </a:xfrm>
          <a:prstGeom prst="rect">
            <a:avLst/>
          </a:prstGeom>
          <a:noFill/>
        </p:spPr>
        <p:txBody>
          <a:bodyPr wrap="square" rtlCol="0" anchor="t">
            <a:spAutoFit/>
          </a:bodyPr>
          <a:lstStyle/>
          <a:p>
            <a:r>
              <a:rPr lang="es-ES" sz="844" dirty="0">
                <a:solidFill>
                  <a:srgbClr val="333333"/>
                </a:solidFill>
              </a:rPr>
              <a:t>Mezcle todos los ingredientes a un tazón. </a:t>
            </a:r>
          </a:p>
          <a:p>
            <a:r>
              <a:rPr lang="es-ES" sz="844" dirty="0">
                <a:solidFill>
                  <a:srgbClr val="333333"/>
                </a:solidFill>
              </a:rPr>
              <a:t>Enfríe por 30 minutos. </a:t>
            </a:r>
          </a:p>
          <a:p>
            <a:r>
              <a:rPr lang="es-ES" sz="844" dirty="0">
                <a:solidFill>
                  <a:srgbClr val="333333"/>
                </a:solidFill>
              </a:rPr>
              <a:t>Sirva con pollo, pescado o tortillas.</a:t>
            </a:r>
          </a:p>
          <a:p>
            <a:endParaRPr lang="es-ES" sz="844" dirty="0">
              <a:solidFill>
                <a:srgbClr val="333333"/>
              </a:solidFill>
            </a:endParaRPr>
          </a:p>
          <a:p>
            <a:r>
              <a:rPr lang="es-ES" sz="844" dirty="0">
                <a:solidFill>
                  <a:srgbClr val="333333"/>
                </a:solidFill>
              </a:rPr>
              <a:t>Rinde: 5-6 porciones</a:t>
            </a:r>
            <a:endParaRPr lang="en-US" sz="844" dirty="0">
              <a:solidFill>
                <a:srgbClr val="333333"/>
              </a:solidFill>
            </a:endParaRPr>
          </a:p>
        </p:txBody>
      </p:sp>
      <p:sp>
        <p:nvSpPr>
          <p:cNvPr id="12" name="TextBox 11"/>
          <p:cNvSpPr txBox="1"/>
          <p:nvPr/>
        </p:nvSpPr>
        <p:spPr>
          <a:xfrm>
            <a:off x="160028" y="1144589"/>
            <a:ext cx="2456549" cy="1046569"/>
          </a:xfrm>
          <a:prstGeom prst="rect">
            <a:avLst/>
          </a:prstGeom>
          <a:noFill/>
        </p:spPr>
        <p:txBody>
          <a:bodyPr wrap="square" rtlCol="0" anchor="t">
            <a:spAutoFit/>
          </a:bodyPr>
          <a:lstStyle/>
          <a:p>
            <a:pPr marL="144661" indent="-144661">
              <a:lnSpc>
                <a:spcPct val="150000"/>
              </a:lnSpc>
              <a:buFont typeface="Arial" charset="0"/>
              <a:buChar char="•"/>
            </a:pPr>
            <a:r>
              <a:rPr lang="es-ES" sz="844" dirty="0">
                <a:solidFill>
                  <a:srgbClr val="333333"/>
                </a:solidFill>
              </a:rPr>
              <a:t>½ melón cortado en cubitos</a:t>
            </a:r>
          </a:p>
          <a:p>
            <a:pPr marL="144661" indent="-144661">
              <a:lnSpc>
                <a:spcPct val="150000"/>
              </a:lnSpc>
              <a:buFont typeface="Arial" charset="0"/>
              <a:buChar char="•"/>
            </a:pPr>
            <a:r>
              <a:rPr lang="es-ES" sz="844" dirty="0">
                <a:solidFill>
                  <a:srgbClr val="333333"/>
                </a:solidFill>
              </a:rPr>
              <a:t>1 pimiento rojo (</a:t>
            </a:r>
            <a:r>
              <a:rPr lang="es-ES" sz="844" dirty="0" err="1">
                <a:solidFill>
                  <a:srgbClr val="333333"/>
                </a:solidFill>
              </a:rPr>
              <a:t>bell</a:t>
            </a:r>
            <a:r>
              <a:rPr lang="es-ES" sz="844" dirty="0">
                <a:solidFill>
                  <a:srgbClr val="333333"/>
                </a:solidFill>
              </a:rPr>
              <a:t>) cortado en cubitos</a:t>
            </a:r>
          </a:p>
          <a:p>
            <a:pPr marL="171450" indent="-171450">
              <a:lnSpc>
                <a:spcPct val="150000"/>
              </a:lnSpc>
              <a:buFont typeface="Arial" panose="020B0604020202020204" pitchFamily="34" charset="0"/>
              <a:buChar char="•"/>
            </a:pPr>
            <a:r>
              <a:rPr lang="es-ES" sz="844" dirty="0">
                <a:solidFill>
                  <a:srgbClr val="333333"/>
                </a:solidFill>
              </a:rPr>
              <a:t>1 taza cilantro finamente picado</a:t>
            </a:r>
          </a:p>
          <a:p>
            <a:pPr marL="144661" indent="-144661">
              <a:lnSpc>
                <a:spcPct val="150000"/>
              </a:lnSpc>
              <a:buFont typeface="Arial" charset="0"/>
              <a:buChar char="•"/>
            </a:pPr>
            <a:r>
              <a:rPr lang="es-ES" sz="844" dirty="0">
                <a:solidFill>
                  <a:srgbClr val="333333"/>
                </a:solidFill>
              </a:rPr>
              <a:t>2 cebollines picados</a:t>
            </a:r>
          </a:p>
          <a:p>
            <a:pPr marL="144661" indent="-144661">
              <a:lnSpc>
                <a:spcPct val="150000"/>
              </a:lnSpc>
              <a:buFont typeface="Arial" charset="0"/>
              <a:buChar char="•"/>
            </a:pPr>
            <a:r>
              <a:rPr lang="es-ES" sz="844" dirty="0">
                <a:solidFill>
                  <a:srgbClr val="333333"/>
                </a:solidFill>
              </a:rPr>
              <a:t>2 cucharadas de jugo de limón </a:t>
            </a:r>
            <a:endParaRPr lang="en-US" sz="844" dirty="0">
              <a:solidFill>
                <a:srgbClr val="333333"/>
              </a:solidFill>
            </a:endParaRPr>
          </a:p>
        </p:txBody>
      </p:sp>
      <p:cxnSp>
        <p:nvCxnSpPr>
          <p:cNvPr id="17" name="Straight Connector 16"/>
          <p:cNvCxnSpPr/>
          <p:nvPr/>
        </p:nvCxnSpPr>
        <p:spPr>
          <a:xfrm flipH="1">
            <a:off x="2616588" y="1020841"/>
            <a:ext cx="1" cy="1365178"/>
          </a:xfrm>
          <a:prstGeom prst="line">
            <a:avLst/>
          </a:prstGeom>
          <a:ln w="12700" cap="rnd">
            <a:solidFill>
              <a:srgbClr val="5B4C44"/>
            </a:solidFill>
            <a:prstDash val="sysDot"/>
            <a:roun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291590" y="73652"/>
            <a:ext cx="3405980" cy="545342"/>
          </a:xfrm>
          <a:prstGeom prst="rect">
            <a:avLst/>
          </a:prstGeom>
          <a:noFill/>
        </p:spPr>
        <p:txBody>
          <a:bodyPr wrap="square" rtlCol="0" anchor="ctr">
            <a:normAutofit/>
          </a:bodyPr>
          <a:lstStyle/>
          <a:p>
            <a:r>
              <a:rPr lang="en-US" sz="2363" b="1" spc="42" dirty="0">
                <a:solidFill>
                  <a:schemeClr val="bg1"/>
                </a:solidFill>
                <a:ea typeface="Bebas Neue" charset="0"/>
                <a:cs typeface="Bebas Neue" charset="0"/>
              </a:rPr>
              <a:t>Salsa de </a:t>
            </a:r>
            <a:r>
              <a:rPr lang="en-US" sz="2363" b="1" spc="42" dirty="0" err="1">
                <a:solidFill>
                  <a:schemeClr val="bg1"/>
                </a:solidFill>
                <a:ea typeface="Bebas Neue" charset="0"/>
                <a:cs typeface="Bebas Neue" charset="0"/>
              </a:rPr>
              <a:t>Melón</a:t>
            </a:r>
            <a:r>
              <a:rPr lang="en-US" sz="2363" b="1" spc="42" dirty="0">
                <a:solidFill>
                  <a:schemeClr val="bg1"/>
                </a:solidFill>
                <a:ea typeface="Bebas Neue" charset="0"/>
                <a:cs typeface="Bebas Neue" charset="0"/>
              </a:rPr>
              <a:t> </a:t>
            </a:r>
          </a:p>
        </p:txBody>
      </p:sp>
    </p:spTree>
    <p:extLst>
      <p:ext uri="{BB962C8B-B14F-4D97-AF65-F5344CB8AC3E}">
        <p14:creationId xmlns:p14="http://schemas.microsoft.com/office/powerpoint/2010/main" val="3463040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57182" y="937067"/>
            <a:ext cx="1375043" cy="274049"/>
          </a:xfrm>
          <a:prstGeom prst="rect">
            <a:avLst/>
          </a:prstGeom>
          <a:noFill/>
        </p:spPr>
        <p:txBody>
          <a:bodyPr wrap="square" rtlCol="0" anchor="ctr">
            <a:spAutoFit/>
          </a:bodyPr>
          <a:lstStyle/>
          <a:p>
            <a:r>
              <a:rPr lang="en-US" sz="1181" b="1" dirty="0" err="1">
                <a:solidFill>
                  <a:srgbClr val="7D912D"/>
                </a:solidFill>
              </a:rPr>
              <a:t>Ingredientes</a:t>
            </a:r>
            <a:endParaRPr lang="en-US" sz="1181" b="1" dirty="0">
              <a:solidFill>
                <a:srgbClr val="7D912D"/>
              </a:solidFill>
            </a:endParaRPr>
          </a:p>
        </p:txBody>
      </p:sp>
      <p:sp>
        <p:nvSpPr>
          <p:cNvPr id="9" name="TextBox 8"/>
          <p:cNvSpPr txBox="1"/>
          <p:nvPr/>
        </p:nvSpPr>
        <p:spPr>
          <a:xfrm>
            <a:off x="2692788" y="942589"/>
            <a:ext cx="2546178" cy="274049"/>
          </a:xfrm>
          <a:prstGeom prst="rect">
            <a:avLst/>
          </a:prstGeom>
          <a:noFill/>
        </p:spPr>
        <p:txBody>
          <a:bodyPr wrap="square" rtlCol="0" anchor="ctr">
            <a:spAutoFit/>
          </a:bodyPr>
          <a:lstStyle/>
          <a:p>
            <a:r>
              <a:rPr lang="en-US" sz="1181" b="1" dirty="0" err="1">
                <a:solidFill>
                  <a:srgbClr val="7D912D"/>
                </a:solidFill>
              </a:rPr>
              <a:t>Instrucciones</a:t>
            </a:r>
            <a:endParaRPr lang="en-US" sz="1013" b="1" dirty="0">
              <a:solidFill>
                <a:srgbClr val="7D912D"/>
              </a:solidFill>
            </a:endParaRPr>
          </a:p>
        </p:txBody>
      </p:sp>
      <p:sp>
        <p:nvSpPr>
          <p:cNvPr id="10" name="TextBox 9"/>
          <p:cNvSpPr txBox="1"/>
          <p:nvPr/>
        </p:nvSpPr>
        <p:spPr>
          <a:xfrm>
            <a:off x="2692788" y="1211116"/>
            <a:ext cx="2546178" cy="741870"/>
          </a:xfrm>
          <a:prstGeom prst="rect">
            <a:avLst/>
          </a:prstGeom>
          <a:noFill/>
        </p:spPr>
        <p:txBody>
          <a:bodyPr wrap="square" rtlCol="0" anchor="t">
            <a:spAutoFit/>
          </a:bodyPr>
          <a:lstStyle/>
          <a:p>
            <a:r>
              <a:rPr lang="es-ES" sz="844" dirty="0">
                <a:solidFill>
                  <a:srgbClr val="333333"/>
                </a:solidFill>
              </a:rPr>
              <a:t>Mezcle bien todos los ingredientes en un tazón o licúe para obtener una consistencia cremosa.</a:t>
            </a:r>
          </a:p>
          <a:p>
            <a:endParaRPr lang="es-ES" sz="844" dirty="0">
              <a:solidFill>
                <a:srgbClr val="333333"/>
              </a:solidFill>
            </a:endParaRPr>
          </a:p>
          <a:p>
            <a:r>
              <a:rPr lang="es-ES" sz="844" dirty="0">
                <a:solidFill>
                  <a:srgbClr val="333333"/>
                </a:solidFill>
              </a:rPr>
              <a:t>¡Sirva con manzanas, plátanos o cualquier fruta de tu elección!</a:t>
            </a:r>
            <a:endParaRPr lang="en-US" sz="844" dirty="0">
              <a:solidFill>
                <a:srgbClr val="333333"/>
              </a:solidFill>
            </a:endParaRPr>
          </a:p>
        </p:txBody>
      </p:sp>
      <p:sp>
        <p:nvSpPr>
          <p:cNvPr id="12" name="TextBox 11"/>
          <p:cNvSpPr txBox="1"/>
          <p:nvPr/>
        </p:nvSpPr>
        <p:spPr>
          <a:xfrm>
            <a:off x="257182" y="1144589"/>
            <a:ext cx="2293461" cy="1046569"/>
          </a:xfrm>
          <a:prstGeom prst="rect">
            <a:avLst/>
          </a:prstGeom>
          <a:noFill/>
        </p:spPr>
        <p:txBody>
          <a:bodyPr wrap="square" rtlCol="0" anchor="t">
            <a:spAutoFit/>
          </a:bodyPr>
          <a:lstStyle/>
          <a:p>
            <a:pPr marL="144661" indent="-144661">
              <a:lnSpc>
                <a:spcPct val="150000"/>
              </a:lnSpc>
              <a:buFont typeface="Arial" charset="0"/>
              <a:buChar char="•"/>
            </a:pPr>
            <a:r>
              <a:rPr lang="es-ES" sz="844" dirty="0">
                <a:solidFill>
                  <a:srgbClr val="333333"/>
                </a:solidFill>
              </a:rPr>
              <a:t>1 taza de puré de calabaza naranja </a:t>
            </a:r>
          </a:p>
          <a:p>
            <a:pPr marL="144661" indent="-144661">
              <a:lnSpc>
                <a:spcPct val="150000"/>
              </a:lnSpc>
              <a:buFont typeface="Arial" charset="0"/>
              <a:buChar char="•"/>
            </a:pPr>
            <a:r>
              <a:rPr lang="es-ES" sz="844" dirty="0">
                <a:solidFill>
                  <a:srgbClr val="333333"/>
                </a:solidFill>
              </a:rPr>
              <a:t>1 taza de yogurt griego sin grasa</a:t>
            </a:r>
          </a:p>
          <a:p>
            <a:pPr marL="154305" indent="-154305">
              <a:lnSpc>
                <a:spcPct val="150000"/>
              </a:lnSpc>
              <a:buFont typeface="Arial" panose="020B0604020202020204" pitchFamily="34" charset="0"/>
              <a:buChar char="•"/>
            </a:pPr>
            <a:r>
              <a:rPr lang="es-ES" sz="844" dirty="0">
                <a:solidFill>
                  <a:srgbClr val="333333"/>
                </a:solidFill>
              </a:rPr>
              <a:t>½ taza de miel al gusto </a:t>
            </a:r>
          </a:p>
          <a:p>
            <a:pPr marL="144661" indent="-144661">
              <a:lnSpc>
                <a:spcPct val="150000"/>
              </a:lnSpc>
              <a:buFont typeface="Arial" charset="0"/>
              <a:buChar char="•"/>
            </a:pPr>
            <a:r>
              <a:rPr lang="es-ES" sz="844" dirty="0">
                <a:solidFill>
                  <a:srgbClr val="333333"/>
                </a:solidFill>
              </a:rPr>
              <a:t>1 cucharadita de condimento con sabor a calabaza</a:t>
            </a:r>
          </a:p>
        </p:txBody>
      </p:sp>
      <p:cxnSp>
        <p:nvCxnSpPr>
          <p:cNvPr id="17" name="Straight Connector 16"/>
          <p:cNvCxnSpPr/>
          <p:nvPr/>
        </p:nvCxnSpPr>
        <p:spPr>
          <a:xfrm flipH="1">
            <a:off x="2550649" y="1050767"/>
            <a:ext cx="1" cy="1365178"/>
          </a:xfrm>
          <a:prstGeom prst="line">
            <a:avLst/>
          </a:prstGeom>
          <a:ln w="12700" cap="rnd">
            <a:solidFill>
              <a:srgbClr val="5B4C44"/>
            </a:solidFill>
            <a:prstDash val="sysDot"/>
            <a:roun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150034" y="104132"/>
            <a:ext cx="4336366" cy="545342"/>
          </a:xfrm>
          <a:prstGeom prst="rect">
            <a:avLst/>
          </a:prstGeom>
          <a:noFill/>
        </p:spPr>
        <p:txBody>
          <a:bodyPr wrap="square" rtlCol="0" anchor="ctr">
            <a:normAutofit/>
          </a:bodyPr>
          <a:lstStyle/>
          <a:p>
            <a:r>
              <a:rPr lang="en-US" sz="2200" b="1" spc="42" dirty="0">
                <a:solidFill>
                  <a:schemeClr val="bg1"/>
                </a:solidFill>
                <a:latin typeface="Bebas Neue" charset="0"/>
                <a:ea typeface="Bebas Neue" charset="0"/>
                <a:cs typeface="Bebas Neue" charset="0"/>
              </a:rPr>
              <a:t>Dip de Calabaza para </a:t>
            </a:r>
            <a:r>
              <a:rPr lang="en-US" sz="2200" b="1" spc="42" dirty="0" err="1">
                <a:solidFill>
                  <a:schemeClr val="bg1"/>
                </a:solidFill>
                <a:latin typeface="Bebas Neue" charset="0"/>
                <a:ea typeface="Bebas Neue" charset="0"/>
                <a:cs typeface="Bebas Neue" charset="0"/>
              </a:rPr>
              <a:t>Fruta</a:t>
            </a:r>
            <a:r>
              <a:rPr lang="en-US" sz="2200" b="1" spc="42" dirty="0">
                <a:solidFill>
                  <a:schemeClr val="bg1"/>
                </a:solidFill>
                <a:latin typeface="Bebas Neue" charset="0"/>
                <a:ea typeface="Bebas Neue" charset="0"/>
                <a:cs typeface="Bebas Neue" charset="0"/>
              </a:rPr>
              <a:t>  </a:t>
            </a:r>
          </a:p>
        </p:txBody>
      </p:sp>
    </p:spTree>
    <p:extLst>
      <p:ext uri="{BB962C8B-B14F-4D97-AF65-F5344CB8AC3E}">
        <p14:creationId xmlns:p14="http://schemas.microsoft.com/office/powerpoint/2010/main" val="2852735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597" y="1041051"/>
            <a:ext cx="2743200" cy="1289199"/>
          </a:xfrm>
          <a:prstGeom prst="rect">
            <a:avLst/>
          </a:prstGeom>
        </p:spPr>
        <p:txBody>
          <a:bodyPr>
            <a:spAutoFit/>
          </a:bodyPr>
          <a:lstStyle/>
          <a:p>
            <a:pPr marL="171450" indent="-171450">
              <a:buFont typeface="Arial" panose="020B0604020202020204" pitchFamily="34" charset="0"/>
              <a:buChar char="•"/>
            </a:pPr>
            <a:r>
              <a:rPr lang="es-ES" dirty="0"/>
              <a:t>2 (16 onzas) latas de garbanzo, enjuagados y escurridos (bajo en sodio)</a:t>
            </a:r>
          </a:p>
          <a:p>
            <a:pPr marL="171450" indent="-171450">
              <a:buFont typeface="Arial" panose="020B0604020202020204" pitchFamily="34" charset="0"/>
              <a:buChar char="•"/>
            </a:pPr>
            <a:r>
              <a:rPr lang="es-ES" dirty="0"/>
              <a:t>1 diente de ajo </a:t>
            </a:r>
          </a:p>
          <a:p>
            <a:pPr marL="171450" indent="-171450">
              <a:buFont typeface="Arial" panose="020B0604020202020204" pitchFamily="34" charset="0"/>
              <a:buChar char="•"/>
            </a:pPr>
            <a:r>
              <a:rPr lang="es-ES" dirty="0"/>
              <a:t>2-3 cucharadas aceite de oliva</a:t>
            </a:r>
          </a:p>
          <a:p>
            <a:pPr marL="171450" indent="-171450">
              <a:buFont typeface="Arial" panose="020B0604020202020204" pitchFamily="34" charset="0"/>
              <a:buChar char="•"/>
            </a:pPr>
            <a:r>
              <a:rPr lang="es-ES" dirty="0"/>
              <a:t>1/2 cucharadita sal</a:t>
            </a:r>
          </a:p>
          <a:p>
            <a:pPr marL="171450" indent="-171450">
              <a:buFont typeface="Arial" panose="020B0604020202020204" pitchFamily="34" charset="0"/>
              <a:buChar char="•"/>
            </a:pPr>
            <a:r>
              <a:rPr lang="es-ES" dirty="0"/>
              <a:t>3-4 cucharadas de jugo de limón (opcional)</a:t>
            </a:r>
          </a:p>
          <a:p>
            <a:pPr marL="171450" indent="-171450">
              <a:buFont typeface="Arial" panose="020B0604020202020204" pitchFamily="34" charset="0"/>
              <a:buChar char="•"/>
            </a:pPr>
            <a:r>
              <a:rPr lang="es-ES" dirty="0"/>
              <a:t>1/2 cucharadita comino</a:t>
            </a:r>
          </a:p>
          <a:p>
            <a:pPr marL="171450" indent="-171450">
              <a:buFont typeface="Arial" panose="020B0604020202020204" pitchFamily="34" charset="0"/>
              <a:buChar char="•"/>
            </a:pPr>
            <a:r>
              <a:rPr lang="es-ES" dirty="0"/>
              <a:t>Si lo desea, agregue hasta 1/2 taza de agua para lograr mejor consistencia</a:t>
            </a:r>
            <a:endParaRPr lang="en-US" dirty="0"/>
          </a:p>
        </p:txBody>
      </p:sp>
      <p:sp>
        <p:nvSpPr>
          <p:cNvPr id="3" name="Rectangle 2"/>
          <p:cNvSpPr/>
          <p:nvPr/>
        </p:nvSpPr>
        <p:spPr>
          <a:xfrm>
            <a:off x="2743200" y="1107543"/>
            <a:ext cx="2743200" cy="1156214"/>
          </a:xfrm>
          <a:prstGeom prst="rect">
            <a:avLst/>
          </a:prstGeom>
        </p:spPr>
        <p:txBody>
          <a:bodyPr>
            <a:spAutoFit/>
          </a:bodyPr>
          <a:lstStyle/>
          <a:p>
            <a:r>
              <a:rPr lang="es-ES" dirty="0"/>
              <a:t>Coloque los garbanzos en una licuadora o procesador de alimentos con el ajo, aceite de oliva, jugo de limón y sal. </a:t>
            </a:r>
          </a:p>
          <a:p>
            <a:r>
              <a:rPr lang="es-ES" dirty="0"/>
              <a:t>Licue hasta que tenga buena consistencia.</a:t>
            </a:r>
          </a:p>
          <a:p>
            <a:r>
              <a:rPr lang="es-ES" dirty="0"/>
              <a:t>Agregue agua hasta alcanzar la textura deseada.</a:t>
            </a:r>
          </a:p>
          <a:p>
            <a:endParaRPr lang="es-ES" dirty="0"/>
          </a:p>
          <a:p>
            <a:endParaRPr lang="es-ES" dirty="0"/>
          </a:p>
          <a:p>
            <a:r>
              <a:rPr lang="es-ES" dirty="0"/>
              <a:t>Sirva con galletas integrales, pan de pita o verduras frescas</a:t>
            </a:r>
            <a:endParaRPr lang="en-US" dirty="0"/>
          </a:p>
        </p:txBody>
      </p:sp>
      <p:sp>
        <p:nvSpPr>
          <p:cNvPr id="4" name="Rectangle 3"/>
          <p:cNvSpPr/>
          <p:nvPr/>
        </p:nvSpPr>
        <p:spPr>
          <a:xfrm>
            <a:off x="1205865" y="125361"/>
            <a:ext cx="3760470" cy="430887"/>
          </a:xfrm>
          <a:prstGeom prst="rect">
            <a:avLst/>
          </a:prstGeom>
        </p:spPr>
        <p:txBody>
          <a:bodyPr wrap="square">
            <a:spAutoFit/>
          </a:bodyPr>
          <a:lstStyle/>
          <a:p>
            <a:r>
              <a:rPr lang="es-ES" sz="2200" b="1" dirty="0" err="1">
                <a:solidFill>
                  <a:schemeClr val="bg1"/>
                </a:solidFill>
              </a:rPr>
              <a:t>Dip</a:t>
            </a:r>
            <a:r>
              <a:rPr lang="es-ES" sz="2200" b="1" dirty="0">
                <a:solidFill>
                  <a:schemeClr val="bg1"/>
                </a:solidFill>
              </a:rPr>
              <a:t> de Garbanzo </a:t>
            </a:r>
            <a:endParaRPr lang="en-US" sz="2200" b="1" dirty="0">
              <a:solidFill>
                <a:schemeClr val="bg1"/>
              </a:solidFill>
            </a:endParaRPr>
          </a:p>
        </p:txBody>
      </p:sp>
      <p:sp>
        <p:nvSpPr>
          <p:cNvPr id="5" name="Rectangle 4"/>
          <p:cNvSpPr/>
          <p:nvPr/>
        </p:nvSpPr>
        <p:spPr>
          <a:xfrm>
            <a:off x="338732" y="753491"/>
            <a:ext cx="1113382" cy="307777"/>
          </a:xfrm>
          <a:prstGeom prst="rect">
            <a:avLst/>
          </a:prstGeom>
        </p:spPr>
        <p:txBody>
          <a:bodyPr wrap="none">
            <a:spAutoFit/>
          </a:bodyPr>
          <a:lstStyle/>
          <a:p>
            <a:r>
              <a:rPr lang="es-ES" sz="1400" b="1" dirty="0">
                <a:solidFill>
                  <a:srgbClr val="7D912D"/>
                </a:solidFill>
              </a:rPr>
              <a:t>Ingredientes</a:t>
            </a:r>
            <a:endParaRPr lang="en-US" sz="1400" dirty="0"/>
          </a:p>
        </p:txBody>
      </p:sp>
      <p:sp>
        <p:nvSpPr>
          <p:cNvPr id="6" name="Rectangle 5"/>
          <p:cNvSpPr/>
          <p:nvPr/>
        </p:nvSpPr>
        <p:spPr>
          <a:xfrm>
            <a:off x="2747048" y="700028"/>
            <a:ext cx="1197379" cy="307777"/>
          </a:xfrm>
          <a:prstGeom prst="rect">
            <a:avLst/>
          </a:prstGeom>
        </p:spPr>
        <p:txBody>
          <a:bodyPr wrap="none">
            <a:spAutoFit/>
          </a:bodyPr>
          <a:lstStyle/>
          <a:p>
            <a:r>
              <a:rPr lang="en-US" sz="1400" b="1" dirty="0" err="1">
                <a:solidFill>
                  <a:srgbClr val="7D912D"/>
                </a:solidFill>
              </a:rPr>
              <a:t>Instrucciones</a:t>
            </a:r>
            <a:r>
              <a:rPr lang="en-US" sz="900" dirty="0"/>
              <a:t> </a:t>
            </a:r>
          </a:p>
        </p:txBody>
      </p:sp>
    </p:spTree>
    <p:extLst>
      <p:ext uri="{BB962C8B-B14F-4D97-AF65-F5344CB8AC3E}">
        <p14:creationId xmlns:p14="http://schemas.microsoft.com/office/powerpoint/2010/main" val="1166781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43000" y="157980"/>
            <a:ext cx="3937631" cy="363561"/>
          </a:xfrm>
          <a:prstGeom prst="rect">
            <a:avLst/>
          </a:prstGeom>
          <a:noFill/>
        </p:spPr>
        <p:txBody>
          <a:bodyPr wrap="square" rtlCol="0" anchor="ctr">
            <a:noAutofit/>
          </a:bodyPr>
          <a:lstStyle/>
          <a:p>
            <a:r>
              <a:rPr lang="en-US" sz="2200" b="1" dirty="0" err="1">
                <a:solidFill>
                  <a:schemeClr val="bg1"/>
                </a:solidFill>
              </a:rPr>
              <a:t>Vinagreta</a:t>
            </a:r>
            <a:r>
              <a:rPr lang="en-US" sz="2200" b="1" dirty="0">
                <a:solidFill>
                  <a:schemeClr val="bg1"/>
                </a:solidFill>
              </a:rPr>
              <a:t> Simple </a:t>
            </a:r>
          </a:p>
        </p:txBody>
      </p:sp>
      <p:sp>
        <p:nvSpPr>
          <p:cNvPr id="8" name="TextBox 7"/>
          <p:cNvSpPr txBox="1"/>
          <p:nvPr/>
        </p:nvSpPr>
        <p:spPr>
          <a:xfrm>
            <a:off x="297514" y="696039"/>
            <a:ext cx="1375043" cy="274049"/>
          </a:xfrm>
          <a:prstGeom prst="rect">
            <a:avLst/>
          </a:prstGeom>
          <a:noFill/>
        </p:spPr>
        <p:txBody>
          <a:bodyPr wrap="square" rtlCol="0" anchor="ctr">
            <a:spAutoFit/>
          </a:bodyPr>
          <a:lstStyle/>
          <a:p>
            <a:r>
              <a:rPr lang="en-US" sz="1181" b="1" dirty="0" err="1">
                <a:solidFill>
                  <a:srgbClr val="7D912D"/>
                </a:solidFill>
              </a:rPr>
              <a:t>Ingredientes</a:t>
            </a:r>
            <a:endParaRPr lang="en-US" sz="1181" b="1" dirty="0">
              <a:solidFill>
                <a:srgbClr val="7D912D"/>
              </a:solidFill>
            </a:endParaRPr>
          </a:p>
        </p:txBody>
      </p:sp>
      <p:sp>
        <p:nvSpPr>
          <p:cNvPr id="9" name="TextBox 8"/>
          <p:cNvSpPr txBox="1"/>
          <p:nvPr/>
        </p:nvSpPr>
        <p:spPr>
          <a:xfrm>
            <a:off x="2788704" y="750547"/>
            <a:ext cx="2546178" cy="274049"/>
          </a:xfrm>
          <a:prstGeom prst="rect">
            <a:avLst/>
          </a:prstGeom>
          <a:noFill/>
        </p:spPr>
        <p:txBody>
          <a:bodyPr wrap="square" rtlCol="0" anchor="ctr">
            <a:spAutoFit/>
          </a:bodyPr>
          <a:lstStyle/>
          <a:p>
            <a:r>
              <a:rPr lang="en-US" sz="1181" b="1" dirty="0" err="1">
                <a:solidFill>
                  <a:srgbClr val="7D912D"/>
                </a:solidFill>
              </a:rPr>
              <a:t>Instrucciones</a:t>
            </a:r>
            <a:endParaRPr lang="en-US" sz="1013" b="1" dirty="0">
              <a:solidFill>
                <a:srgbClr val="7D912D"/>
              </a:solidFill>
            </a:endParaRPr>
          </a:p>
        </p:txBody>
      </p:sp>
      <p:sp>
        <p:nvSpPr>
          <p:cNvPr id="10" name="TextBox 9"/>
          <p:cNvSpPr txBox="1"/>
          <p:nvPr/>
        </p:nvSpPr>
        <p:spPr>
          <a:xfrm>
            <a:off x="2877378" y="1144587"/>
            <a:ext cx="2034005" cy="482055"/>
          </a:xfrm>
          <a:prstGeom prst="rect">
            <a:avLst/>
          </a:prstGeom>
          <a:noFill/>
        </p:spPr>
        <p:txBody>
          <a:bodyPr wrap="square" rtlCol="0" anchor="t">
            <a:spAutoFit/>
          </a:bodyPr>
          <a:lstStyle/>
          <a:p>
            <a:endParaRPr lang="es-ES" sz="844" dirty="0">
              <a:solidFill>
                <a:srgbClr val="333333"/>
              </a:solidFill>
            </a:endParaRPr>
          </a:p>
          <a:p>
            <a:r>
              <a:rPr lang="es-ES" sz="844" dirty="0">
                <a:solidFill>
                  <a:srgbClr val="333333"/>
                </a:solidFill>
              </a:rPr>
              <a:t>Mezcle todos los ingredientes y use como aderezo para ensalada.</a:t>
            </a:r>
            <a:endParaRPr lang="en-US" sz="844" dirty="0">
              <a:solidFill>
                <a:srgbClr val="333333"/>
              </a:solidFill>
            </a:endParaRPr>
          </a:p>
        </p:txBody>
      </p:sp>
      <p:sp>
        <p:nvSpPr>
          <p:cNvPr id="12" name="TextBox 11"/>
          <p:cNvSpPr txBox="1"/>
          <p:nvPr/>
        </p:nvSpPr>
        <p:spPr>
          <a:xfrm>
            <a:off x="207176" y="818609"/>
            <a:ext cx="2115265" cy="2056973"/>
          </a:xfrm>
          <a:prstGeom prst="rect">
            <a:avLst/>
          </a:prstGeom>
          <a:noFill/>
        </p:spPr>
        <p:txBody>
          <a:bodyPr wrap="square" rtlCol="0" anchor="t">
            <a:spAutoFit/>
          </a:bodyPr>
          <a:lstStyle/>
          <a:p>
            <a:pPr marL="144661" indent="-144661">
              <a:lnSpc>
                <a:spcPct val="150000"/>
              </a:lnSpc>
              <a:buFont typeface="Arial" charset="0"/>
              <a:buChar char="•"/>
            </a:pPr>
            <a:r>
              <a:rPr lang="en-US" sz="860" dirty="0"/>
              <a:t>3 </a:t>
            </a:r>
            <a:r>
              <a:rPr lang="en-US" sz="860" dirty="0" err="1"/>
              <a:t>cucharadas</a:t>
            </a:r>
            <a:r>
              <a:rPr lang="en-US" sz="860" dirty="0"/>
              <a:t> de </a:t>
            </a:r>
            <a:r>
              <a:rPr lang="en-US" sz="860" dirty="0" err="1"/>
              <a:t>aceite</a:t>
            </a:r>
            <a:r>
              <a:rPr lang="en-US" sz="860" dirty="0"/>
              <a:t> (vegetal o de </a:t>
            </a:r>
            <a:r>
              <a:rPr lang="en-US" sz="860" dirty="0" err="1"/>
              <a:t>oliva</a:t>
            </a:r>
            <a:r>
              <a:rPr lang="en-US" sz="860" dirty="0"/>
              <a:t>)</a:t>
            </a:r>
          </a:p>
          <a:p>
            <a:pPr marL="144661" indent="-144661">
              <a:lnSpc>
                <a:spcPct val="150000"/>
              </a:lnSpc>
              <a:buFont typeface="Arial" charset="0"/>
              <a:buChar char="•"/>
            </a:pPr>
            <a:r>
              <a:rPr lang="en-US" sz="860" dirty="0"/>
              <a:t>2 </a:t>
            </a:r>
            <a:r>
              <a:rPr lang="en-US" sz="860" dirty="0" err="1"/>
              <a:t>cucharadas</a:t>
            </a:r>
            <a:r>
              <a:rPr lang="en-US" sz="860" dirty="0"/>
              <a:t> de </a:t>
            </a:r>
            <a:r>
              <a:rPr lang="en-US" sz="860" dirty="0" err="1"/>
              <a:t>vinagre</a:t>
            </a:r>
            <a:r>
              <a:rPr lang="en-US" sz="860" dirty="0"/>
              <a:t> (de </a:t>
            </a:r>
            <a:r>
              <a:rPr lang="en-US" sz="860" dirty="0" err="1"/>
              <a:t>sidra</a:t>
            </a:r>
            <a:r>
              <a:rPr lang="en-US" sz="860" dirty="0"/>
              <a:t>, </a:t>
            </a:r>
            <a:r>
              <a:rPr lang="en-US" sz="860" dirty="0" err="1"/>
              <a:t>balsámico</a:t>
            </a:r>
            <a:r>
              <a:rPr lang="en-US" sz="860" dirty="0"/>
              <a:t> o vino </a:t>
            </a:r>
            <a:r>
              <a:rPr lang="en-US" sz="860" dirty="0" err="1"/>
              <a:t>tinto</a:t>
            </a:r>
            <a:r>
              <a:rPr lang="en-US" sz="860" dirty="0"/>
              <a:t>)</a:t>
            </a:r>
          </a:p>
          <a:p>
            <a:pPr marL="144661" indent="-144661">
              <a:lnSpc>
                <a:spcPct val="150000"/>
              </a:lnSpc>
              <a:buFont typeface="Arial" charset="0"/>
              <a:buChar char="•"/>
            </a:pPr>
            <a:r>
              <a:rPr lang="en-US" sz="860" dirty="0"/>
              <a:t>1 </a:t>
            </a:r>
            <a:r>
              <a:rPr lang="en-US" sz="860" dirty="0" err="1"/>
              <a:t>cucharadita</a:t>
            </a:r>
            <a:r>
              <a:rPr lang="en-US" sz="860" dirty="0"/>
              <a:t> de </a:t>
            </a:r>
            <a:r>
              <a:rPr lang="en-US" sz="860" dirty="0" err="1"/>
              <a:t>mostaza</a:t>
            </a:r>
            <a:r>
              <a:rPr lang="en-US" sz="860" dirty="0"/>
              <a:t> (</a:t>
            </a:r>
            <a:r>
              <a:rPr lang="en-US" sz="860" dirty="0" err="1"/>
              <a:t>amarilla,Dijon</a:t>
            </a:r>
            <a:r>
              <a:rPr lang="en-US" sz="860" dirty="0"/>
              <a:t> o color café)</a:t>
            </a:r>
          </a:p>
          <a:p>
            <a:pPr marL="144661" indent="-144661">
              <a:lnSpc>
                <a:spcPct val="150000"/>
              </a:lnSpc>
              <a:buFont typeface="Arial" charset="0"/>
              <a:buChar char="•"/>
            </a:pPr>
            <a:r>
              <a:rPr lang="en-US" sz="860" dirty="0"/>
              <a:t>1/4 </a:t>
            </a:r>
            <a:r>
              <a:rPr lang="en-US" sz="860" dirty="0" err="1"/>
              <a:t>cucharadita</a:t>
            </a:r>
            <a:r>
              <a:rPr lang="en-US" sz="860" dirty="0"/>
              <a:t> de </a:t>
            </a:r>
            <a:r>
              <a:rPr lang="en-US" sz="860" dirty="0" err="1"/>
              <a:t>azúcar</a:t>
            </a:r>
            <a:r>
              <a:rPr lang="en-US" sz="860" dirty="0"/>
              <a:t> (</a:t>
            </a:r>
            <a:r>
              <a:rPr lang="en-US" sz="860" dirty="0" err="1"/>
              <a:t>azúcar</a:t>
            </a:r>
            <a:r>
              <a:rPr lang="en-US" sz="860" dirty="0"/>
              <a:t> </a:t>
            </a:r>
            <a:r>
              <a:rPr lang="en-US" sz="860" dirty="0" err="1"/>
              <a:t>morena</a:t>
            </a:r>
            <a:r>
              <a:rPr lang="en-US" sz="860" dirty="0"/>
              <a:t>, </a:t>
            </a:r>
            <a:r>
              <a:rPr lang="en-US" sz="860" dirty="0" err="1"/>
              <a:t>azúcar</a:t>
            </a:r>
            <a:r>
              <a:rPr lang="en-US" sz="860" dirty="0"/>
              <a:t> </a:t>
            </a:r>
            <a:r>
              <a:rPr lang="en-US" sz="860" dirty="0" err="1"/>
              <a:t>blanca</a:t>
            </a:r>
            <a:r>
              <a:rPr lang="en-US" sz="860" dirty="0"/>
              <a:t> o </a:t>
            </a:r>
            <a:r>
              <a:rPr lang="en-US" sz="860" dirty="0" err="1"/>
              <a:t>miel</a:t>
            </a:r>
            <a:r>
              <a:rPr lang="en-US" sz="860" dirty="0"/>
              <a:t>)</a:t>
            </a:r>
          </a:p>
          <a:p>
            <a:pPr marL="144661" indent="-144661">
              <a:lnSpc>
                <a:spcPct val="150000"/>
              </a:lnSpc>
              <a:buFont typeface="Arial" charset="0"/>
              <a:buChar char="•"/>
            </a:pPr>
            <a:r>
              <a:rPr lang="en-US" sz="860" dirty="0" err="1"/>
              <a:t>Condimentos</a:t>
            </a:r>
            <a:r>
              <a:rPr lang="en-US" sz="860" dirty="0"/>
              <a:t> para </a:t>
            </a:r>
            <a:r>
              <a:rPr lang="en-US" sz="860" dirty="0" err="1"/>
              <a:t>agregar</a:t>
            </a:r>
            <a:r>
              <a:rPr lang="en-US" sz="860" dirty="0"/>
              <a:t> al gusto: </a:t>
            </a:r>
            <a:r>
              <a:rPr lang="en-US" sz="860" dirty="0" err="1"/>
              <a:t>ajo</a:t>
            </a:r>
            <a:r>
              <a:rPr lang="en-US" sz="860" dirty="0"/>
              <a:t>, </a:t>
            </a:r>
            <a:r>
              <a:rPr lang="en-US" sz="860" dirty="0" err="1"/>
              <a:t>orégano</a:t>
            </a:r>
            <a:r>
              <a:rPr lang="en-US" sz="860" dirty="0"/>
              <a:t>, paprika, </a:t>
            </a:r>
            <a:r>
              <a:rPr lang="en-US" sz="860" dirty="0" err="1"/>
              <a:t>sal</a:t>
            </a:r>
            <a:r>
              <a:rPr lang="en-US" sz="860" dirty="0"/>
              <a:t>, </a:t>
            </a:r>
            <a:r>
              <a:rPr lang="en-US" sz="860" dirty="0" err="1"/>
              <a:t>pimienta</a:t>
            </a:r>
            <a:r>
              <a:rPr lang="en-US" sz="860" dirty="0"/>
              <a:t>, etc.</a:t>
            </a:r>
          </a:p>
        </p:txBody>
      </p:sp>
      <p:cxnSp>
        <p:nvCxnSpPr>
          <p:cNvPr id="17" name="Straight Connector 16"/>
          <p:cNvCxnSpPr/>
          <p:nvPr/>
        </p:nvCxnSpPr>
        <p:spPr>
          <a:xfrm flipH="1">
            <a:off x="2788703" y="1109766"/>
            <a:ext cx="1" cy="1365178"/>
          </a:xfrm>
          <a:prstGeom prst="line">
            <a:avLst/>
          </a:prstGeom>
          <a:ln w="12700" cap="rnd">
            <a:solidFill>
              <a:srgbClr val="5B4C44"/>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9585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34439" y="168360"/>
            <a:ext cx="3422187" cy="363561"/>
          </a:xfrm>
          <a:prstGeom prst="rect">
            <a:avLst/>
          </a:prstGeom>
          <a:noFill/>
        </p:spPr>
        <p:txBody>
          <a:bodyPr wrap="square" rtlCol="0" anchor="ctr">
            <a:noAutofit/>
          </a:bodyPr>
          <a:lstStyle/>
          <a:p>
            <a:r>
              <a:rPr lang="en-US" sz="2200" b="1" dirty="0">
                <a:solidFill>
                  <a:schemeClr val="bg1"/>
                </a:solidFill>
              </a:rPr>
              <a:t>Ensalada de </a:t>
            </a:r>
            <a:r>
              <a:rPr lang="en-US" sz="2200" b="1" dirty="0" err="1">
                <a:solidFill>
                  <a:schemeClr val="bg1"/>
                </a:solidFill>
              </a:rPr>
              <a:t>Elote</a:t>
            </a:r>
            <a:r>
              <a:rPr lang="en-US" sz="2200" b="1" dirty="0">
                <a:solidFill>
                  <a:schemeClr val="bg1"/>
                </a:solidFill>
              </a:rPr>
              <a:t> </a:t>
            </a:r>
          </a:p>
        </p:txBody>
      </p:sp>
      <p:sp>
        <p:nvSpPr>
          <p:cNvPr id="8" name="TextBox 7"/>
          <p:cNvSpPr txBox="1"/>
          <p:nvPr/>
        </p:nvSpPr>
        <p:spPr>
          <a:xfrm>
            <a:off x="162329" y="885208"/>
            <a:ext cx="1375043" cy="274049"/>
          </a:xfrm>
          <a:prstGeom prst="rect">
            <a:avLst/>
          </a:prstGeom>
          <a:noFill/>
        </p:spPr>
        <p:txBody>
          <a:bodyPr wrap="square" rtlCol="0" anchor="ctr">
            <a:spAutoFit/>
          </a:bodyPr>
          <a:lstStyle/>
          <a:p>
            <a:r>
              <a:rPr lang="en-US" sz="1181" b="1" dirty="0" err="1">
                <a:solidFill>
                  <a:srgbClr val="7D912D"/>
                </a:solidFill>
              </a:rPr>
              <a:t>Ingredientes</a:t>
            </a:r>
            <a:endParaRPr lang="en-US" sz="1181" b="1" dirty="0">
              <a:solidFill>
                <a:srgbClr val="7D912D"/>
              </a:solidFill>
            </a:endParaRPr>
          </a:p>
        </p:txBody>
      </p:sp>
      <p:sp>
        <p:nvSpPr>
          <p:cNvPr id="9" name="TextBox 8"/>
          <p:cNvSpPr txBox="1"/>
          <p:nvPr/>
        </p:nvSpPr>
        <p:spPr>
          <a:xfrm>
            <a:off x="2365206" y="937067"/>
            <a:ext cx="2546178" cy="274049"/>
          </a:xfrm>
          <a:prstGeom prst="rect">
            <a:avLst/>
          </a:prstGeom>
          <a:noFill/>
        </p:spPr>
        <p:txBody>
          <a:bodyPr wrap="square" rtlCol="0" anchor="ctr">
            <a:spAutoFit/>
          </a:bodyPr>
          <a:lstStyle/>
          <a:p>
            <a:r>
              <a:rPr lang="en-US" sz="1181" b="1" dirty="0">
                <a:solidFill>
                  <a:srgbClr val="7D912D"/>
                </a:solidFill>
              </a:rPr>
              <a:t>Directions</a:t>
            </a:r>
            <a:endParaRPr lang="en-US" sz="1013" b="1" dirty="0">
              <a:solidFill>
                <a:srgbClr val="7D912D"/>
              </a:solidFill>
            </a:endParaRPr>
          </a:p>
        </p:txBody>
      </p:sp>
      <p:sp>
        <p:nvSpPr>
          <p:cNvPr id="10" name="TextBox 9"/>
          <p:cNvSpPr txBox="1"/>
          <p:nvPr/>
        </p:nvSpPr>
        <p:spPr>
          <a:xfrm>
            <a:off x="2365205" y="1144587"/>
            <a:ext cx="2546178" cy="1261499"/>
          </a:xfrm>
          <a:prstGeom prst="rect">
            <a:avLst/>
          </a:prstGeom>
          <a:noFill/>
        </p:spPr>
        <p:txBody>
          <a:bodyPr wrap="square" rtlCol="0" anchor="t">
            <a:spAutoFit/>
          </a:bodyPr>
          <a:lstStyle/>
          <a:p>
            <a:r>
              <a:rPr lang="es-ES" sz="844" dirty="0">
                <a:solidFill>
                  <a:srgbClr val="333333"/>
                </a:solidFill>
              </a:rPr>
              <a:t>Mezcle  todos los ingredientes excepto la albahaca. </a:t>
            </a:r>
          </a:p>
          <a:p>
            <a:r>
              <a:rPr lang="es-ES" sz="844" dirty="0">
                <a:solidFill>
                  <a:srgbClr val="333333"/>
                </a:solidFill>
              </a:rPr>
              <a:t>Sirva fría o a temperatura ambiente. </a:t>
            </a:r>
          </a:p>
          <a:p>
            <a:r>
              <a:rPr lang="es-ES" sz="844" dirty="0">
                <a:solidFill>
                  <a:srgbClr val="333333"/>
                </a:solidFill>
              </a:rPr>
              <a:t>Agregue la albahaca antes de servir.</a:t>
            </a:r>
          </a:p>
          <a:p>
            <a:endParaRPr lang="es-ES" sz="844" dirty="0">
              <a:solidFill>
                <a:srgbClr val="333333"/>
              </a:solidFill>
            </a:endParaRPr>
          </a:p>
          <a:p>
            <a:r>
              <a:rPr lang="es-ES" sz="844" dirty="0">
                <a:solidFill>
                  <a:srgbClr val="333333"/>
                </a:solidFill>
              </a:rPr>
              <a:t>Se le puede agregar al gusto : rábanos, frijoles negros o tomate. Se puede usar cilantro o perejil en lugar de albahaca.</a:t>
            </a:r>
          </a:p>
          <a:p>
            <a:endParaRPr lang="es-MX" sz="844" dirty="0">
              <a:solidFill>
                <a:srgbClr val="333333"/>
              </a:solidFill>
            </a:endParaRPr>
          </a:p>
          <a:p>
            <a:r>
              <a:rPr lang="es-MX" sz="844" dirty="0">
                <a:solidFill>
                  <a:srgbClr val="333333"/>
                </a:solidFill>
              </a:rPr>
              <a:t>R</a:t>
            </a:r>
            <a:r>
              <a:rPr lang="es-ES" sz="844" dirty="0" err="1">
                <a:solidFill>
                  <a:srgbClr val="333333"/>
                </a:solidFill>
              </a:rPr>
              <a:t>inde</a:t>
            </a:r>
            <a:r>
              <a:rPr lang="es-ES" sz="844" dirty="0">
                <a:solidFill>
                  <a:srgbClr val="333333"/>
                </a:solidFill>
              </a:rPr>
              <a:t> 6-8 porciones</a:t>
            </a:r>
            <a:endParaRPr lang="en-US" sz="844" dirty="0">
              <a:solidFill>
                <a:srgbClr val="333333"/>
              </a:solidFill>
            </a:endParaRPr>
          </a:p>
        </p:txBody>
      </p:sp>
      <p:cxnSp>
        <p:nvCxnSpPr>
          <p:cNvPr id="17" name="Straight Connector 16"/>
          <p:cNvCxnSpPr/>
          <p:nvPr/>
        </p:nvCxnSpPr>
        <p:spPr>
          <a:xfrm flipH="1">
            <a:off x="2224894" y="1025906"/>
            <a:ext cx="1" cy="1365178"/>
          </a:xfrm>
          <a:prstGeom prst="line">
            <a:avLst/>
          </a:prstGeom>
          <a:ln w="12700" cap="rnd">
            <a:solidFill>
              <a:srgbClr val="5B4C44"/>
            </a:solidFill>
            <a:prstDash val="sysDot"/>
            <a:round/>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113426" y="1292608"/>
            <a:ext cx="2743200" cy="1077218"/>
          </a:xfrm>
          <a:prstGeom prst="rect">
            <a:avLst/>
          </a:prstGeom>
        </p:spPr>
        <p:txBody>
          <a:bodyPr>
            <a:spAutoFit/>
          </a:bodyPr>
          <a:lstStyle/>
          <a:p>
            <a:pPr marL="171450" indent="-171450">
              <a:buFont typeface="Arial" panose="020B0604020202020204" pitchFamily="34" charset="0"/>
              <a:buChar char="•"/>
            </a:pPr>
            <a:r>
              <a:rPr lang="en-US" sz="800" dirty="0"/>
              <a:t>Los </a:t>
            </a:r>
            <a:r>
              <a:rPr lang="en-US" sz="800" dirty="0" err="1"/>
              <a:t>granos</a:t>
            </a:r>
            <a:r>
              <a:rPr lang="en-US" sz="800" dirty="0"/>
              <a:t> de 6 </a:t>
            </a:r>
            <a:r>
              <a:rPr lang="en-US" sz="800" dirty="0" err="1"/>
              <a:t>mazorcas</a:t>
            </a:r>
            <a:r>
              <a:rPr lang="en-US" sz="800" dirty="0"/>
              <a:t> de </a:t>
            </a:r>
            <a:r>
              <a:rPr lang="en-US" sz="800" dirty="0" err="1"/>
              <a:t>elote</a:t>
            </a:r>
            <a:r>
              <a:rPr lang="en-US" sz="800" dirty="0"/>
              <a:t> </a:t>
            </a:r>
            <a:r>
              <a:rPr lang="en-US" sz="800" dirty="0" err="1"/>
              <a:t>tierno</a:t>
            </a:r>
            <a:r>
              <a:rPr lang="en-US" sz="800" dirty="0"/>
              <a:t> </a:t>
            </a:r>
          </a:p>
          <a:p>
            <a:pPr marL="171450" indent="-171450">
              <a:buFont typeface="Arial" panose="020B0604020202020204" pitchFamily="34" charset="0"/>
              <a:buChar char="•"/>
            </a:pPr>
            <a:r>
              <a:rPr lang="en-US" sz="800" dirty="0"/>
              <a:t>y fresco</a:t>
            </a:r>
          </a:p>
          <a:p>
            <a:pPr marL="171450" indent="-171450">
              <a:buFont typeface="Arial" panose="020B0604020202020204" pitchFamily="34" charset="0"/>
              <a:buChar char="•"/>
            </a:pPr>
            <a:r>
              <a:rPr lang="en-US" sz="800" dirty="0"/>
              <a:t>½ </a:t>
            </a:r>
            <a:r>
              <a:rPr lang="en-US" sz="800" dirty="0" err="1"/>
              <a:t>taza</a:t>
            </a:r>
            <a:r>
              <a:rPr lang="en-US" sz="800" dirty="0"/>
              <a:t> de </a:t>
            </a:r>
            <a:r>
              <a:rPr lang="en-US" sz="800" dirty="0" err="1"/>
              <a:t>cebolla</a:t>
            </a:r>
            <a:r>
              <a:rPr lang="en-US" sz="800" dirty="0"/>
              <a:t> </a:t>
            </a:r>
            <a:r>
              <a:rPr lang="en-US" sz="800" dirty="0" err="1"/>
              <a:t>morada</a:t>
            </a:r>
            <a:r>
              <a:rPr lang="en-US" sz="800" dirty="0"/>
              <a:t> </a:t>
            </a:r>
            <a:r>
              <a:rPr lang="en-US" sz="800" dirty="0" err="1"/>
              <a:t>finamente</a:t>
            </a:r>
            <a:r>
              <a:rPr lang="en-US" sz="800" dirty="0"/>
              <a:t> </a:t>
            </a:r>
            <a:r>
              <a:rPr lang="en-US" sz="800" dirty="0" err="1"/>
              <a:t>picada</a:t>
            </a:r>
            <a:endParaRPr lang="en-US" sz="800" dirty="0"/>
          </a:p>
          <a:p>
            <a:pPr marL="171450" indent="-171450">
              <a:buFont typeface="Arial" panose="020B0604020202020204" pitchFamily="34" charset="0"/>
              <a:buChar char="•"/>
            </a:pPr>
            <a:r>
              <a:rPr lang="en-US" sz="800" dirty="0"/>
              <a:t>2 </a:t>
            </a:r>
            <a:r>
              <a:rPr lang="en-US" sz="800" dirty="0" err="1"/>
              <a:t>cucharadas</a:t>
            </a:r>
            <a:r>
              <a:rPr lang="en-US" sz="800" dirty="0"/>
              <a:t> de </a:t>
            </a:r>
            <a:r>
              <a:rPr lang="en-US" sz="800" dirty="0" err="1"/>
              <a:t>vinagre</a:t>
            </a:r>
            <a:r>
              <a:rPr lang="en-US" sz="800" dirty="0"/>
              <a:t> de </a:t>
            </a:r>
            <a:r>
              <a:rPr lang="en-US" sz="800" dirty="0" err="1"/>
              <a:t>manzana</a:t>
            </a:r>
            <a:endParaRPr lang="en-US" sz="800" dirty="0"/>
          </a:p>
          <a:p>
            <a:pPr marL="171450" indent="-171450">
              <a:buFont typeface="Arial" panose="020B0604020202020204" pitchFamily="34" charset="0"/>
              <a:buChar char="•"/>
            </a:pPr>
            <a:r>
              <a:rPr lang="en-US" sz="800" dirty="0"/>
              <a:t>2 </a:t>
            </a:r>
            <a:r>
              <a:rPr lang="en-US" sz="800" dirty="0" err="1"/>
              <a:t>cucharadas</a:t>
            </a:r>
            <a:r>
              <a:rPr lang="en-US" sz="800" dirty="0"/>
              <a:t> de </a:t>
            </a:r>
            <a:r>
              <a:rPr lang="en-US" sz="800" dirty="0" err="1"/>
              <a:t>aceite</a:t>
            </a:r>
            <a:r>
              <a:rPr lang="en-US" sz="800" dirty="0"/>
              <a:t> de </a:t>
            </a:r>
            <a:r>
              <a:rPr lang="en-US" sz="800" dirty="0" err="1"/>
              <a:t>oliva</a:t>
            </a:r>
            <a:endParaRPr lang="en-US" sz="800" dirty="0"/>
          </a:p>
          <a:p>
            <a:pPr marL="171450" indent="-171450">
              <a:buFont typeface="Arial" panose="020B0604020202020204" pitchFamily="34" charset="0"/>
              <a:buChar char="•"/>
            </a:pPr>
            <a:r>
              <a:rPr lang="en-US" sz="800" dirty="0"/>
              <a:t>½ </a:t>
            </a:r>
            <a:r>
              <a:rPr lang="en-US" sz="800" dirty="0" err="1"/>
              <a:t>taza</a:t>
            </a:r>
            <a:r>
              <a:rPr lang="en-US" sz="800" dirty="0"/>
              <a:t> de </a:t>
            </a:r>
            <a:r>
              <a:rPr lang="en-US" sz="800" dirty="0" err="1"/>
              <a:t>albahaca</a:t>
            </a:r>
            <a:r>
              <a:rPr lang="en-US" sz="800" dirty="0"/>
              <a:t> </a:t>
            </a:r>
            <a:r>
              <a:rPr lang="en-US" sz="800" dirty="0" err="1"/>
              <a:t>fresca</a:t>
            </a:r>
            <a:r>
              <a:rPr lang="en-US" sz="800" dirty="0"/>
              <a:t> </a:t>
            </a:r>
            <a:r>
              <a:rPr lang="en-US" sz="800" dirty="0" err="1"/>
              <a:t>finamente</a:t>
            </a:r>
            <a:r>
              <a:rPr lang="en-US" sz="800" dirty="0"/>
              <a:t> </a:t>
            </a:r>
            <a:r>
              <a:rPr lang="en-US" sz="800" dirty="0" err="1"/>
              <a:t>picada</a:t>
            </a:r>
            <a:endParaRPr lang="en-US" sz="800" dirty="0"/>
          </a:p>
          <a:p>
            <a:pPr marL="171450" indent="-171450">
              <a:buFont typeface="Arial" panose="020B0604020202020204" pitchFamily="34" charset="0"/>
              <a:buChar char="•"/>
            </a:pPr>
            <a:r>
              <a:rPr lang="en-US" sz="800" dirty="0"/>
              <a:t>¼ </a:t>
            </a:r>
            <a:r>
              <a:rPr lang="en-US" sz="800" dirty="0" err="1"/>
              <a:t>cucharadita</a:t>
            </a:r>
            <a:r>
              <a:rPr lang="en-US" sz="800" dirty="0"/>
              <a:t> de </a:t>
            </a:r>
            <a:r>
              <a:rPr lang="en-US" sz="800" dirty="0" err="1"/>
              <a:t>sal</a:t>
            </a:r>
            <a:endParaRPr lang="en-US" sz="800" dirty="0"/>
          </a:p>
          <a:p>
            <a:pPr marL="171450" indent="-171450">
              <a:buFont typeface="Arial" panose="020B0604020202020204" pitchFamily="34" charset="0"/>
              <a:buChar char="•"/>
            </a:pPr>
            <a:r>
              <a:rPr lang="en-US" sz="800" dirty="0"/>
              <a:t>½ </a:t>
            </a:r>
            <a:r>
              <a:rPr lang="en-US" sz="800" dirty="0" err="1"/>
              <a:t>cucharadita</a:t>
            </a:r>
            <a:r>
              <a:rPr lang="en-US" sz="800" dirty="0"/>
              <a:t> de </a:t>
            </a:r>
            <a:r>
              <a:rPr lang="en-US" sz="800" dirty="0" err="1"/>
              <a:t>pimienta</a:t>
            </a:r>
            <a:r>
              <a:rPr lang="en-US" sz="800" dirty="0"/>
              <a:t> </a:t>
            </a:r>
            <a:r>
              <a:rPr lang="en-US" sz="800" dirty="0" err="1"/>
              <a:t>negra</a:t>
            </a:r>
            <a:endParaRPr lang="en-US" sz="800" dirty="0"/>
          </a:p>
        </p:txBody>
      </p:sp>
    </p:spTree>
    <p:extLst>
      <p:ext uri="{BB962C8B-B14F-4D97-AF65-F5344CB8AC3E}">
        <p14:creationId xmlns:p14="http://schemas.microsoft.com/office/powerpoint/2010/main" val="2587597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5853" y="750461"/>
            <a:ext cx="1375043" cy="274049"/>
          </a:xfrm>
          <a:prstGeom prst="rect">
            <a:avLst/>
          </a:prstGeom>
          <a:noFill/>
        </p:spPr>
        <p:txBody>
          <a:bodyPr wrap="square" rtlCol="0" anchor="ctr">
            <a:spAutoFit/>
          </a:bodyPr>
          <a:lstStyle/>
          <a:p>
            <a:r>
              <a:rPr lang="en-US" sz="1181" b="1" dirty="0" err="1">
                <a:solidFill>
                  <a:srgbClr val="7D912D"/>
                </a:solidFill>
              </a:rPr>
              <a:t>Ingredientes</a:t>
            </a:r>
            <a:endParaRPr lang="en-US" sz="1181" b="1" dirty="0">
              <a:solidFill>
                <a:srgbClr val="7D912D"/>
              </a:solidFill>
            </a:endParaRPr>
          </a:p>
        </p:txBody>
      </p:sp>
      <p:sp>
        <p:nvSpPr>
          <p:cNvPr id="9" name="TextBox 8"/>
          <p:cNvSpPr txBox="1"/>
          <p:nvPr/>
        </p:nvSpPr>
        <p:spPr>
          <a:xfrm>
            <a:off x="2326848" y="749652"/>
            <a:ext cx="2546178" cy="274049"/>
          </a:xfrm>
          <a:prstGeom prst="rect">
            <a:avLst/>
          </a:prstGeom>
          <a:noFill/>
        </p:spPr>
        <p:txBody>
          <a:bodyPr wrap="square" rtlCol="0" anchor="ctr">
            <a:spAutoFit/>
          </a:bodyPr>
          <a:lstStyle/>
          <a:p>
            <a:r>
              <a:rPr lang="en-US" sz="1181" b="1" dirty="0" err="1">
                <a:solidFill>
                  <a:srgbClr val="7D912D"/>
                </a:solidFill>
              </a:rPr>
              <a:t>Instrucciones</a:t>
            </a:r>
            <a:r>
              <a:rPr lang="en-US" sz="1181" b="1" dirty="0">
                <a:solidFill>
                  <a:srgbClr val="7D912D"/>
                </a:solidFill>
              </a:rPr>
              <a:t> </a:t>
            </a:r>
            <a:endParaRPr lang="en-US" sz="1013" b="1" dirty="0">
              <a:solidFill>
                <a:srgbClr val="7D912D"/>
              </a:solidFill>
            </a:endParaRPr>
          </a:p>
        </p:txBody>
      </p:sp>
      <p:sp>
        <p:nvSpPr>
          <p:cNvPr id="10" name="TextBox 9"/>
          <p:cNvSpPr txBox="1"/>
          <p:nvPr/>
        </p:nvSpPr>
        <p:spPr>
          <a:xfrm>
            <a:off x="2365205" y="1185756"/>
            <a:ext cx="2546178" cy="707886"/>
          </a:xfrm>
          <a:prstGeom prst="rect">
            <a:avLst/>
          </a:prstGeom>
          <a:noFill/>
        </p:spPr>
        <p:txBody>
          <a:bodyPr wrap="square" rtlCol="0" anchor="t">
            <a:spAutoFit/>
          </a:bodyPr>
          <a:lstStyle/>
          <a:p>
            <a:r>
              <a:rPr lang="es-ES" sz="800" dirty="0">
                <a:solidFill>
                  <a:srgbClr val="333333"/>
                </a:solidFill>
              </a:rPr>
              <a:t>Mezcle todos los ingredientes en un tazón. </a:t>
            </a:r>
          </a:p>
          <a:p>
            <a:r>
              <a:rPr lang="es-ES" sz="800" dirty="0">
                <a:solidFill>
                  <a:srgbClr val="333333"/>
                </a:solidFill>
              </a:rPr>
              <a:t>Cubra y refrigere hasta que este lista para servir. </a:t>
            </a:r>
          </a:p>
          <a:p>
            <a:r>
              <a:rPr lang="es-ES" sz="800" dirty="0">
                <a:solidFill>
                  <a:srgbClr val="333333"/>
                </a:solidFill>
              </a:rPr>
              <a:t>Sirva fría o temperatura ambiente con totopos</a:t>
            </a:r>
          </a:p>
          <a:p>
            <a:endParaRPr lang="es-ES" sz="800" dirty="0">
              <a:solidFill>
                <a:srgbClr val="333333"/>
              </a:solidFill>
            </a:endParaRPr>
          </a:p>
          <a:p>
            <a:endParaRPr lang="en-US" sz="800" dirty="0">
              <a:solidFill>
                <a:srgbClr val="333333"/>
              </a:solidFill>
            </a:endParaRPr>
          </a:p>
        </p:txBody>
      </p:sp>
      <p:sp>
        <p:nvSpPr>
          <p:cNvPr id="12" name="TextBox 11"/>
          <p:cNvSpPr txBox="1"/>
          <p:nvPr/>
        </p:nvSpPr>
        <p:spPr>
          <a:xfrm>
            <a:off x="238258" y="749652"/>
            <a:ext cx="1819042" cy="2114810"/>
          </a:xfrm>
          <a:prstGeom prst="rect">
            <a:avLst/>
          </a:prstGeom>
          <a:noFill/>
        </p:spPr>
        <p:txBody>
          <a:bodyPr wrap="square" rtlCol="0" anchor="t">
            <a:spAutoFit/>
          </a:bodyPr>
          <a:lstStyle/>
          <a:p>
            <a:pPr>
              <a:lnSpc>
                <a:spcPct val="150000"/>
              </a:lnSpc>
            </a:pPr>
            <a:endParaRPr lang="es-ES" sz="844" dirty="0">
              <a:solidFill>
                <a:srgbClr val="333333"/>
              </a:solidFill>
            </a:endParaRPr>
          </a:p>
          <a:p>
            <a:pPr marL="144661" indent="-144661">
              <a:lnSpc>
                <a:spcPct val="150000"/>
              </a:lnSpc>
              <a:buFont typeface="Arial" charset="0"/>
              <a:buChar char="•"/>
            </a:pPr>
            <a:r>
              <a:rPr lang="es-ES" sz="800" dirty="0">
                <a:solidFill>
                  <a:srgbClr val="333333"/>
                </a:solidFill>
              </a:rPr>
              <a:t>3 duraznos frescos pelados y en cubitos</a:t>
            </a:r>
          </a:p>
          <a:p>
            <a:pPr marL="144661" indent="-144661">
              <a:lnSpc>
                <a:spcPct val="150000"/>
              </a:lnSpc>
              <a:buFont typeface="Arial" charset="0"/>
              <a:buChar char="•"/>
            </a:pPr>
            <a:r>
              <a:rPr lang="es-ES" sz="800" dirty="0">
                <a:solidFill>
                  <a:srgbClr val="333333"/>
                </a:solidFill>
              </a:rPr>
              <a:t>1 aguacate pelado y cortado en cubitos</a:t>
            </a:r>
          </a:p>
          <a:p>
            <a:pPr marL="144661" indent="-144661">
              <a:lnSpc>
                <a:spcPct val="150000"/>
              </a:lnSpc>
              <a:buFont typeface="Arial" charset="0"/>
              <a:buChar char="•"/>
            </a:pPr>
            <a:r>
              <a:rPr lang="es-ES" sz="800" dirty="0">
                <a:solidFill>
                  <a:srgbClr val="333333"/>
                </a:solidFill>
              </a:rPr>
              <a:t>½ c. jícama cortada en cubitos</a:t>
            </a:r>
          </a:p>
          <a:p>
            <a:pPr marL="144661" indent="-144661">
              <a:lnSpc>
                <a:spcPct val="150000"/>
              </a:lnSpc>
              <a:buFont typeface="Arial" charset="0"/>
              <a:buChar char="•"/>
            </a:pPr>
            <a:r>
              <a:rPr lang="es-ES" sz="800" dirty="0">
                <a:solidFill>
                  <a:srgbClr val="333333"/>
                </a:solidFill>
              </a:rPr>
              <a:t>½ cebolla morada finamente picada</a:t>
            </a:r>
          </a:p>
          <a:p>
            <a:pPr marL="144661" indent="-144661">
              <a:lnSpc>
                <a:spcPct val="150000"/>
              </a:lnSpc>
              <a:buFont typeface="Arial" charset="0"/>
              <a:buChar char="•"/>
            </a:pPr>
            <a:r>
              <a:rPr lang="es-ES" sz="800" dirty="0">
                <a:solidFill>
                  <a:srgbClr val="333333"/>
                </a:solidFill>
              </a:rPr>
              <a:t>2 tomates cortados en cubitos</a:t>
            </a:r>
          </a:p>
          <a:p>
            <a:pPr marL="144661" indent="-144661">
              <a:lnSpc>
                <a:spcPct val="150000"/>
              </a:lnSpc>
              <a:buFont typeface="Arial" charset="0"/>
              <a:buChar char="•"/>
            </a:pPr>
            <a:r>
              <a:rPr lang="es-ES" sz="800" dirty="0">
                <a:solidFill>
                  <a:srgbClr val="333333"/>
                </a:solidFill>
              </a:rPr>
              <a:t>1 cucharada de jugo de limón</a:t>
            </a:r>
          </a:p>
          <a:p>
            <a:pPr marL="144661" indent="-144661">
              <a:lnSpc>
                <a:spcPct val="150000"/>
              </a:lnSpc>
              <a:buFont typeface="Arial" charset="0"/>
              <a:buChar char="•"/>
            </a:pPr>
            <a:r>
              <a:rPr lang="es-ES" sz="800" dirty="0">
                <a:solidFill>
                  <a:srgbClr val="333333"/>
                </a:solidFill>
              </a:rPr>
              <a:t>1 cucharadita de aceite de oliva</a:t>
            </a:r>
          </a:p>
          <a:p>
            <a:pPr marL="144661" indent="-144661">
              <a:lnSpc>
                <a:spcPct val="150000"/>
              </a:lnSpc>
              <a:buFont typeface="Arial" charset="0"/>
              <a:buChar char="•"/>
            </a:pPr>
            <a:r>
              <a:rPr lang="es-ES" sz="800" dirty="0">
                <a:solidFill>
                  <a:srgbClr val="333333"/>
                </a:solidFill>
              </a:rPr>
              <a:t>Una pizca de sal</a:t>
            </a:r>
          </a:p>
        </p:txBody>
      </p:sp>
      <p:cxnSp>
        <p:nvCxnSpPr>
          <p:cNvPr id="17" name="Straight Connector 16"/>
          <p:cNvCxnSpPr/>
          <p:nvPr/>
        </p:nvCxnSpPr>
        <p:spPr>
          <a:xfrm flipH="1">
            <a:off x="2224894" y="1025906"/>
            <a:ext cx="1" cy="1365178"/>
          </a:xfrm>
          <a:prstGeom prst="line">
            <a:avLst/>
          </a:prstGeom>
          <a:ln w="12700" cap="rnd">
            <a:solidFill>
              <a:srgbClr val="5B4C44"/>
            </a:solidFill>
            <a:prstDash val="sysDot"/>
            <a:roun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114426" y="32114"/>
            <a:ext cx="4223376" cy="545342"/>
          </a:xfrm>
          <a:prstGeom prst="rect">
            <a:avLst/>
          </a:prstGeom>
          <a:noFill/>
        </p:spPr>
        <p:txBody>
          <a:bodyPr wrap="square" rtlCol="0" anchor="ctr">
            <a:normAutofit/>
          </a:bodyPr>
          <a:lstStyle/>
          <a:p>
            <a:r>
              <a:rPr lang="en-US" sz="2000" b="1" spc="42" dirty="0">
                <a:solidFill>
                  <a:schemeClr val="bg1"/>
                </a:solidFill>
                <a:ea typeface="Bebas Neue" charset="0"/>
                <a:cs typeface="Bebas Neue" charset="0"/>
              </a:rPr>
              <a:t>Salsa de </a:t>
            </a:r>
            <a:r>
              <a:rPr lang="en-US" sz="2000" b="1" spc="42" dirty="0" err="1">
                <a:solidFill>
                  <a:schemeClr val="bg1"/>
                </a:solidFill>
                <a:ea typeface="Bebas Neue" charset="0"/>
                <a:cs typeface="Bebas Neue" charset="0"/>
              </a:rPr>
              <a:t>Aguacate</a:t>
            </a:r>
            <a:r>
              <a:rPr lang="en-US" sz="2000" b="1" spc="42" dirty="0">
                <a:solidFill>
                  <a:schemeClr val="bg1"/>
                </a:solidFill>
                <a:ea typeface="Bebas Neue" charset="0"/>
                <a:cs typeface="Bebas Neue" charset="0"/>
              </a:rPr>
              <a:t> con Durazno</a:t>
            </a:r>
          </a:p>
        </p:txBody>
      </p:sp>
    </p:spTree>
    <p:extLst>
      <p:ext uri="{BB962C8B-B14F-4D97-AF65-F5344CB8AC3E}">
        <p14:creationId xmlns:p14="http://schemas.microsoft.com/office/powerpoint/2010/main" val="3384715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F5162A-C46D-FDE9-944A-D56F9773EB5F}"/>
              </a:ext>
            </a:extLst>
          </p:cNvPr>
          <p:cNvSpPr txBox="1"/>
          <p:nvPr/>
        </p:nvSpPr>
        <p:spPr>
          <a:xfrm>
            <a:off x="1320164" y="49954"/>
            <a:ext cx="4034791" cy="545342"/>
          </a:xfrm>
          <a:prstGeom prst="rect">
            <a:avLst/>
          </a:prstGeom>
          <a:noFill/>
        </p:spPr>
        <p:txBody>
          <a:bodyPr wrap="square" rtlCol="0" anchor="ctr">
            <a:normAutofit/>
          </a:bodyPr>
          <a:lstStyle/>
          <a:p>
            <a:r>
              <a:rPr lang="en-US" sz="2200" b="1" dirty="0">
                <a:solidFill>
                  <a:schemeClr val="bg1"/>
                </a:solidFill>
              </a:rPr>
              <a:t>Ensalada de Pepino</a:t>
            </a:r>
          </a:p>
        </p:txBody>
      </p:sp>
      <p:sp>
        <p:nvSpPr>
          <p:cNvPr id="3" name="Rectangle 2">
            <a:extLst>
              <a:ext uri="{FF2B5EF4-FFF2-40B4-BE49-F238E27FC236}">
                <a16:creationId xmlns:a16="http://schemas.microsoft.com/office/drawing/2014/main" id="{876A7535-D7AC-A8E7-0552-84BABEE9E9A7}"/>
              </a:ext>
            </a:extLst>
          </p:cNvPr>
          <p:cNvSpPr/>
          <p:nvPr/>
        </p:nvSpPr>
        <p:spPr>
          <a:xfrm>
            <a:off x="342011" y="757626"/>
            <a:ext cx="978153" cy="274049"/>
          </a:xfrm>
          <a:prstGeom prst="rect">
            <a:avLst/>
          </a:prstGeom>
        </p:spPr>
        <p:txBody>
          <a:bodyPr wrap="none">
            <a:spAutoFit/>
          </a:bodyPr>
          <a:lstStyle/>
          <a:p>
            <a:r>
              <a:rPr lang="en-US" sz="1181" b="1" dirty="0" err="1">
                <a:solidFill>
                  <a:srgbClr val="7D912D"/>
                </a:solidFill>
              </a:rPr>
              <a:t>Ingredientes</a:t>
            </a:r>
            <a:endParaRPr lang="en-US" sz="1181" dirty="0"/>
          </a:p>
        </p:txBody>
      </p:sp>
      <p:sp>
        <p:nvSpPr>
          <p:cNvPr id="4" name="TextBox 3">
            <a:extLst>
              <a:ext uri="{FF2B5EF4-FFF2-40B4-BE49-F238E27FC236}">
                <a16:creationId xmlns:a16="http://schemas.microsoft.com/office/drawing/2014/main" id="{292EC005-C6BE-A4BA-33C4-38EEA63090D5}"/>
              </a:ext>
            </a:extLst>
          </p:cNvPr>
          <p:cNvSpPr txBox="1"/>
          <p:nvPr/>
        </p:nvSpPr>
        <p:spPr>
          <a:xfrm>
            <a:off x="195225" y="1031753"/>
            <a:ext cx="2249876" cy="1735219"/>
          </a:xfrm>
          <a:prstGeom prst="rect">
            <a:avLst/>
          </a:prstGeom>
          <a:noFill/>
        </p:spPr>
        <p:txBody>
          <a:bodyPr wrap="square" rtlCol="0" anchor="t">
            <a:spAutoFit/>
          </a:bodyPr>
          <a:lstStyle/>
          <a:p>
            <a:pPr indent="-144661">
              <a:lnSpc>
                <a:spcPct val="150000"/>
              </a:lnSpc>
              <a:buFont typeface="Arial" charset="0"/>
              <a:buChar char="•"/>
            </a:pPr>
            <a:r>
              <a:rPr lang="es-ES" sz="800" dirty="0"/>
              <a:t>2 pepinos pelados y picados</a:t>
            </a:r>
          </a:p>
          <a:p>
            <a:pPr indent="-144661">
              <a:lnSpc>
                <a:spcPct val="150000"/>
              </a:lnSpc>
              <a:buFont typeface="Arial" charset="0"/>
              <a:buChar char="•"/>
            </a:pPr>
            <a:r>
              <a:rPr lang="es-ES" sz="800" dirty="0"/>
              <a:t>2 tazas de tomate </a:t>
            </a:r>
            <a:r>
              <a:rPr lang="es-ES" sz="800" dirty="0" err="1"/>
              <a:t>cherry</a:t>
            </a:r>
            <a:endParaRPr lang="es-ES" sz="800" dirty="0"/>
          </a:p>
          <a:p>
            <a:pPr indent="-144661">
              <a:lnSpc>
                <a:spcPct val="150000"/>
              </a:lnSpc>
              <a:buFont typeface="Arial" charset="0"/>
              <a:buChar char="•"/>
            </a:pPr>
            <a:r>
              <a:rPr lang="es-ES" sz="800" dirty="0"/>
              <a:t>½ cebolla morada picada finamente </a:t>
            </a:r>
          </a:p>
          <a:p>
            <a:pPr indent="-128588">
              <a:lnSpc>
                <a:spcPct val="150000"/>
              </a:lnSpc>
              <a:buFont typeface="Arial" panose="020B0604020202020204" pitchFamily="34" charset="0"/>
              <a:buChar char="•"/>
            </a:pPr>
            <a:r>
              <a:rPr lang="es-ES" sz="800" dirty="0"/>
              <a:t>¼ taza de cilantro picado (opcional) 1 aguacate cortado en cubitos</a:t>
            </a:r>
          </a:p>
          <a:p>
            <a:pPr indent="-128588">
              <a:lnSpc>
                <a:spcPct val="150000"/>
              </a:lnSpc>
              <a:buFont typeface="Arial" panose="020B0604020202020204" pitchFamily="34" charset="0"/>
              <a:buChar char="•"/>
            </a:pPr>
            <a:r>
              <a:rPr lang="es-ES" sz="800" dirty="0"/>
              <a:t>1 lata de frijoles negros drenados y enjuagados (preferentemente bajos en sodio)</a:t>
            </a:r>
          </a:p>
          <a:p>
            <a:pPr indent="-128588">
              <a:lnSpc>
                <a:spcPct val="150000"/>
              </a:lnSpc>
              <a:buFont typeface="Arial" panose="020B0604020202020204" pitchFamily="34" charset="0"/>
              <a:buChar char="•"/>
            </a:pPr>
            <a:r>
              <a:rPr lang="es-ES" sz="800" dirty="0"/>
              <a:t>Jugo de 2 limones </a:t>
            </a:r>
          </a:p>
          <a:p>
            <a:pPr indent="-128588">
              <a:lnSpc>
                <a:spcPct val="150000"/>
              </a:lnSpc>
              <a:buFont typeface="Arial" panose="020B0604020202020204" pitchFamily="34" charset="0"/>
              <a:buChar char="•"/>
            </a:pPr>
            <a:r>
              <a:rPr lang="es-ES" sz="800" dirty="0"/>
              <a:t>Sal y pimienta al gusto </a:t>
            </a:r>
            <a:endParaRPr lang="en-US" sz="800" dirty="0"/>
          </a:p>
        </p:txBody>
      </p:sp>
      <p:sp>
        <p:nvSpPr>
          <p:cNvPr id="6" name="Rectangle 5">
            <a:extLst>
              <a:ext uri="{FF2B5EF4-FFF2-40B4-BE49-F238E27FC236}">
                <a16:creationId xmlns:a16="http://schemas.microsoft.com/office/drawing/2014/main" id="{71546A1E-4FDB-5336-65E0-169CA53F2DE0}"/>
              </a:ext>
            </a:extLst>
          </p:cNvPr>
          <p:cNvSpPr/>
          <p:nvPr/>
        </p:nvSpPr>
        <p:spPr>
          <a:xfrm>
            <a:off x="2589816" y="2545373"/>
            <a:ext cx="2851785" cy="221599"/>
          </a:xfrm>
          <a:prstGeom prst="rect">
            <a:avLst/>
          </a:prstGeom>
        </p:spPr>
        <p:txBody>
          <a:bodyPr wrap="square">
            <a:spAutoFit/>
          </a:bodyPr>
          <a:lstStyle/>
          <a:p>
            <a:r>
              <a:rPr lang="es-ES" sz="840" dirty="0"/>
              <a:t>¡Los pepinos son refrescantes bajos en calorías y deliciosos !</a:t>
            </a:r>
            <a:endParaRPr lang="en-US" sz="840" dirty="0"/>
          </a:p>
        </p:txBody>
      </p:sp>
      <p:sp>
        <p:nvSpPr>
          <p:cNvPr id="7" name="TextBox 6">
            <a:extLst>
              <a:ext uri="{FF2B5EF4-FFF2-40B4-BE49-F238E27FC236}">
                <a16:creationId xmlns:a16="http://schemas.microsoft.com/office/drawing/2014/main" id="{E1090ADF-00D1-8E01-2C8E-51C6D7CB3958}"/>
              </a:ext>
            </a:extLst>
          </p:cNvPr>
          <p:cNvSpPr txBox="1"/>
          <p:nvPr/>
        </p:nvSpPr>
        <p:spPr>
          <a:xfrm>
            <a:off x="2743200" y="757626"/>
            <a:ext cx="2546178" cy="274049"/>
          </a:xfrm>
          <a:prstGeom prst="rect">
            <a:avLst/>
          </a:prstGeom>
          <a:noFill/>
        </p:spPr>
        <p:txBody>
          <a:bodyPr wrap="square" rtlCol="0" anchor="ctr">
            <a:spAutoFit/>
          </a:bodyPr>
          <a:lstStyle/>
          <a:p>
            <a:r>
              <a:rPr lang="en-US" sz="1181" b="1" dirty="0" err="1">
                <a:solidFill>
                  <a:srgbClr val="7D912D"/>
                </a:solidFill>
              </a:rPr>
              <a:t>Instrucciones</a:t>
            </a:r>
            <a:r>
              <a:rPr lang="en-US" sz="1181" b="1" dirty="0">
                <a:solidFill>
                  <a:srgbClr val="7D912D"/>
                </a:solidFill>
              </a:rPr>
              <a:t> </a:t>
            </a:r>
          </a:p>
        </p:txBody>
      </p:sp>
      <p:sp>
        <p:nvSpPr>
          <p:cNvPr id="8" name="TextBox 7">
            <a:extLst>
              <a:ext uri="{FF2B5EF4-FFF2-40B4-BE49-F238E27FC236}">
                <a16:creationId xmlns:a16="http://schemas.microsoft.com/office/drawing/2014/main" id="{DC4BD412-08C8-9951-7DCC-2CD8BB248625}"/>
              </a:ext>
            </a:extLst>
          </p:cNvPr>
          <p:cNvSpPr txBox="1"/>
          <p:nvPr/>
        </p:nvSpPr>
        <p:spPr>
          <a:xfrm>
            <a:off x="2743200" y="1039649"/>
            <a:ext cx="2434590" cy="1446550"/>
          </a:xfrm>
          <a:prstGeom prst="rect">
            <a:avLst/>
          </a:prstGeom>
          <a:noFill/>
        </p:spPr>
        <p:txBody>
          <a:bodyPr wrap="square" rtlCol="0" anchor="t">
            <a:spAutoFit/>
          </a:bodyPr>
          <a:lstStyle/>
          <a:p>
            <a:r>
              <a:rPr lang="es-MX" sz="800" dirty="0">
                <a:solidFill>
                  <a:srgbClr val="333333"/>
                </a:solidFill>
              </a:rPr>
              <a:t>Mezcle los pepinos, tomates, cebolla, aguacate, frijoles y cilantro. </a:t>
            </a:r>
          </a:p>
          <a:p>
            <a:r>
              <a:rPr lang="es-MX" sz="800" dirty="0">
                <a:solidFill>
                  <a:srgbClr val="333333"/>
                </a:solidFill>
              </a:rPr>
              <a:t>Agregue el jugo de los limones</a:t>
            </a:r>
            <a:r>
              <a:rPr lang="es-ES" sz="800" dirty="0">
                <a:solidFill>
                  <a:srgbClr val="333333"/>
                </a:solidFill>
              </a:rPr>
              <a:t>, sal y pimienta al gusto y mezcle. </a:t>
            </a:r>
          </a:p>
          <a:p>
            <a:r>
              <a:rPr lang="es-ES" sz="800" dirty="0">
                <a:solidFill>
                  <a:srgbClr val="333333"/>
                </a:solidFill>
              </a:rPr>
              <a:t>Sirva fría o a temperatura ambiente.</a:t>
            </a:r>
          </a:p>
          <a:p>
            <a:endParaRPr lang="es-ES" sz="800" dirty="0">
              <a:solidFill>
                <a:srgbClr val="333333"/>
              </a:solidFill>
            </a:endParaRPr>
          </a:p>
          <a:p>
            <a:endParaRPr lang="es-ES" sz="800" dirty="0">
              <a:solidFill>
                <a:srgbClr val="333333"/>
              </a:solidFill>
            </a:endParaRPr>
          </a:p>
          <a:p>
            <a:r>
              <a:rPr lang="es-ES" sz="800" dirty="0"/>
              <a:t>Opcional : Puede agregue aguacate a esta ensalada antes de servir.</a:t>
            </a:r>
            <a:endParaRPr lang="en-US" sz="800" dirty="0"/>
          </a:p>
          <a:p>
            <a:endParaRPr lang="es-ES" sz="800" dirty="0">
              <a:solidFill>
                <a:srgbClr val="333333"/>
              </a:solidFill>
            </a:endParaRPr>
          </a:p>
          <a:p>
            <a:r>
              <a:rPr lang="es-ES" sz="800" dirty="0">
                <a:solidFill>
                  <a:srgbClr val="333333"/>
                </a:solidFill>
              </a:rPr>
              <a:t>Rinde  6-8 tazas</a:t>
            </a:r>
            <a:endParaRPr lang="en-US" sz="800" dirty="0">
              <a:solidFill>
                <a:srgbClr val="333333"/>
              </a:solidFill>
            </a:endParaRPr>
          </a:p>
        </p:txBody>
      </p:sp>
    </p:spTree>
    <p:extLst>
      <p:ext uri="{BB962C8B-B14F-4D97-AF65-F5344CB8AC3E}">
        <p14:creationId xmlns:p14="http://schemas.microsoft.com/office/powerpoint/2010/main" val="2628484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66744" y="937067"/>
            <a:ext cx="1375043" cy="274049"/>
          </a:xfrm>
          <a:prstGeom prst="rect">
            <a:avLst/>
          </a:prstGeom>
          <a:noFill/>
        </p:spPr>
        <p:txBody>
          <a:bodyPr wrap="square" rtlCol="0" anchor="ctr">
            <a:spAutoFit/>
          </a:bodyPr>
          <a:lstStyle/>
          <a:p>
            <a:r>
              <a:rPr lang="en-US" sz="1181" b="1" dirty="0" err="1">
                <a:solidFill>
                  <a:srgbClr val="7D912D"/>
                </a:solidFill>
              </a:rPr>
              <a:t>Ingredientes</a:t>
            </a:r>
            <a:endParaRPr lang="en-US" sz="1181" b="1" dirty="0">
              <a:solidFill>
                <a:srgbClr val="7D912D"/>
              </a:solidFill>
            </a:endParaRPr>
          </a:p>
        </p:txBody>
      </p:sp>
      <p:sp>
        <p:nvSpPr>
          <p:cNvPr id="9" name="TextBox 8"/>
          <p:cNvSpPr txBox="1"/>
          <p:nvPr/>
        </p:nvSpPr>
        <p:spPr>
          <a:xfrm>
            <a:off x="2365206" y="937067"/>
            <a:ext cx="2546178" cy="274049"/>
          </a:xfrm>
          <a:prstGeom prst="rect">
            <a:avLst/>
          </a:prstGeom>
          <a:noFill/>
        </p:spPr>
        <p:txBody>
          <a:bodyPr wrap="square" rtlCol="0" anchor="ctr">
            <a:spAutoFit/>
          </a:bodyPr>
          <a:lstStyle/>
          <a:p>
            <a:r>
              <a:rPr lang="en-US" sz="1181" b="1" dirty="0" err="1">
                <a:solidFill>
                  <a:srgbClr val="7D912D"/>
                </a:solidFill>
              </a:rPr>
              <a:t>Instrucciones</a:t>
            </a:r>
            <a:r>
              <a:rPr lang="en-US" sz="1181" b="1" dirty="0">
                <a:solidFill>
                  <a:srgbClr val="7D912D"/>
                </a:solidFill>
              </a:rPr>
              <a:t> </a:t>
            </a:r>
            <a:endParaRPr lang="en-US" sz="1013" b="1" dirty="0">
              <a:solidFill>
                <a:srgbClr val="7D912D"/>
              </a:solidFill>
            </a:endParaRPr>
          </a:p>
        </p:txBody>
      </p:sp>
      <p:sp>
        <p:nvSpPr>
          <p:cNvPr id="10" name="TextBox 9"/>
          <p:cNvSpPr txBox="1"/>
          <p:nvPr/>
        </p:nvSpPr>
        <p:spPr>
          <a:xfrm>
            <a:off x="2365205" y="1144587"/>
            <a:ext cx="2546178" cy="1089529"/>
          </a:xfrm>
          <a:prstGeom prst="rect">
            <a:avLst/>
          </a:prstGeom>
          <a:noFill/>
        </p:spPr>
        <p:txBody>
          <a:bodyPr wrap="square" rtlCol="0" anchor="t">
            <a:spAutoFit/>
          </a:bodyPr>
          <a:lstStyle/>
          <a:p>
            <a:endParaRPr lang="es-ES" sz="720" b="1" dirty="0">
              <a:solidFill>
                <a:srgbClr val="333333"/>
              </a:solidFill>
            </a:endParaRPr>
          </a:p>
          <a:p>
            <a:r>
              <a:rPr lang="es-ES" sz="720" dirty="0">
                <a:solidFill>
                  <a:srgbClr val="333333"/>
                </a:solidFill>
              </a:rPr>
              <a:t>Corte en pedazos los tomates, la cebolla y los jalapeños</a:t>
            </a:r>
          </a:p>
          <a:p>
            <a:endParaRPr lang="es-ES" sz="720" dirty="0">
              <a:solidFill>
                <a:srgbClr val="333333"/>
              </a:solidFill>
            </a:endParaRPr>
          </a:p>
          <a:p>
            <a:r>
              <a:rPr lang="es-ES" sz="720" dirty="0">
                <a:solidFill>
                  <a:srgbClr val="333333"/>
                </a:solidFill>
              </a:rPr>
              <a:t>Coloque todos los ingredientes en la licuadora hasta lograr la consistencia deseada.</a:t>
            </a:r>
          </a:p>
          <a:p>
            <a:endParaRPr lang="es-ES" sz="720" dirty="0">
              <a:solidFill>
                <a:srgbClr val="333333"/>
              </a:solidFill>
            </a:endParaRPr>
          </a:p>
          <a:p>
            <a:endParaRPr lang="es-ES" sz="720" dirty="0">
              <a:solidFill>
                <a:srgbClr val="333333"/>
              </a:solidFill>
            </a:endParaRPr>
          </a:p>
          <a:p>
            <a:endParaRPr lang="es-ES" sz="720" dirty="0">
              <a:solidFill>
                <a:srgbClr val="333333"/>
              </a:solidFill>
            </a:endParaRPr>
          </a:p>
          <a:p>
            <a:r>
              <a:rPr lang="es-ES" sz="720" dirty="0">
                <a:solidFill>
                  <a:srgbClr val="333333"/>
                </a:solidFill>
              </a:rPr>
              <a:t>Rinde 10 porciones</a:t>
            </a:r>
            <a:endParaRPr lang="en-US" sz="720" dirty="0">
              <a:solidFill>
                <a:srgbClr val="333333"/>
              </a:solidFill>
            </a:endParaRPr>
          </a:p>
        </p:txBody>
      </p:sp>
      <p:sp>
        <p:nvSpPr>
          <p:cNvPr id="12" name="TextBox 11"/>
          <p:cNvSpPr txBox="1"/>
          <p:nvPr/>
        </p:nvSpPr>
        <p:spPr>
          <a:xfrm>
            <a:off x="466745" y="1185756"/>
            <a:ext cx="1687995" cy="1421928"/>
          </a:xfrm>
          <a:prstGeom prst="rect">
            <a:avLst/>
          </a:prstGeom>
          <a:noFill/>
        </p:spPr>
        <p:txBody>
          <a:bodyPr wrap="square" rtlCol="0" anchor="t">
            <a:spAutoFit/>
          </a:bodyPr>
          <a:lstStyle/>
          <a:p>
            <a:pPr marL="144661" indent="-144661">
              <a:lnSpc>
                <a:spcPct val="150000"/>
              </a:lnSpc>
              <a:buFont typeface="Arial" charset="0"/>
              <a:buChar char="•"/>
            </a:pPr>
            <a:r>
              <a:rPr lang="es-ES" sz="720" dirty="0">
                <a:solidFill>
                  <a:srgbClr val="333333"/>
                </a:solidFill>
              </a:rPr>
              <a:t>3-4 libras de tomates</a:t>
            </a:r>
          </a:p>
          <a:p>
            <a:pPr marL="144661" indent="-144661">
              <a:lnSpc>
                <a:spcPct val="150000"/>
              </a:lnSpc>
              <a:buFont typeface="Arial" charset="0"/>
              <a:buChar char="•"/>
            </a:pPr>
            <a:r>
              <a:rPr lang="es-ES" sz="720" dirty="0">
                <a:solidFill>
                  <a:srgbClr val="333333"/>
                </a:solidFill>
              </a:rPr>
              <a:t>½ cebolla roja, pelada </a:t>
            </a:r>
          </a:p>
          <a:p>
            <a:pPr marL="144661" indent="-144661">
              <a:lnSpc>
                <a:spcPct val="150000"/>
              </a:lnSpc>
              <a:buFont typeface="Arial" charset="0"/>
              <a:buChar char="•"/>
            </a:pPr>
            <a:r>
              <a:rPr lang="es-ES" sz="720" dirty="0">
                <a:solidFill>
                  <a:srgbClr val="333333"/>
                </a:solidFill>
              </a:rPr>
              <a:t>2 o 3 chiles jalapeños pequeños</a:t>
            </a:r>
          </a:p>
          <a:p>
            <a:pPr marL="144661" indent="-144661">
              <a:lnSpc>
                <a:spcPct val="150000"/>
              </a:lnSpc>
              <a:buFont typeface="Arial" charset="0"/>
              <a:buChar char="•"/>
            </a:pPr>
            <a:r>
              <a:rPr lang="es-ES" sz="720" dirty="0">
                <a:solidFill>
                  <a:srgbClr val="333333"/>
                </a:solidFill>
              </a:rPr>
              <a:t>1 diente de ajo</a:t>
            </a:r>
          </a:p>
          <a:p>
            <a:pPr marL="144661" indent="-144661">
              <a:lnSpc>
                <a:spcPct val="150000"/>
              </a:lnSpc>
              <a:buFont typeface="Arial" charset="0"/>
              <a:buChar char="•"/>
            </a:pPr>
            <a:r>
              <a:rPr lang="es-ES" sz="720" dirty="0">
                <a:solidFill>
                  <a:srgbClr val="333333"/>
                </a:solidFill>
              </a:rPr>
              <a:t>1 manojo de cilantro</a:t>
            </a:r>
          </a:p>
          <a:p>
            <a:pPr marL="144661" indent="-144661">
              <a:lnSpc>
                <a:spcPct val="150000"/>
              </a:lnSpc>
              <a:buFont typeface="Arial" charset="0"/>
              <a:buChar char="•"/>
            </a:pPr>
            <a:r>
              <a:rPr lang="es-ES" sz="720" dirty="0">
                <a:solidFill>
                  <a:srgbClr val="333333"/>
                </a:solidFill>
              </a:rPr>
              <a:t>1 cucharadita vinagre de vino rojo </a:t>
            </a:r>
          </a:p>
          <a:p>
            <a:pPr marL="144661" indent="-144661">
              <a:lnSpc>
                <a:spcPct val="150000"/>
              </a:lnSpc>
              <a:buFont typeface="Arial" charset="0"/>
              <a:buChar char="•"/>
            </a:pPr>
            <a:r>
              <a:rPr lang="es-ES" sz="720" dirty="0">
                <a:solidFill>
                  <a:srgbClr val="333333"/>
                </a:solidFill>
              </a:rPr>
              <a:t>Jugo de un limón</a:t>
            </a:r>
          </a:p>
          <a:p>
            <a:pPr marL="144661" indent="-144661">
              <a:lnSpc>
                <a:spcPct val="150000"/>
              </a:lnSpc>
              <a:buFont typeface="Arial" charset="0"/>
              <a:buChar char="•"/>
            </a:pPr>
            <a:r>
              <a:rPr lang="es-ES" sz="720" dirty="0">
                <a:solidFill>
                  <a:srgbClr val="333333"/>
                </a:solidFill>
              </a:rPr>
              <a:t>Sal y pimienta al gusto </a:t>
            </a:r>
          </a:p>
        </p:txBody>
      </p:sp>
      <p:cxnSp>
        <p:nvCxnSpPr>
          <p:cNvPr id="17" name="Straight Connector 16"/>
          <p:cNvCxnSpPr/>
          <p:nvPr/>
        </p:nvCxnSpPr>
        <p:spPr>
          <a:xfrm flipH="1">
            <a:off x="2224894" y="1025906"/>
            <a:ext cx="1" cy="1365178"/>
          </a:xfrm>
          <a:prstGeom prst="line">
            <a:avLst/>
          </a:prstGeom>
          <a:ln w="12700" cap="rnd">
            <a:solidFill>
              <a:srgbClr val="5B4C44"/>
            </a:solidFill>
            <a:prstDash val="sysDot"/>
            <a:roun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154265" y="15294"/>
            <a:ext cx="3406735" cy="545342"/>
          </a:xfrm>
          <a:prstGeom prst="rect">
            <a:avLst/>
          </a:prstGeom>
          <a:noFill/>
        </p:spPr>
        <p:txBody>
          <a:bodyPr wrap="square" rtlCol="0" anchor="ctr">
            <a:normAutofit/>
          </a:bodyPr>
          <a:lstStyle/>
          <a:p>
            <a:r>
              <a:rPr lang="en-US" sz="2200" b="1" spc="42" dirty="0">
                <a:solidFill>
                  <a:schemeClr val="bg1"/>
                </a:solidFill>
                <a:ea typeface="Bebas Neue" charset="0"/>
                <a:cs typeface="Bebas Neue" charset="0"/>
              </a:rPr>
              <a:t>Salsa Fresca </a:t>
            </a:r>
            <a:r>
              <a:rPr lang="en-US" sz="2200" b="1" spc="42" dirty="0" err="1">
                <a:solidFill>
                  <a:schemeClr val="bg1"/>
                </a:solidFill>
                <a:ea typeface="Bebas Neue" charset="0"/>
                <a:cs typeface="Bebas Neue" charset="0"/>
              </a:rPr>
              <a:t>Casera</a:t>
            </a:r>
            <a:endParaRPr lang="en-US" sz="2200" b="1" spc="42" dirty="0">
              <a:solidFill>
                <a:schemeClr val="bg1"/>
              </a:solidFill>
              <a:ea typeface="Bebas Neue" charset="0"/>
              <a:cs typeface="Bebas Neue" charset="0"/>
            </a:endParaRPr>
          </a:p>
        </p:txBody>
      </p:sp>
    </p:spTree>
    <p:extLst>
      <p:ext uri="{BB962C8B-B14F-4D97-AF65-F5344CB8AC3E}">
        <p14:creationId xmlns:p14="http://schemas.microsoft.com/office/powerpoint/2010/main" val="3437114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30055" y="123666"/>
            <a:ext cx="3890573" cy="363561"/>
          </a:xfrm>
          <a:prstGeom prst="rect">
            <a:avLst/>
          </a:prstGeom>
          <a:noFill/>
        </p:spPr>
        <p:txBody>
          <a:bodyPr wrap="square" rtlCol="0" anchor="ctr">
            <a:noAutofit/>
          </a:bodyPr>
          <a:lstStyle/>
          <a:p>
            <a:r>
              <a:rPr lang="en-US" sz="2200" b="1" dirty="0">
                <a:solidFill>
                  <a:schemeClr val="bg1"/>
                </a:solidFill>
              </a:rPr>
              <a:t>Ensalada de </a:t>
            </a:r>
            <a:r>
              <a:rPr lang="en-US" sz="2200" b="1" dirty="0" err="1">
                <a:solidFill>
                  <a:schemeClr val="bg1"/>
                </a:solidFill>
              </a:rPr>
              <a:t>Sandía</a:t>
            </a:r>
            <a:r>
              <a:rPr lang="en-US" sz="2200" b="1" dirty="0">
                <a:solidFill>
                  <a:schemeClr val="bg1"/>
                </a:solidFill>
              </a:rPr>
              <a:t> y Menta </a:t>
            </a:r>
          </a:p>
        </p:txBody>
      </p:sp>
      <p:sp>
        <p:nvSpPr>
          <p:cNvPr id="8" name="TextBox 7"/>
          <p:cNvSpPr txBox="1"/>
          <p:nvPr/>
        </p:nvSpPr>
        <p:spPr>
          <a:xfrm>
            <a:off x="584763" y="937067"/>
            <a:ext cx="1375043" cy="274049"/>
          </a:xfrm>
          <a:prstGeom prst="rect">
            <a:avLst/>
          </a:prstGeom>
          <a:noFill/>
        </p:spPr>
        <p:txBody>
          <a:bodyPr wrap="square" rtlCol="0" anchor="ctr">
            <a:spAutoFit/>
          </a:bodyPr>
          <a:lstStyle/>
          <a:p>
            <a:r>
              <a:rPr lang="en-US" sz="1181" b="1" dirty="0" err="1">
                <a:solidFill>
                  <a:srgbClr val="7D912D"/>
                </a:solidFill>
              </a:rPr>
              <a:t>Ingredientes</a:t>
            </a:r>
            <a:endParaRPr lang="en-US" sz="1181" b="1" dirty="0">
              <a:solidFill>
                <a:srgbClr val="7D912D"/>
              </a:solidFill>
            </a:endParaRPr>
          </a:p>
        </p:txBody>
      </p:sp>
      <p:sp>
        <p:nvSpPr>
          <p:cNvPr id="9" name="TextBox 8"/>
          <p:cNvSpPr txBox="1"/>
          <p:nvPr/>
        </p:nvSpPr>
        <p:spPr>
          <a:xfrm>
            <a:off x="2365206" y="937067"/>
            <a:ext cx="2546178" cy="274049"/>
          </a:xfrm>
          <a:prstGeom prst="rect">
            <a:avLst/>
          </a:prstGeom>
          <a:noFill/>
        </p:spPr>
        <p:txBody>
          <a:bodyPr wrap="square" rtlCol="0" anchor="ctr">
            <a:spAutoFit/>
          </a:bodyPr>
          <a:lstStyle/>
          <a:p>
            <a:r>
              <a:rPr lang="en-US" sz="1181" b="1" dirty="0" err="1">
                <a:solidFill>
                  <a:srgbClr val="7D912D"/>
                </a:solidFill>
              </a:rPr>
              <a:t>Instrucciones</a:t>
            </a:r>
            <a:r>
              <a:rPr lang="en-US" sz="1181" b="1" dirty="0">
                <a:solidFill>
                  <a:srgbClr val="7D912D"/>
                </a:solidFill>
              </a:rPr>
              <a:t> </a:t>
            </a:r>
            <a:endParaRPr lang="en-US" sz="1013" b="1" dirty="0">
              <a:solidFill>
                <a:srgbClr val="7D912D"/>
              </a:solidFill>
            </a:endParaRPr>
          </a:p>
        </p:txBody>
      </p:sp>
      <p:sp>
        <p:nvSpPr>
          <p:cNvPr id="10" name="TextBox 9"/>
          <p:cNvSpPr txBox="1"/>
          <p:nvPr/>
        </p:nvSpPr>
        <p:spPr>
          <a:xfrm>
            <a:off x="2365205" y="1144589"/>
            <a:ext cx="2546178" cy="740203"/>
          </a:xfrm>
          <a:prstGeom prst="rect">
            <a:avLst/>
          </a:prstGeom>
          <a:noFill/>
        </p:spPr>
        <p:txBody>
          <a:bodyPr wrap="square" rtlCol="0" anchor="t">
            <a:spAutoFit/>
          </a:bodyPr>
          <a:lstStyle/>
          <a:p>
            <a:pPr>
              <a:spcAft>
                <a:spcPts val="506"/>
              </a:spcAft>
            </a:pPr>
            <a:r>
              <a:rPr lang="es-ES" sz="844" dirty="0"/>
              <a:t>En un tazón grande mezcle la sandía con el jugo de limón y el picante </a:t>
            </a:r>
            <a:r>
              <a:rPr lang="es-ES" sz="844" dirty="0" err="1"/>
              <a:t>Cayenne</a:t>
            </a:r>
            <a:r>
              <a:rPr lang="es-ES" sz="844" dirty="0"/>
              <a:t>.</a:t>
            </a:r>
          </a:p>
          <a:p>
            <a:pPr>
              <a:spcAft>
                <a:spcPts val="506"/>
              </a:spcAft>
            </a:pPr>
            <a:r>
              <a:rPr lang="es-ES" sz="844" dirty="0"/>
              <a:t>Agregue las hojas de menta.</a:t>
            </a:r>
          </a:p>
          <a:p>
            <a:pPr>
              <a:spcAft>
                <a:spcPts val="506"/>
              </a:spcAft>
            </a:pPr>
            <a:r>
              <a:rPr lang="es-ES" sz="844" dirty="0"/>
              <a:t>Sazone con sal y sirva.</a:t>
            </a:r>
          </a:p>
        </p:txBody>
      </p:sp>
      <p:sp>
        <p:nvSpPr>
          <p:cNvPr id="12" name="TextBox 11"/>
          <p:cNvSpPr txBox="1"/>
          <p:nvPr/>
        </p:nvSpPr>
        <p:spPr>
          <a:xfrm>
            <a:off x="437916" y="1002717"/>
            <a:ext cx="1584278" cy="2040943"/>
          </a:xfrm>
          <a:prstGeom prst="rect">
            <a:avLst/>
          </a:prstGeom>
          <a:noFill/>
        </p:spPr>
        <p:txBody>
          <a:bodyPr wrap="square" rtlCol="0" anchor="t">
            <a:spAutoFit/>
          </a:bodyPr>
          <a:lstStyle/>
          <a:p>
            <a:pPr marL="144661" indent="-144661">
              <a:lnSpc>
                <a:spcPct val="150000"/>
              </a:lnSpc>
              <a:buFont typeface="Arial" charset="0"/>
              <a:buChar char="•"/>
            </a:pPr>
            <a:endParaRPr lang="es-ES" sz="844" dirty="0">
              <a:solidFill>
                <a:srgbClr val="333333"/>
              </a:solidFill>
            </a:endParaRPr>
          </a:p>
          <a:p>
            <a:pPr marL="144661" indent="-144661">
              <a:lnSpc>
                <a:spcPct val="150000"/>
              </a:lnSpc>
              <a:buFont typeface="Arial" charset="0"/>
              <a:buChar char="•"/>
            </a:pPr>
            <a:r>
              <a:rPr lang="es-ES" sz="844" dirty="0">
                <a:solidFill>
                  <a:srgbClr val="333333"/>
                </a:solidFill>
              </a:rPr>
              <a:t>8 tazas de sandía en trozos sin semillas (cubos de 1 pulgada)</a:t>
            </a:r>
          </a:p>
          <a:p>
            <a:pPr marL="144661" indent="-144661">
              <a:lnSpc>
                <a:spcPct val="150000"/>
              </a:lnSpc>
              <a:buFont typeface="Arial" charset="0"/>
              <a:buChar char="•"/>
            </a:pPr>
            <a:r>
              <a:rPr lang="es-ES" sz="844" dirty="0">
                <a:solidFill>
                  <a:srgbClr val="333333"/>
                </a:solidFill>
              </a:rPr>
              <a:t>1/4 taza de jugo de limón </a:t>
            </a:r>
          </a:p>
          <a:p>
            <a:pPr marL="144661" indent="-144661">
              <a:lnSpc>
                <a:spcPct val="150000"/>
              </a:lnSpc>
              <a:buFont typeface="Arial" charset="0"/>
              <a:buChar char="•"/>
            </a:pPr>
            <a:r>
              <a:rPr lang="es-ES" sz="844" dirty="0">
                <a:solidFill>
                  <a:srgbClr val="333333"/>
                </a:solidFill>
              </a:rPr>
              <a:t>Una pizca picante </a:t>
            </a:r>
            <a:r>
              <a:rPr lang="es-ES" sz="844" dirty="0" err="1">
                <a:solidFill>
                  <a:srgbClr val="333333"/>
                </a:solidFill>
              </a:rPr>
              <a:t>Cayenne</a:t>
            </a:r>
            <a:endParaRPr lang="es-ES" sz="844" dirty="0">
              <a:solidFill>
                <a:srgbClr val="333333"/>
              </a:solidFill>
            </a:endParaRPr>
          </a:p>
          <a:p>
            <a:pPr marL="144661" indent="-144661">
              <a:lnSpc>
                <a:spcPct val="150000"/>
              </a:lnSpc>
              <a:buFont typeface="Arial" charset="0"/>
              <a:buChar char="•"/>
            </a:pPr>
            <a:r>
              <a:rPr lang="es-ES" sz="844" dirty="0">
                <a:solidFill>
                  <a:srgbClr val="333333"/>
                </a:solidFill>
              </a:rPr>
              <a:t>1/2 taza de hojas de menta en trozos</a:t>
            </a:r>
          </a:p>
          <a:p>
            <a:pPr marL="144661" indent="-144661">
              <a:lnSpc>
                <a:spcPct val="150000"/>
              </a:lnSpc>
              <a:buFont typeface="Arial" charset="0"/>
              <a:buChar char="•"/>
            </a:pPr>
            <a:r>
              <a:rPr lang="es-ES" sz="844" dirty="0">
                <a:solidFill>
                  <a:srgbClr val="333333"/>
                </a:solidFill>
              </a:rPr>
              <a:t>Sal al gusto </a:t>
            </a:r>
          </a:p>
          <a:p>
            <a:pPr marL="144661" indent="-144661">
              <a:lnSpc>
                <a:spcPct val="150000"/>
              </a:lnSpc>
              <a:buFont typeface="Arial" charset="0"/>
              <a:buChar char="•"/>
            </a:pPr>
            <a:endParaRPr lang="es-ES" sz="844" dirty="0">
              <a:solidFill>
                <a:srgbClr val="333333"/>
              </a:solidFill>
            </a:endParaRPr>
          </a:p>
        </p:txBody>
      </p:sp>
      <p:cxnSp>
        <p:nvCxnSpPr>
          <p:cNvPr id="17" name="Straight Connector 16"/>
          <p:cNvCxnSpPr/>
          <p:nvPr/>
        </p:nvCxnSpPr>
        <p:spPr>
          <a:xfrm flipH="1">
            <a:off x="2224894" y="1025906"/>
            <a:ext cx="1" cy="1365178"/>
          </a:xfrm>
          <a:prstGeom prst="line">
            <a:avLst/>
          </a:prstGeom>
          <a:ln w="12700" cap="rnd">
            <a:solidFill>
              <a:srgbClr val="5B4C44"/>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44517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417</TotalTime>
  <Words>2218</Words>
  <Application>Microsoft Macintosh PowerPoint</Application>
  <PresentationFormat>Custom</PresentationFormat>
  <Paragraphs>341</Paragraphs>
  <Slides>22</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Bebas Neue</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Olivia Yeip</dc:creator>
  <cp:lastModifiedBy>Jocelin Gibson</cp:lastModifiedBy>
  <cp:revision>53</cp:revision>
  <dcterms:created xsi:type="dcterms:W3CDTF">2017-03-20T16:51:48Z</dcterms:created>
  <dcterms:modified xsi:type="dcterms:W3CDTF">2024-04-11T21:13:57Z</dcterms:modified>
</cp:coreProperties>
</file>