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58" r:id="rId4"/>
    <p:sldId id="259" r:id="rId5"/>
    <p:sldId id="260" r:id="rId6"/>
    <p:sldId id="270" r:id="rId7"/>
    <p:sldId id="262" r:id="rId8"/>
    <p:sldId id="263" r:id="rId9"/>
    <p:sldId id="264" r:id="rId10"/>
    <p:sldId id="268" r:id="rId11"/>
    <p:sldId id="269" r:id="rId12"/>
    <p:sldId id="265" r:id="rId13"/>
    <p:sldId id="266" r:id="rId14"/>
    <p:sldId id="271" r:id="rId15"/>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912C"/>
    <a:srgbClr val="5AA1CD"/>
    <a:srgbClr val="C0ACB0"/>
    <a:srgbClr val="805863"/>
    <a:srgbClr val="D84429"/>
    <a:srgbClr val="EAA193"/>
    <a:srgbClr val="ECC893"/>
    <a:srgbClr val="ABCFE4"/>
    <a:srgbClr val="80913C"/>
    <a:srgbClr val="5C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8"/>
    <p:restoredTop sz="94602"/>
  </p:normalViewPr>
  <p:slideViewPr>
    <p:cSldViewPr snapToGrid="0" snapToObjects="1">
      <p:cViewPr>
        <p:scale>
          <a:sx n="111" d="100"/>
          <a:sy n="111" d="100"/>
        </p:scale>
        <p:origin x="3320"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80913C"/>
              </a:solidFill>
              <a:ln w="19050">
                <a:solidFill>
                  <a:schemeClr val="lt1"/>
                </a:solidFill>
              </a:ln>
              <a:effectLst/>
            </c:spPr>
            <c:extLst>
              <c:ext xmlns:c16="http://schemas.microsoft.com/office/drawing/2014/chart" uri="{C3380CC4-5D6E-409C-BE32-E72D297353CC}">
                <c16:uniqueId val="{00000002-CB10-154A-9443-CFE523D7955E}"/>
              </c:ext>
            </c:extLst>
          </c:dPt>
          <c:dPt>
            <c:idx val="1"/>
            <c:bubble3D val="0"/>
            <c:spPr>
              <a:solidFill>
                <a:srgbClr val="CCCDAD"/>
              </a:solidFill>
              <a:ln w="19050">
                <a:solidFill>
                  <a:schemeClr val="lt1"/>
                </a:solidFill>
              </a:ln>
              <a:effectLst/>
            </c:spPr>
            <c:extLst>
              <c:ext xmlns:c16="http://schemas.microsoft.com/office/drawing/2014/chart" uri="{C3380CC4-5D6E-409C-BE32-E72D297353CC}">
                <c16:uniqueId val="{00000001-CB10-154A-9443-CFE523D7955E}"/>
              </c:ext>
            </c:extLst>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5AA1CD"/>
              </a:solidFill>
              <a:ln w="19050">
                <a:noFill/>
              </a:ln>
              <a:effectLst/>
            </c:spPr>
            <c:extLst>
              <c:ext xmlns:c16="http://schemas.microsoft.com/office/drawing/2014/chart" uri="{C3380CC4-5D6E-409C-BE32-E72D297353CC}">
                <c16:uniqueId val="{00000001-4108-7C4F-A328-4A361A764C08}"/>
              </c:ext>
            </c:extLst>
          </c:dPt>
          <c:dPt>
            <c:idx val="1"/>
            <c:bubble3D val="0"/>
            <c:spPr>
              <a:solidFill>
                <a:srgbClr val="ABCFE4"/>
              </a:solidFill>
              <a:ln w="19050">
                <a:noFill/>
              </a:ln>
              <a:effectLst/>
            </c:spPr>
            <c:extLst>
              <c:ext xmlns:c16="http://schemas.microsoft.com/office/drawing/2014/chart" uri="{C3380CC4-5D6E-409C-BE32-E72D297353CC}">
                <c16:uniqueId val="{00000003-4108-7C4F-A328-4A361A764C08}"/>
              </c:ext>
            </c:extLst>
          </c:dPt>
          <c:dPt>
            <c:idx val="2"/>
            <c:bubble3D val="0"/>
            <c:spPr>
              <a:solidFill>
                <a:schemeClr val="accent3"/>
              </a:solidFill>
              <a:ln w="19050">
                <a:noFill/>
              </a:ln>
              <a:effectLst/>
            </c:spPr>
            <c:extLst>
              <c:ext xmlns:c16="http://schemas.microsoft.com/office/drawing/2014/chart" uri="{C3380CC4-5D6E-409C-BE32-E72D297353CC}">
                <c16:uniqueId val="{00000005-4108-7C4F-A328-4A361A764C08}"/>
              </c:ext>
            </c:extLst>
          </c:dPt>
          <c:dPt>
            <c:idx val="3"/>
            <c:bubble3D val="0"/>
            <c:spPr>
              <a:solidFill>
                <a:schemeClr val="accent4"/>
              </a:solidFill>
              <a:ln w="19050">
                <a:noFill/>
              </a:ln>
              <a:effectLst/>
            </c:spPr>
            <c:extLst>
              <c:ext xmlns:c16="http://schemas.microsoft.com/office/drawing/2014/chart" uri="{C3380CC4-5D6E-409C-BE32-E72D297353CC}">
                <c16:uniqueId val="{00000007-4108-7C4F-A328-4A361A764C08}"/>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4108-7C4F-A328-4A361A764C0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D6912C"/>
              </a:solidFill>
              <a:ln w="19050">
                <a:noFill/>
              </a:ln>
              <a:effectLst/>
            </c:spPr>
            <c:extLst>
              <c:ext xmlns:c16="http://schemas.microsoft.com/office/drawing/2014/chart" uri="{C3380CC4-5D6E-409C-BE32-E72D297353CC}">
                <c16:uniqueId val="{00000001-4108-7C4F-A328-4A361A764C08}"/>
              </c:ext>
            </c:extLst>
          </c:dPt>
          <c:dPt>
            <c:idx val="1"/>
            <c:bubble3D val="0"/>
            <c:spPr>
              <a:solidFill>
                <a:srgbClr val="ECC893"/>
              </a:solidFill>
              <a:ln w="19050">
                <a:noFill/>
              </a:ln>
              <a:effectLst/>
            </c:spPr>
            <c:extLst>
              <c:ext xmlns:c16="http://schemas.microsoft.com/office/drawing/2014/chart" uri="{C3380CC4-5D6E-409C-BE32-E72D297353CC}">
                <c16:uniqueId val="{00000003-4108-7C4F-A328-4A361A764C08}"/>
              </c:ext>
            </c:extLst>
          </c:dPt>
          <c:dPt>
            <c:idx val="2"/>
            <c:bubble3D val="0"/>
            <c:spPr>
              <a:solidFill>
                <a:schemeClr val="accent3"/>
              </a:solidFill>
              <a:ln w="19050">
                <a:noFill/>
              </a:ln>
              <a:effectLst/>
            </c:spPr>
            <c:extLst>
              <c:ext xmlns:c16="http://schemas.microsoft.com/office/drawing/2014/chart" uri="{C3380CC4-5D6E-409C-BE32-E72D297353CC}">
                <c16:uniqueId val="{00000005-4108-7C4F-A328-4A361A764C08}"/>
              </c:ext>
            </c:extLst>
          </c:dPt>
          <c:dPt>
            <c:idx val="3"/>
            <c:bubble3D val="0"/>
            <c:spPr>
              <a:solidFill>
                <a:schemeClr val="accent4"/>
              </a:solidFill>
              <a:ln w="19050">
                <a:noFill/>
              </a:ln>
              <a:effectLst/>
            </c:spPr>
            <c:extLst>
              <c:ext xmlns:c16="http://schemas.microsoft.com/office/drawing/2014/chart" uri="{C3380CC4-5D6E-409C-BE32-E72D297353CC}">
                <c16:uniqueId val="{00000007-4108-7C4F-A328-4A361A764C08}"/>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4108-7C4F-A328-4A361A764C0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D84429"/>
              </a:solidFill>
              <a:ln w="19050">
                <a:noFill/>
              </a:ln>
              <a:effectLst/>
            </c:spPr>
            <c:extLst>
              <c:ext xmlns:c16="http://schemas.microsoft.com/office/drawing/2014/chart" uri="{C3380CC4-5D6E-409C-BE32-E72D297353CC}">
                <c16:uniqueId val="{00000001-4108-7C4F-A328-4A361A764C08}"/>
              </c:ext>
            </c:extLst>
          </c:dPt>
          <c:dPt>
            <c:idx val="1"/>
            <c:bubble3D val="0"/>
            <c:spPr>
              <a:solidFill>
                <a:srgbClr val="EAA193"/>
              </a:solidFill>
              <a:ln w="19050">
                <a:noFill/>
              </a:ln>
              <a:effectLst/>
            </c:spPr>
            <c:extLst>
              <c:ext xmlns:c16="http://schemas.microsoft.com/office/drawing/2014/chart" uri="{C3380CC4-5D6E-409C-BE32-E72D297353CC}">
                <c16:uniqueId val="{00000003-4108-7C4F-A328-4A361A764C08}"/>
              </c:ext>
            </c:extLst>
          </c:dPt>
          <c:dPt>
            <c:idx val="2"/>
            <c:bubble3D val="0"/>
            <c:spPr>
              <a:solidFill>
                <a:schemeClr val="accent3"/>
              </a:solidFill>
              <a:ln w="19050">
                <a:noFill/>
              </a:ln>
              <a:effectLst/>
            </c:spPr>
            <c:extLst>
              <c:ext xmlns:c16="http://schemas.microsoft.com/office/drawing/2014/chart" uri="{C3380CC4-5D6E-409C-BE32-E72D297353CC}">
                <c16:uniqueId val="{00000005-4108-7C4F-A328-4A361A764C08}"/>
              </c:ext>
            </c:extLst>
          </c:dPt>
          <c:dPt>
            <c:idx val="3"/>
            <c:bubble3D val="0"/>
            <c:spPr>
              <a:solidFill>
                <a:schemeClr val="accent4"/>
              </a:solidFill>
              <a:ln w="19050">
                <a:noFill/>
              </a:ln>
              <a:effectLst/>
            </c:spPr>
            <c:extLst>
              <c:ext xmlns:c16="http://schemas.microsoft.com/office/drawing/2014/chart" uri="{C3380CC4-5D6E-409C-BE32-E72D297353CC}">
                <c16:uniqueId val="{00000007-4108-7C4F-A328-4A361A764C08}"/>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4108-7C4F-A328-4A361A764C0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805863"/>
              </a:solidFill>
              <a:ln w="19050">
                <a:noFill/>
              </a:ln>
              <a:effectLst/>
            </c:spPr>
            <c:extLst>
              <c:ext xmlns:c16="http://schemas.microsoft.com/office/drawing/2014/chart" uri="{C3380CC4-5D6E-409C-BE32-E72D297353CC}">
                <c16:uniqueId val="{00000001-4108-7C4F-A328-4A361A764C08}"/>
              </c:ext>
            </c:extLst>
          </c:dPt>
          <c:dPt>
            <c:idx val="1"/>
            <c:bubble3D val="0"/>
            <c:spPr>
              <a:solidFill>
                <a:srgbClr val="C0ACB0"/>
              </a:solidFill>
              <a:ln w="19050">
                <a:noFill/>
              </a:ln>
              <a:effectLst/>
            </c:spPr>
            <c:extLst>
              <c:ext xmlns:c16="http://schemas.microsoft.com/office/drawing/2014/chart" uri="{C3380CC4-5D6E-409C-BE32-E72D297353CC}">
                <c16:uniqueId val="{00000003-4108-7C4F-A328-4A361A764C08}"/>
              </c:ext>
            </c:extLst>
          </c:dPt>
          <c:dPt>
            <c:idx val="2"/>
            <c:bubble3D val="0"/>
            <c:spPr>
              <a:solidFill>
                <a:schemeClr val="accent3"/>
              </a:solidFill>
              <a:ln w="19050">
                <a:noFill/>
              </a:ln>
              <a:effectLst/>
            </c:spPr>
            <c:extLst>
              <c:ext xmlns:c16="http://schemas.microsoft.com/office/drawing/2014/chart" uri="{C3380CC4-5D6E-409C-BE32-E72D297353CC}">
                <c16:uniqueId val="{00000005-4108-7C4F-A328-4A361A764C08}"/>
              </c:ext>
            </c:extLst>
          </c:dPt>
          <c:dPt>
            <c:idx val="3"/>
            <c:bubble3D val="0"/>
            <c:spPr>
              <a:solidFill>
                <a:schemeClr val="accent4"/>
              </a:solidFill>
              <a:ln w="19050">
                <a:noFill/>
              </a:ln>
              <a:effectLst/>
            </c:spPr>
            <c:extLst>
              <c:ext xmlns:c16="http://schemas.microsoft.com/office/drawing/2014/chart" uri="{C3380CC4-5D6E-409C-BE32-E72D297353CC}">
                <c16:uniqueId val="{00000007-4108-7C4F-A328-4A361A764C08}"/>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4108-7C4F-A328-4A361A764C0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80913C"/>
              </a:solidFill>
              <a:ln w="19050">
                <a:solidFill>
                  <a:schemeClr val="lt1"/>
                </a:solidFill>
              </a:ln>
              <a:effectLst/>
            </c:spPr>
            <c:extLst>
              <c:ext xmlns:c16="http://schemas.microsoft.com/office/drawing/2014/chart" uri="{C3380CC4-5D6E-409C-BE32-E72D297353CC}">
                <c16:uniqueId val="{00000002-CB10-154A-9443-CFE523D7955E}"/>
              </c:ext>
            </c:extLst>
          </c:dPt>
          <c:dPt>
            <c:idx val="1"/>
            <c:bubble3D val="0"/>
            <c:spPr>
              <a:solidFill>
                <a:srgbClr val="CCCDAD"/>
              </a:solidFill>
              <a:ln w="19050">
                <a:solidFill>
                  <a:schemeClr val="lt1"/>
                </a:solidFill>
              </a:ln>
              <a:effectLst/>
            </c:spPr>
            <c:extLst>
              <c:ext xmlns:c16="http://schemas.microsoft.com/office/drawing/2014/chart" uri="{C3380CC4-5D6E-409C-BE32-E72D297353CC}">
                <c16:uniqueId val="{00000001-CB10-154A-9443-CFE523D795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03-9748-BBA1-D7EE46096C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03-9748-BBA1-D7EE46096CDB}"/>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12700">
              <a:noFill/>
            </a:ln>
          </c:spPr>
          <c:dPt>
            <c:idx val="0"/>
            <c:bubble3D val="0"/>
            <c:spPr>
              <a:solidFill>
                <a:srgbClr val="805863"/>
              </a:solidFill>
              <a:ln w="12700">
                <a:noFill/>
              </a:ln>
              <a:effectLst/>
            </c:spPr>
            <c:extLst>
              <c:ext xmlns:c16="http://schemas.microsoft.com/office/drawing/2014/chart" uri="{C3380CC4-5D6E-409C-BE32-E72D297353CC}">
                <c16:uniqueId val="{00000002-CB10-154A-9443-CFE523D7955E}"/>
              </c:ext>
            </c:extLst>
          </c:dPt>
          <c:dPt>
            <c:idx val="1"/>
            <c:bubble3D val="0"/>
            <c:spPr>
              <a:solidFill>
                <a:srgbClr val="5CA1CD"/>
              </a:solidFill>
              <a:ln w="12700">
                <a:noFill/>
              </a:ln>
              <a:effectLst/>
            </c:spPr>
            <c:extLst>
              <c:ext xmlns:c16="http://schemas.microsoft.com/office/drawing/2014/chart" uri="{C3380CC4-5D6E-409C-BE32-E72D297353CC}">
                <c16:uniqueId val="{00000001-CB10-154A-9443-CFE523D7955E}"/>
              </c:ext>
            </c:extLst>
          </c:dPt>
          <c:dPt>
            <c:idx val="2"/>
            <c:bubble3D val="0"/>
            <c:spPr>
              <a:solidFill>
                <a:srgbClr val="80913C"/>
              </a:solidFill>
              <a:ln w="12700">
                <a:noFill/>
              </a:ln>
              <a:effectLst/>
            </c:spPr>
            <c:extLst>
              <c:ext xmlns:c16="http://schemas.microsoft.com/office/drawing/2014/chart" uri="{C3380CC4-5D6E-409C-BE32-E72D297353CC}">
                <c16:uniqueId val="{00000005-21D4-D046-8142-BA9946F1917F}"/>
              </c:ext>
            </c:extLst>
          </c:dPt>
          <c:dPt>
            <c:idx val="3"/>
            <c:bubble3D val="0"/>
            <c:spPr>
              <a:solidFill>
                <a:srgbClr val="D84429"/>
              </a:solidFill>
              <a:ln w="12700">
                <a:noFill/>
              </a:ln>
              <a:effectLst/>
            </c:spPr>
            <c:extLst>
              <c:ext xmlns:c16="http://schemas.microsoft.com/office/drawing/2014/chart" uri="{C3380CC4-5D6E-409C-BE32-E72D297353CC}">
                <c16:uniqueId val="{00000007-21D4-D046-8142-BA9946F1917F}"/>
              </c:ext>
            </c:extLst>
          </c:dPt>
          <c:dPt>
            <c:idx val="4"/>
            <c:bubble3D val="0"/>
            <c:spPr>
              <a:solidFill>
                <a:srgbClr val="D6912C"/>
              </a:solidFill>
              <a:ln w="12700">
                <a:noFill/>
              </a:ln>
              <a:effectLst/>
            </c:spPr>
            <c:extLst>
              <c:ext xmlns:c16="http://schemas.microsoft.com/office/drawing/2014/chart" uri="{C3380CC4-5D6E-409C-BE32-E72D297353CC}">
                <c16:uniqueId val="{00000008-21D4-D046-8142-BA9946F1917F}"/>
              </c:ext>
            </c:extLst>
          </c:dPt>
          <c:cat>
            <c:strRef>
              <c:f>Sheet1!$A$2:$A$6</c:f>
              <c:strCache>
                <c:ptCount val="5"/>
                <c:pt idx="0">
                  <c:v>Asian</c:v>
                </c:pt>
                <c:pt idx="1">
                  <c:v>Black</c:v>
                </c:pt>
                <c:pt idx="2">
                  <c:v>White</c:v>
                </c:pt>
                <c:pt idx="3">
                  <c:v>Pacific Island</c:v>
                </c:pt>
                <c:pt idx="4">
                  <c:v>American</c:v>
                </c:pt>
              </c:strCache>
            </c:strRef>
          </c:cat>
          <c:val>
            <c:numRef>
              <c:f>Sheet1!$B$2:$B$6</c:f>
              <c:numCache>
                <c:formatCode>General</c:formatCode>
                <c:ptCount val="5"/>
                <c:pt idx="0">
                  <c:v>1</c:v>
                </c:pt>
                <c:pt idx="1">
                  <c:v>12</c:v>
                </c:pt>
                <c:pt idx="2">
                  <c:v>86</c:v>
                </c:pt>
                <c:pt idx="3">
                  <c:v>1</c:v>
                </c:pt>
                <c:pt idx="4">
                  <c:v>3</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r"/>
      <c:layout>
        <c:manualLayout>
          <c:xMode val="edge"/>
          <c:yMode val="edge"/>
          <c:x val="0.56852574587792748"/>
          <c:y val="0.16976746349642785"/>
          <c:w val="0.25549870827545568"/>
          <c:h val="0.627889024172556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nchor="ctr" anchorCtr="1"/>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76621632532971E-2"/>
          <c:y val="0.36813042970119597"/>
          <c:w val="0.91026460840536094"/>
          <c:h val="0.61235731816588101"/>
        </c:manualLayout>
      </c:layout>
      <c:barChart>
        <c:barDir val="bar"/>
        <c:grouping val="clustered"/>
        <c:varyColors val="0"/>
        <c:ser>
          <c:idx val="0"/>
          <c:order val="0"/>
          <c:tx>
            <c:strRef>
              <c:f>Sheet1!$B$1</c:f>
              <c:strCache>
                <c:ptCount val="1"/>
                <c:pt idx="0">
                  <c:v>Hispanic</c:v>
                </c:pt>
              </c:strCache>
            </c:strRef>
          </c:tx>
          <c:spPr>
            <a:solidFill>
              <a:srgbClr val="805863"/>
            </a:solidFill>
            <a:ln>
              <a:noFill/>
            </a:ln>
            <a:effectLst/>
          </c:spPr>
          <c:invertIfNegative val="0"/>
          <c:cat>
            <c:numRef>
              <c:f>Sheet1!$A$2</c:f>
              <c:numCache>
                <c:formatCode>General</c:formatCode>
                <c:ptCount val="1"/>
              </c:numCache>
            </c:numRef>
          </c:cat>
          <c:val>
            <c:numRef>
              <c:f>Sheet1!$B$2</c:f>
              <c:numCache>
                <c:formatCode>0%</c:formatCode>
                <c:ptCount val="1"/>
                <c:pt idx="0">
                  <c:v>0.11</c:v>
                </c:pt>
              </c:numCache>
            </c:numRef>
          </c:val>
          <c:extLst>
            <c:ext xmlns:c16="http://schemas.microsoft.com/office/drawing/2014/chart" uri="{C3380CC4-5D6E-409C-BE32-E72D297353CC}">
              <c16:uniqueId val="{00000000-1B26-6F40-BA7D-4D0FB0C9EE5E}"/>
            </c:ext>
          </c:extLst>
        </c:ser>
        <c:ser>
          <c:idx val="1"/>
          <c:order val="1"/>
          <c:tx>
            <c:strRef>
              <c:f>Sheet1!$C$1</c:f>
              <c:strCache>
                <c:ptCount val="1"/>
                <c:pt idx="0">
                  <c:v>Non-Hispanic</c:v>
                </c:pt>
              </c:strCache>
            </c:strRef>
          </c:tx>
          <c:spPr>
            <a:solidFill>
              <a:srgbClr val="D6912C"/>
            </a:solidFill>
            <a:ln>
              <a:noFill/>
            </a:ln>
            <a:effectLst/>
          </c:spPr>
          <c:invertIfNegative val="0"/>
          <c:cat>
            <c:numRef>
              <c:f>Sheet1!$A$2</c:f>
              <c:numCache>
                <c:formatCode>General</c:formatCode>
                <c:ptCount val="1"/>
              </c:numCache>
            </c:numRef>
          </c:cat>
          <c:val>
            <c:numRef>
              <c:f>Sheet1!$C$2</c:f>
              <c:numCache>
                <c:formatCode>0%</c:formatCode>
                <c:ptCount val="1"/>
                <c:pt idx="0">
                  <c:v>0.94</c:v>
                </c:pt>
              </c:numCache>
            </c:numRef>
          </c:val>
          <c:extLst>
            <c:ext xmlns:c16="http://schemas.microsoft.com/office/drawing/2014/chart" uri="{C3380CC4-5D6E-409C-BE32-E72D297353CC}">
              <c16:uniqueId val="{00000001-1B26-6F40-BA7D-4D0FB0C9EE5E}"/>
            </c:ext>
          </c:extLst>
        </c:ser>
        <c:dLbls>
          <c:showLegendKey val="0"/>
          <c:showVal val="0"/>
          <c:showCatName val="0"/>
          <c:showSerName val="0"/>
          <c:showPercent val="0"/>
          <c:showBubbleSize val="0"/>
        </c:dLbls>
        <c:gapWidth val="182"/>
        <c:axId val="1741503856"/>
        <c:axId val="1743444000"/>
      </c:barChart>
      <c:catAx>
        <c:axId val="1741503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3444000"/>
        <c:crosses val="autoZero"/>
        <c:auto val="1"/>
        <c:lblAlgn val="ctr"/>
        <c:lblOffset val="100"/>
        <c:noMultiLvlLbl val="0"/>
      </c:catAx>
      <c:valAx>
        <c:axId val="174344400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41503856"/>
        <c:crosses val="autoZero"/>
        <c:crossBetween val="between"/>
      </c:valAx>
      <c:spPr>
        <a:noFill/>
        <a:ln>
          <a:noFill/>
        </a:ln>
        <a:effectLst/>
      </c:spPr>
    </c:plotArea>
    <c:legend>
      <c:legendPos val="b"/>
      <c:layout>
        <c:manualLayout>
          <c:xMode val="edge"/>
          <c:yMode val="edge"/>
          <c:x val="2.249324580803895E-2"/>
          <c:y val="0.26059994545950366"/>
          <c:w val="0.91155354900681829"/>
          <c:h val="0.176801399825021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80913C"/>
              </a:solidFill>
              <a:ln w="19050">
                <a:solidFill>
                  <a:schemeClr val="lt1"/>
                </a:solidFill>
              </a:ln>
              <a:effectLst/>
            </c:spPr>
            <c:extLst>
              <c:ext xmlns:c16="http://schemas.microsoft.com/office/drawing/2014/chart" uri="{C3380CC4-5D6E-409C-BE32-E72D297353CC}">
                <c16:uniqueId val="{00000002-CB10-154A-9443-CFE523D7955E}"/>
              </c:ext>
            </c:extLst>
          </c:dPt>
          <c:dPt>
            <c:idx val="1"/>
            <c:bubble3D val="0"/>
            <c:spPr>
              <a:solidFill>
                <a:srgbClr val="CCCDAD"/>
              </a:solidFill>
              <a:ln w="19050">
                <a:solidFill>
                  <a:schemeClr val="lt1"/>
                </a:solidFill>
              </a:ln>
              <a:effectLst/>
            </c:spPr>
            <c:extLst>
              <c:ext xmlns:c16="http://schemas.microsoft.com/office/drawing/2014/chart" uri="{C3380CC4-5D6E-409C-BE32-E72D297353CC}">
                <c16:uniqueId val="{00000001-CB10-154A-9443-CFE523D7955E}"/>
              </c:ext>
            </c:extLst>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80913C"/>
              </a:solidFill>
              <a:ln w="19050">
                <a:solidFill>
                  <a:schemeClr val="lt1"/>
                </a:solidFill>
              </a:ln>
              <a:effectLst/>
            </c:spPr>
            <c:extLst>
              <c:ext xmlns:c16="http://schemas.microsoft.com/office/drawing/2014/chart" uri="{C3380CC4-5D6E-409C-BE32-E72D297353CC}">
                <c16:uniqueId val="{00000002-CB10-154A-9443-CFE523D7955E}"/>
              </c:ext>
            </c:extLst>
          </c:dPt>
          <c:dPt>
            <c:idx val="1"/>
            <c:bubble3D val="0"/>
            <c:spPr>
              <a:solidFill>
                <a:srgbClr val="CCCDAD"/>
              </a:solidFill>
              <a:ln w="19050">
                <a:solidFill>
                  <a:schemeClr val="lt1"/>
                </a:solidFill>
              </a:ln>
              <a:effectLst/>
            </c:spPr>
            <c:extLst>
              <c:ext xmlns:c16="http://schemas.microsoft.com/office/drawing/2014/chart" uri="{C3380CC4-5D6E-409C-BE32-E72D297353CC}">
                <c16:uniqueId val="{00000001-CB10-154A-9443-CFE523D795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03-9748-BBA1-D7EE46096C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03-9748-BBA1-D7EE46096CDB}"/>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12700">
              <a:noFill/>
            </a:ln>
          </c:spPr>
          <c:dPt>
            <c:idx val="0"/>
            <c:bubble3D val="0"/>
            <c:spPr>
              <a:solidFill>
                <a:srgbClr val="805863"/>
              </a:solidFill>
              <a:ln w="12700">
                <a:noFill/>
              </a:ln>
              <a:effectLst/>
            </c:spPr>
            <c:extLst>
              <c:ext xmlns:c16="http://schemas.microsoft.com/office/drawing/2014/chart" uri="{C3380CC4-5D6E-409C-BE32-E72D297353CC}">
                <c16:uniqueId val="{00000002-CB10-154A-9443-CFE523D7955E}"/>
              </c:ext>
            </c:extLst>
          </c:dPt>
          <c:dPt>
            <c:idx val="1"/>
            <c:bubble3D val="0"/>
            <c:spPr>
              <a:solidFill>
                <a:srgbClr val="5CA1CD"/>
              </a:solidFill>
              <a:ln w="12700">
                <a:noFill/>
              </a:ln>
              <a:effectLst/>
            </c:spPr>
            <c:extLst>
              <c:ext xmlns:c16="http://schemas.microsoft.com/office/drawing/2014/chart" uri="{C3380CC4-5D6E-409C-BE32-E72D297353CC}">
                <c16:uniqueId val="{00000001-CB10-154A-9443-CFE523D7955E}"/>
              </c:ext>
            </c:extLst>
          </c:dPt>
          <c:dPt>
            <c:idx val="2"/>
            <c:bubble3D val="0"/>
            <c:spPr>
              <a:solidFill>
                <a:srgbClr val="80913C"/>
              </a:solidFill>
              <a:ln w="12700">
                <a:noFill/>
              </a:ln>
              <a:effectLst/>
            </c:spPr>
            <c:extLst>
              <c:ext xmlns:c16="http://schemas.microsoft.com/office/drawing/2014/chart" uri="{C3380CC4-5D6E-409C-BE32-E72D297353CC}">
                <c16:uniqueId val="{00000005-21D4-D046-8142-BA9946F1917F}"/>
              </c:ext>
            </c:extLst>
          </c:dPt>
          <c:dPt>
            <c:idx val="3"/>
            <c:bubble3D val="0"/>
            <c:spPr>
              <a:solidFill>
                <a:srgbClr val="D84429"/>
              </a:solidFill>
              <a:ln w="12700">
                <a:noFill/>
              </a:ln>
              <a:effectLst/>
            </c:spPr>
            <c:extLst>
              <c:ext xmlns:c16="http://schemas.microsoft.com/office/drawing/2014/chart" uri="{C3380CC4-5D6E-409C-BE32-E72D297353CC}">
                <c16:uniqueId val="{00000007-21D4-D046-8142-BA9946F1917F}"/>
              </c:ext>
            </c:extLst>
          </c:dPt>
          <c:dPt>
            <c:idx val="4"/>
            <c:bubble3D val="0"/>
            <c:spPr>
              <a:solidFill>
                <a:srgbClr val="D6912C"/>
              </a:solidFill>
              <a:ln w="12700">
                <a:noFill/>
              </a:ln>
              <a:effectLst/>
            </c:spPr>
            <c:extLst>
              <c:ext xmlns:c16="http://schemas.microsoft.com/office/drawing/2014/chart" uri="{C3380CC4-5D6E-409C-BE32-E72D297353CC}">
                <c16:uniqueId val="{00000008-21D4-D046-8142-BA9946F1917F}"/>
              </c:ext>
            </c:extLst>
          </c:dPt>
          <c:cat>
            <c:strRef>
              <c:f>Sheet1!$A$2:$A$6</c:f>
              <c:strCache>
                <c:ptCount val="5"/>
                <c:pt idx="0">
                  <c:v>Asian</c:v>
                </c:pt>
                <c:pt idx="1">
                  <c:v>Black</c:v>
                </c:pt>
                <c:pt idx="2">
                  <c:v>White</c:v>
                </c:pt>
                <c:pt idx="3">
                  <c:v>Pacific Island</c:v>
                </c:pt>
                <c:pt idx="4">
                  <c:v>American</c:v>
                </c:pt>
              </c:strCache>
            </c:strRef>
          </c:cat>
          <c:val>
            <c:numRef>
              <c:f>Sheet1!$B$2:$B$6</c:f>
              <c:numCache>
                <c:formatCode>General</c:formatCode>
                <c:ptCount val="5"/>
                <c:pt idx="0">
                  <c:v>1</c:v>
                </c:pt>
                <c:pt idx="1">
                  <c:v>12</c:v>
                </c:pt>
                <c:pt idx="2">
                  <c:v>86</c:v>
                </c:pt>
                <c:pt idx="3">
                  <c:v>1</c:v>
                </c:pt>
                <c:pt idx="4">
                  <c:v>3</c:v>
                </c:pt>
              </c:numCache>
            </c:numRef>
          </c:val>
          <c:extLst>
            <c:ext xmlns:c16="http://schemas.microsoft.com/office/drawing/2014/chart" uri="{C3380CC4-5D6E-409C-BE32-E72D297353CC}">
              <c16:uniqueId val="{00000000-CB10-154A-9443-CFE523D7955E}"/>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r"/>
      <c:layout>
        <c:manualLayout>
          <c:xMode val="edge"/>
          <c:yMode val="edge"/>
          <c:x val="0.56852574587792748"/>
          <c:y val="0.16976746349642785"/>
          <c:w val="0.25549870827545568"/>
          <c:h val="0.627889024172556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nchor="ctr" anchorCtr="1"/>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76621632532971E-2"/>
          <c:y val="0.36813042970119597"/>
          <c:w val="0.91026460840536094"/>
          <c:h val="0.61235731816588101"/>
        </c:manualLayout>
      </c:layout>
      <c:barChart>
        <c:barDir val="bar"/>
        <c:grouping val="clustered"/>
        <c:varyColors val="0"/>
        <c:ser>
          <c:idx val="0"/>
          <c:order val="0"/>
          <c:tx>
            <c:strRef>
              <c:f>Sheet1!$B$1</c:f>
              <c:strCache>
                <c:ptCount val="1"/>
                <c:pt idx="0">
                  <c:v>Hispanic</c:v>
                </c:pt>
              </c:strCache>
            </c:strRef>
          </c:tx>
          <c:spPr>
            <a:solidFill>
              <a:srgbClr val="805863"/>
            </a:solidFill>
            <a:ln>
              <a:noFill/>
            </a:ln>
            <a:effectLst/>
          </c:spPr>
          <c:invertIfNegative val="0"/>
          <c:cat>
            <c:numRef>
              <c:f>Sheet1!$A$2</c:f>
              <c:numCache>
                <c:formatCode>General</c:formatCode>
                <c:ptCount val="1"/>
              </c:numCache>
            </c:numRef>
          </c:cat>
          <c:val>
            <c:numRef>
              <c:f>Sheet1!$B$2</c:f>
              <c:numCache>
                <c:formatCode>0%</c:formatCode>
                <c:ptCount val="1"/>
                <c:pt idx="0">
                  <c:v>0.11</c:v>
                </c:pt>
              </c:numCache>
            </c:numRef>
          </c:val>
          <c:extLst>
            <c:ext xmlns:c16="http://schemas.microsoft.com/office/drawing/2014/chart" uri="{C3380CC4-5D6E-409C-BE32-E72D297353CC}">
              <c16:uniqueId val="{00000000-1B26-6F40-BA7D-4D0FB0C9EE5E}"/>
            </c:ext>
          </c:extLst>
        </c:ser>
        <c:ser>
          <c:idx val="1"/>
          <c:order val="1"/>
          <c:tx>
            <c:strRef>
              <c:f>Sheet1!$C$1</c:f>
              <c:strCache>
                <c:ptCount val="1"/>
                <c:pt idx="0">
                  <c:v>Non-Hispanic</c:v>
                </c:pt>
              </c:strCache>
            </c:strRef>
          </c:tx>
          <c:spPr>
            <a:solidFill>
              <a:srgbClr val="D6912C"/>
            </a:solidFill>
            <a:ln>
              <a:noFill/>
            </a:ln>
            <a:effectLst/>
          </c:spPr>
          <c:invertIfNegative val="0"/>
          <c:cat>
            <c:numRef>
              <c:f>Sheet1!$A$2</c:f>
              <c:numCache>
                <c:formatCode>General</c:formatCode>
                <c:ptCount val="1"/>
              </c:numCache>
            </c:numRef>
          </c:cat>
          <c:val>
            <c:numRef>
              <c:f>Sheet1!$C$2</c:f>
              <c:numCache>
                <c:formatCode>0%</c:formatCode>
                <c:ptCount val="1"/>
                <c:pt idx="0">
                  <c:v>0.94</c:v>
                </c:pt>
              </c:numCache>
            </c:numRef>
          </c:val>
          <c:extLst>
            <c:ext xmlns:c16="http://schemas.microsoft.com/office/drawing/2014/chart" uri="{C3380CC4-5D6E-409C-BE32-E72D297353CC}">
              <c16:uniqueId val="{00000001-1B26-6F40-BA7D-4D0FB0C9EE5E}"/>
            </c:ext>
          </c:extLst>
        </c:ser>
        <c:dLbls>
          <c:showLegendKey val="0"/>
          <c:showVal val="0"/>
          <c:showCatName val="0"/>
          <c:showSerName val="0"/>
          <c:showPercent val="0"/>
          <c:showBubbleSize val="0"/>
        </c:dLbls>
        <c:gapWidth val="182"/>
        <c:axId val="1741503856"/>
        <c:axId val="1743444000"/>
      </c:barChart>
      <c:catAx>
        <c:axId val="1741503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3444000"/>
        <c:crosses val="autoZero"/>
        <c:auto val="1"/>
        <c:lblAlgn val="ctr"/>
        <c:lblOffset val="100"/>
        <c:noMultiLvlLbl val="0"/>
      </c:catAx>
      <c:valAx>
        <c:axId val="174344400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41503856"/>
        <c:crosses val="autoZero"/>
        <c:crossBetween val="between"/>
      </c:valAx>
      <c:spPr>
        <a:noFill/>
        <a:ln>
          <a:noFill/>
        </a:ln>
        <a:effectLst/>
      </c:spPr>
    </c:plotArea>
    <c:legend>
      <c:legendPos val="b"/>
      <c:layout>
        <c:manualLayout>
          <c:xMode val="edge"/>
          <c:yMode val="edge"/>
          <c:x val="2.249324580803895E-2"/>
          <c:y val="0.26059994545950366"/>
          <c:w val="0.91155354900681829"/>
          <c:h val="0.176801399825021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80913C"/>
              </a:solidFill>
              <a:ln w="19050">
                <a:noFill/>
              </a:ln>
              <a:effectLst/>
            </c:spPr>
            <c:extLst>
              <c:ext xmlns:c16="http://schemas.microsoft.com/office/drawing/2014/chart" uri="{C3380CC4-5D6E-409C-BE32-E72D297353CC}">
                <c16:uniqueId val="{00000001-4108-7C4F-A328-4A361A764C08}"/>
              </c:ext>
            </c:extLst>
          </c:dPt>
          <c:dPt>
            <c:idx val="1"/>
            <c:bubble3D val="0"/>
            <c:spPr>
              <a:solidFill>
                <a:srgbClr val="CCCDAD"/>
              </a:solidFill>
              <a:ln w="19050">
                <a:noFill/>
              </a:ln>
              <a:effectLst/>
            </c:spPr>
            <c:extLst>
              <c:ext xmlns:c16="http://schemas.microsoft.com/office/drawing/2014/chart" uri="{C3380CC4-5D6E-409C-BE32-E72D297353CC}">
                <c16:uniqueId val="{00000003-4108-7C4F-A328-4A361A764C08}"/>
              </c:ext>
            </c:extLst>
          </c:dPt>
          <c:dPt>
            <c:idx val="2"/>
            <c:bubble3D val="0"/>
            <c:spPr>
              <a:solidFill>
                <a:schemeClr val="accent3"/>
              </a:solidFill>
              <a:ln w="19050">
                <a:noFill/>
              </a:ln>
              <a:effectLst/>
            </c:spPr>
            <c:extLst>
              <c:ext xmlns:c16="http://schemas.microsoft.com/office/drawing/2014/chart" uri="{C3380CC4-5D6E-409C-BE32-E72D297353CC}">
                <c16:uniqueId val="{00000005-4108-7C4F-A328-4A361A764C08}"/>
              </c:ext>
            </c:extLst>
          </c:dPt>
          <c:dPt>
            <c:idx val="3"/>
            <c:bubble3D val="0"/>
            <c:spPr>
              <a:solidFill>
                <a:schemeClr val="accent4"/>
              </a:solidFill>
              <a:ln w="19050">
                <a:noFill/>
              </a:ln>
              <a:effectLst/>
            </c:spPr>
            <c:extLst>
              <c:ext xmlns:c16="http://schemas.microsoft.com/office/drawing/2014/chart" uri="{C3380CC4-5D6E-409C-BE32-E72D297353CC}">
                <c16:uniqueId val="{00000007-4108-7C4F-A328-4A361A764C08}"/>
              </c:ext>
            </c:extLst>
          </c:dPt>
          <c:cat>
            <c:numRef>
              <c:f>Sheet1!$A$2:$A$5</c:f>
              <c:numCache>
                <c:formatCode>General</c:formatCode>
                <c:ptCount val="4"/>
              </c:numCache>
            </c:numRef>
          </c:cat>
          <c:val>
            <c:numRef>
              <c:f>Sheet1!$B$2:$B$5</c:f>
              <c:numCache>
                <c:formatCode>General</c:formatCode>
                <c:ptCount val="4"/>
                <c:pt idx="0">
                  <c:v>29</c:v>
                </c:pt>
                <c:pt idx="1">
                  <c:v>71</c:v>
                </c:pt>
              </c:numCache>
            </c:numRef>
          </c:val>
          <c:extLst>
            <c:ext xmlns:c16="http://schemas.microsoft.com/office/drawing/2014/chart" uri="{C3380CC4-5D6E-409C-BE32-E72D297353CC}">
              <c16:uniqueId val="{00000008-4108-7C4F-A328-4A361A764C0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mpd="sng">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7C81D-ED6C-E140-BC80-3DAD27400067}" type="datetimeFigureOut">
              <a:rPr lang="en-US" smtClean="0"/>
              <a:t>11/12/18</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0BC21-528E-6642-AB59-E7A2B04E62E1}" type="slidenum">
              <a:rPr lang="en-US" smtClean="0"/>
              <a:t>‹#›</a:t>
            </a:fld>
            <a:endParaRPr lang="en-US"/>
          </a:p>
        </p:txBody>
      </p:sp>
    </p:spTree>
    <p:extLst>
      <p:ext uri="{BB962C8B-B14F-4D97-AF65-F5344CB8AC3E}">
        <p14:creationId xmlns:p14="http://schemas.microsoft.com/office/powerpoint/2010/main" val="248647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D0BC21-528E-6642-AB59-E7A2B04E62E1}" type="slidenum">
              <a:rPr lang="en-US" smtClean="0"/>
              <a:t>11</a:t>
            </a:fld>
            <a:endParaRPr lang="en-US"/>
          </a:p>
        </p:txBody>
      </p:sp>
    </p:spTree>
    <p:extLst>
      <p:ext uri="{BB962C8B-B14F-4D97-AF65-F5344CB8AC3E}">
        <p14:creationId xmlns:p14="http://schemas.microsoft.com/office/powerpoint/2010/main" val="387379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A111C814-D75F-404F-AE44-FA0B7AFA952B}"/>
              </a:ext>
            </a:extLst>
          </p:cNvPr>
          <p:cNvSpPr>
            <a:spLocks noGrp="1"/>
          </p:cNvSpPr>
          <p:nvPr>
            <p:ph type="pic" sz="quarter" idx="10"/>
          </p:nvPr>
        </p:nvSpPr>
        <p:spPr>
          <a:xfrm>
            <a:off x="0" y="0"/>
            <a:ext cx="1909763" cy="2533650"/>
          </a:xfrm>
          <a:prstGeom prst="rect">
            <a:avLst/>
          </a:prstGeom>
        </p:spPr>
        <p:txBody>
          <a:bodyPr/>
          <a:lstStyle/>
          <a:p>
            <a:endParaRPr lang="en-US"/>
          </a:p>
        </p:txBody>
      </p:sp>
      <p:sp>
        <p:nvSpPr>
          <p:cNvPr id="10" name="Picture Placeholder 5">
            <a:extLst>
              <a:ext uri="{FF2B5EF4-FFF2-40B4-BE49-F238E27FC236}">
                <a16:creationId xmlns:a16="http://schemas.microsoft.com/office/drawing/2014/main" id="{F06F8DDB-53F5-E84C-8C03-0EABB7080D88}"/>
              </a:ext>
            </a:extLst>
          </p:cNvPr>
          <p:cNvSpPr>
            <a:spLocks noGrp="1"/>
          </p:cNvSpPr>
          <p:nvPr>
            <p:ph type="pic" sz="quarter" idx="11"/>
          </p:nvPr>
        </p:nvSpPr>
        <p:spPr>
          <a:xfrm>
            <a:off x="2001520" y="0"/>
            <a:ext cx="3637280" cy="2533650"/>
          </a:xfrm>
          <a:prstGeom prst="rect">
            <a:avLst/>
          </a:prstGeom>
        </p:spPr>
        <p:txBody>
          <a:bodyPr/>
          <a:lstStyle/>
          <a:p>
            <a:endParaRPr lang="en-US"/>
          </a:p>
        </p:txBody>
      </p:sp>
      <p:sp>
        <p:nvSpPr>
          <p:cNvPr id="11" name="Picture Placeholder 5">
            <a:extLst>
              <a:ext uri="{FF2B5EF4-FFF2-40B4-BE49-F238E27FC236}">
                <a16:creationId xmlns:a16="http://schemas.microsoft.com/office/drawing/2014/main" id="{72B08E23-6AD9-F74B-AC76-97278410001F}"/>
              </a:ext>
            </a:extLst>
          </p:cNvPr>
          <p:cNvSpPr>
            <a:spLocks noGrp="1"/>
          </p:cNvSpPr>
          <p:nvPr>
            <p:ph type="pic" sz="quarter" idx="12"/>
          </p:nvPr>
        </p:nvSpPr>
        <p:spPr>
          <a:xfrm>
            <a:off x="5730240" y="0"/>
            <a:ext cx="2042160" cy="2533650"/>
          </a:xfrm>
          <a:prstGeom prst="rect">
            <a:avLst/>
          </a:prstGeom>
        </p:spPr>
        <p:txBody>
          <a:bodyPr/>
          <a:lstStyle/>
          <a:p>
            <a:endParaRPr lang="en-US"/>
          </a:p>
        </p:txBody>
      </p:sp>
    </p:spTree>
    <p:extLst>
      <p:ext uri="{BB962C8B-B14F-4D97-AF65-F5344CB8AC3E}">
        <p14:creationId xmlns:p14="http://schemas.microsoft.com/office/powerpoint/2010/main" val="160974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4993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521904"/>
      </p:ext>
    </p:extLst>
  </p:cSld>
  <p:clrMap bg1="lt1" tx1="dk1" bg2="lt2" tx2="dk2" accent1="accent1" accent2="accent2" accent3="accent3" accent4="accent4" accent5="accent5" accent6="accent6" hlink="hlink" folHlink="folHlink"/>
  <p:sldLayoutIdLst>
    <p:sldLayoutId id="2147483661" r:id="rId1"/>
    <p:sldLayoutId id="2147483673" r:id="rId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27.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chart" Target="../charts/chart8.xml"/><Relationship Id="rId2" Type="http://schemas.openxmlformats.org/officeDocument/2006/relationships/image" Target="../media/image26.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chart" Target="../charts/chart7.xml"/><Relationship Id="rId5" Type="http://schemas.openxmlformats.org/officeDocument/2006/relationships/chart" Target="../charts/chart6.xml"/><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chart" Target="../charts/chart5.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35.png"/><Relationship Id="rId7" Type="http://schemas.openxmlformats.org/officeDocument/2006/relationships/chart" Target="../charts/chart1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36.png"/><Relationship Id="rId9" Type="http://schemas.openxmlformats.org/officeDocument/2006/relationships/chart" Target="../charts/char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chart" Target="../charts/chart2.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7.png"/><Relationship Id="rId2" Type="http://schemas.openxmlformats.org/officeDocument/2006/relationships/chart" Target="../charts/chart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jp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chart" Target="../charts/chart4.xml"/><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50003-0DB7-C04E-B708-01EA7D122F9C}"/>
              </a:ext>
            </a:extLst>
          </p:cNvPr>
          <p:cNvPicPr>
            <a:picLocks noChangeAspect="1"/>
          </p:cNvPicPr>
          <p:nvPr/>
        </p:nvPicPr>
        <p:blipFill rotWithShape="1">
          <a:blip r:embed="rId2"/>
          <a:srcRect l="11904" t="19683" r="28219" b="243"/>
          <a:stretch/>
        </p:blipFill>
        <p:spPr>
          <a:xfrm>
            <a:off x="0" y="0"/>
            <a:ext cx="7772400" cy="6926317"/>
          </a:xfrm>
          <a:prstGeom prst="rect">
            <a:avLst/>
          </a:prstGeom>
        </p:spPr>
      </p:pic>
      <p:pic>
        <p:nvPicPr>
          <p:cNvPr id="9" name="Picture 8">
            <a:extLst>
              <a:ext uri="{FF2B5EF4-FFF2-40B4-BE49-F238E27FC236}">
                <a16:creationId xmlns:a16="http://schemas.microsoft.com/office/drawing/2014/main" id="{B7603362-DB04-EB47-BDB0-E17C4C3C9EFB}"/>
              </a:ext>
            </a:extLst>
          </p:cNvPr>
          <p:cNvPicPr>
            <a:picLocks noChangeAspect="1"/>
          </p:cNvPicPr>
          <p:nvPr/>
        </p:nvPicPr>
        <p:blipFill>
          <a:blip r:embed="rId3"/>
          <a:stretch>
            <a:fillRect/>
          </a:stretch>
        </p:blipFill>
        <p:spPr>
          <a:xfrm>
            <a:off x="0" y="6204606"/>
            <a:ext cx="7772400" cy="3454400"/>
          </a:xfrm>
          <a:prstGeom prst="rect">
            <a:avLst/>
          </a:prstGeom>
        </p:spPr>
      </p:pic>
      <p:pic>
        <p:nvPicPr>
          <p:cNvPr id="5" name="Picture 4">
            <a:extLst>
              <a:ext uri="{FF2B5EF4-FFF2-40B4-BE49-F238E27FC236}">
                <a16:creationId xmlns:a16="http://schemas.microsoft.com/office/drawing/2014/main" id="{CB37629B-9BA4-4F4F-BB76-E14E69BF4C8D}"/>
              </a:ext>
            </a:extLst>
          </p:cNvPr>
          <p:cNvPicPr>
            <a:picLocks noChangeAspect="1"/>
          </p:cNvPicPr>
          <p:nvPr/>
        </p:nvPicPr>
        <p:blipFill>
          <a:blip r:embed="rId4">
            <a:alphaModFix amt="94000"/>
          </a:blip>
          <a:stretch>
            <a:fillRect/>
          </a:stretch>
        </p:blipFill>
        <p:spPr>
          <a:xfrm>
            <a:off x="672661" y="1280072"/>
            <a:ext cx="4419600" cy="5207000"/>
          </a:xfrm>
          <a:prstGeom prst="rect">
            <a:avLst/>
          </a:prstGeom>
        </p:spPr>
      </p:pic>
      <p:pic>
        <p:nvPicPr>
          <p:cNvPr id="7" name="Picture 6">
            <a:extLst>
              <a:ext uri="{FF2B5EF4-FFF2-40B4-BE49-F238E27FC236}">
                <a16:creationId xmlns:a16="http://schemas.microsoft.com/office/drawing/2014/main" id="{82C2F12F-E5E8-484E-B4B3-74AE7E30924D}"/>
              </a:ext>
            </a:extLst>
          </p:cNvPr>
          <p:cNvPicPr>
            <a:picLocks noChangeAspect="1"/>
          </p:cNvPicPr>
          <p:nvPr/>
        </p:nvPicPr>
        <p:blipFill>
          <a:blip r:embed="rId5"/>
          <a:stretch>
            <a:fillRect/>
          </a:stretch>
        </p:blipFill>
        <p:spPr>
          <a:xfrm>
            <a:off x="5907367" y="8734097"/>
            <a:ext cx="1504812" cy="924909"/>
          </a:xfrm>
          <a:prstGeom prst="rect">
            <a:avLst/>
          </a:prstGeom>
        </p:spPr>
      </p:pic>
      <p:sp>
        <p:nvSpPr>
          <p:cNvPr id="10" name="TextBox 9">
            <a:extLst>
              <a:ext uri="{FF2B5EF4-FFF2-40B4-BE49-F238E27FC236}">
                <a16:creationId xmlns:a16="http://schemas.microsoft.com/office/drawing/2014/main" id="{B8E6370C-7A12-8646-BB47-4F58AC1A5C34}"/>
              </a:ext>
            </a:extLst>
          </p:cNvPr>
          <p:cNvSpPr txBox="1"/>
          <p:nvPr/>
        </p:nvSpPr>
        <p:spPr>
          <a:xfrm>
            <a:off x="1032883" y="1608087"/>
            <a:ext cx="3633709" cy="2932385"/>
          </a:xfrm>
          <a:prstGeom prst="rect">
            <a:avLst/>
          </a:prstGeom>
          <a:noFill/>
        </p:spPr>
        <p:txBody>
          <a:bodyPr wrap="square" rtlCol="0">
            <a:normAutofit/>
          </a:bodyPr>
          <a:lstStyle/>
          <a:p>
            <a:pPr>
              <a:lnSpc>
                <a:spcPct val="85000"/>
              </a:lnSpc>
            </a:pPr>
            <a:r>
              <a:rPr lang="en-US" sz="7100" b="1" dirty="0">
                <a:solidFill>
                  <a:schemeClr val="bg1"/>
                </a:solidFill>
                <a:latin typeface="Arial Narrow" panose="020B0604020202020204" pitchFamily="34" charset="0"/>
                <a:cs typeface="Arial Narrow" panose="020B0604020202020204" pitchFamily="34" charset="0"/>
              </a:rPr>
              <a:t>Name of Region Here</a:t>
            </a:r>
          </a:p>
        </p:txBody>
      </p:sp>
      <p:sp>
        <p:nvSpPr>
          <p:cNvPr id="11" name="TextBox 10">
            <a:extLst>
              <a:ext uri="{FF2B5EF4-FFF2-40B4-BE49-F238E27FC236}">
                <a16:creationId xmlns:a16="http://schemas.microsoft.com/office/drawing/2014/main" id="{68FB8C8C-35ED-7941-AE72-4812E34968C5}"/>
              </a:ext>
            </a:extLst>
          </p:cNvPr>
          <p:cNvSpPr txBox="1"/>
          <p:nvPr/>
        </p:nvSpPr>
        <p:spPr>
          <a:xfrm>
            <a:off x="1032883" y="4559742"/>
            <a:ext cx="1468579" cy="422162"/>
          </a:xfrm>
          <a:prstGeom prst="rect">
            <a:avLst/>
          </a:prstGeom>
          <a:noFill/>
        </p:spPr>
        <p:txBody>
          <a:bodyPr wrap="square" rtlCol="0">
            <a:normAutofit/>
          </a:bodyPr>
          <a:lstStyle/>
          <a:p>
            <a:pPr>
              <a:lnSpc>
                <a:spcPct val="85000"/>
              </a:lnSpc>
            </a:pPr>
            <a:r>
              <a:rPr lang="en-US" sz="2100" dirty="0">
                <a:solidFill>
                  <a:schemeClr val="bg1"/>
                </a:solidFill>
                <a:latin typeface="Arial" panose="020B0604020202020204" pitchFamily="34" charset="0"/>
                <a:cs typeface="Arial" panose="020B0604020202020204" pitchFamily="34" charset="0"/>
              </a:rPr>
              <a:t>SNAP-Ed</a:t>
            </a:r>
          </a:p>
        </p:txBody>
      </p:sp>
      <p:sp>
        <p:nvSpPr>
          <p:cNvPr id="12" name="TextBox 11">
            <a:extLst>
              <a:ext uri="{FF2B5EF4-FFF2-40B4-BE49-F238E27FC236}">
                <a16:creationId xmlns:a16="http://schemas.microsoft.com/office/drawing/2014/main" id="{4EC26B4F-7376-ED4A-8073-11ABFB87C5FD}"/>
              </a:ext>
            </a:extLst>
          </p:cNvPr>
          <p:cNvSpPr txBox="1"/>
          <p:nvPr/>
        </p:nvSpPr>
        <p:spPr>
          <a:xfrm>
            <a:off x="1537380" y="7012590"/>
            <a:ext cx="3633709" cy="1090886"/>
          </a:xfrm>
          <a:prstGeom prst="rect">
            <a:avLst/>
          </a:prstGeom>
          <a:noFill/>
        </p:spPr>
        <p:txBody>
          <a:bodyPr wrap="square" rtlCol="0">
            <a:noAutofit/>
          </a:bodyPr>
          <a:lstStyle/>
          <a:p>
            <a:pPr>
              <a:lnSpc>
                <a:spcPct val="85000"/>
              </a:lnSpc>
            </a:pPr>
            <a:r>
              <a:rPr lang="en-US" sz="9700" b="1" dirty="0">
                <a:solidFill>
                  <a:srgbClr val="5CA1CD"/>
                </a:solidFill>
                <a:latin typeface="Arial Narrow" panose="020B0604020202020204" pitchFamily="34" charset="0"/>
                <a:cs typeface="Arial Narrow" panose="020B0604020202020204" pitchFamily="34" charset="0"/>
              </a:rPr>
              <a:t>2018</a:t>
            </a:r>
            <a:endParaRPr lang="en-US" sz="7100" b="1" dirty="0">
              <a:solidFill>
                <a:srgbClr val="5CA1CD"/>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CFA175A0-4DEF-9547-8CA5-EA7DABB1AEDC}"/>
              </a:ext>
            </a:extLst>
          </p:cNvPr>
          <p:cNvSpPr txBox="1"/>
          <p:nvPr/>
        </p:nvSpPr>
        <p:spPr>
          <a:xfrm>
            <a:off x="1541197" y="8177046"/>
            <a:ext cx="2778553" cy="1090886"/>
          </a:xfrm>
          <a:prstGeom prst="rect">
            <a:avLst/>
          </a:prstGeom>
          <a:noFill/>
        </p:spPr>
        <p:txBody>
          <a:bodyPr wrap="square" rtlCol="0">
            <a:noAutofit/>
          </a:bodyPr>
          <a:lstStyle/>
          <a:p>
            <a:r>
              <a:rPr lang="en-US" sz="2400" b="1" dirty="0">
                <a:solidFill>
                  <a:srgbClr val="001E31"/>
                </a:solidFill>
                <a:latin typeface="Arial Narrow" panose="020B0604020202020204" pitchFamily="34" charset="0"/>
                <a:cs typeface="Arial Narrow" panose="020B0604020202020204" pitchFamily="34" charset="0"/>
              </a:rPr>
              <a:t>Nutrition Education</a:t>
            </a:r>
          </a:p>
          <a:p>
            <a:r>
              <a:rPr lang="en-US" sz="2400" dirty="0">
                <a:solidFill>
                  <a:srgbClr val="001E31"/>
                </a:solidFill>
                <a:latin typeface="Arial Narrow" panose="020B0604020202020204" pitchFamily="34" charset="0"/>
                <a:cs typeface="Arial Narrow" panose="020B0604020202020204" pitchFamily="34" charset="0"/>
              </a:rPr>
              <a:t>Success and</a:t>
            </a:r>
          </a:p>
          <a:p>
            <a:r>
              <a:rPr lang="en-US" sz="2400" dirty="0">
                <a:solidFill>
                  <a:srgbClr val="001E31"/>
                </a:solidFill>
                <a:latin typeface="Arial Narrow" panose="020B0604020202020204" pitchFamily="34" charset="0"/>
                <a:cs typeface="Arial Narrow" panose="020B0604020202020204" pitchFamily="34" charset="0"/>
              </a:rPr>
              <a:t>Impact Report</a:t>
            </a:r>
          </a:p>
        </p:txBody>
      </p:sp>
    </p:spTree>
    <p:extLst>
      <p:ext uri="{BB962C8B-B14F-4D97-AF65-F5344CB8AC3E}">
        <p14:creationId xmlns:p14="http://schemas.microsoft.com/office/powerpoint/2010/main" val="3129846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A5743D-86A0-7549-A7D7-8941A86143C1}"/>
              </a:ext>
            </a:extLst>
          </p:cNvPr>
          <p:cNvPicPr>
            <a:picLocks noChangeAspect="1"/>
          </p:cNvPicPr>
          <p:nvPr/>
        </p:nvPicPr>
        <p:blipFill rotWithShape="1">
          <a:blip r:embed="rId2"/>
          <a:srcRect t="43880" b="37633"/>
          <a:stretch/>
        </p:blipFill>
        <p:spPr>
          <a:xfrm>
            <a:off x="-14948" y="-1"/>
            <a:ext cx="7802297" cy="960120"/>
          </a:xfrm>
          <a:prstGeom prst="rect">
            <a:avLst/>
          </a:prstGeom>
        </p:spPr>
      </p:pic>
      <p:sp>
        <p:nvSpPr>
          <p:cNvPr id="3" name="Rectangle 2">
            <a:extLst>
              <a:ext uri="{FF2B5EF4-FFF2-40B4-BE49-F238E27FC236}">
                <a16:creationId xmlns:a16="http://schemas.microsoft.com/office/drawing/2014/main" id="{659684CA-385B-A042-B0D9-2DA3256A4988}"/>
              </a:ext>
            </a:extLst>
          </p:cNvPr>
          <p:cNvSpPr/>
          <p:nvPr/>
        </p:nvSpPr>
        <p:spPr>
          <a:xfrm>
            <a:off x="0" y="0"/>
            <a:ext cx="7772400" cy="960120"/>
          </a:xfrm>
          <a:prstGeom prst="rect">
            <a:avLst/>
          </a:prstGeom>
          <a:solidFill>
            <a:srgbClr val="80586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5863"/>
              </a:solidFill>
            </a:endParaRPr>
          </a:p>
        </p:txBody>
      </p:sp>
      <p:pic>
        <p:nvPicPr>
          <p:cNvPr id="9" name="Picture 8">
            <a:extLst>
              <a:ext uri="{FF2B5EF4-FFF2-40B4-BE49-F238E27FC236}">
                <a16:creationId xmlns:a16="http://schemas.microsoft.com/office/drawing/2014/main" id="{061FA32D-0C23-3342-B468-6435A2140017}"/>
              </a:ext>
            </a:extLst>
          </p:cNvPr>
          <p:cNvPicPr>
            <a:picLocks noChangeAspect="1"/>
          </p:cNvPicPr>
          <p:nvPr/>
        </p:nvPicPr>
        <p:blipFill>
          <a:blip r:embed="rId3"/>
          <a:stretch>
            <a:fillRect/>
          </a:stretch>
        </p:blipFill>
        <p:spPr>
          <a:xfrm>
            <a:off x="6286001" y="105104"/>
            <a:ext cx="1128659" cy="762288"/>
          </a:xfrm>
          <a:prstGeom prst="rect">
            <a:avLst/>
          </a:prstGeom>
        </p:spPr>
      </p:pic>
      <p:sp>
        <p:nvSpPr>
          <p:cNvPr id="10" name="TextBox 9">
            <a:extLst>
              <a:ext uri="{FF2B5EF4-FFF2-40B4-BE49-F238E27FC236}">
                <a16:creationId xmlns:a16="http://schemas.microsoft.com/office/drawing/2014/main" id="{D200BE36-C7A7-1448-A9F0-57C1E45185D8}"/>
              </a:ext>
            </a:extLst>
          </p:cNvPr>
          <p:cNvSpPr txBox="1"/>
          <p:nvPr/>
        </p:nvSpPr>
        <p:spPr>
          <a:xfrm>
            <a:off x="2057855" y="209431"/>
            <a:ext cx="4109197" cy="581742"/>
          </a:xfrm>
          <a:prstGeom prst="rect">
            <a:avLst/>
          </a:prstGeom>
          <a:noFill/>
        </p:spPr>
        <p:txBody>
          <a:bodyPr wrap="square" rtlCol="0">
            <a:noAutofit/>
          </a:bodyPr>
          <a:lstStyle/>
          <a:p>
            <a:pPr algn="ctr">
              <a:lnSpc>
                <a:spcPct val="85000"/>
              </a:lnSpc>
            </a:pPr>
            <a:r>
              <a:rPr lang="en-US" sz="4800" b="1" dirty="0">
                <a:solidFill>
                  <a:schemeClr val="bg1"/>
                </a:solidFill>
                <a:latin typeface="Arial Narrow" panose="020B0604020202020204" pitchFamily="34" charset="0"/>
                <a:cs typeface="Arial Narrow" panose="020B0604020202020204" pitchFamily="34" charset="0"/>
              </a:rPr>
              <a:t>SNAP-Ed Works</a:t>
            </a:r>
          </a:p>
        </p:txBody>
      </p:sp>
      <p:sp>
        <p:nvSpPr>
          <p:cNvPr id="14" name="TextBox 13">
            <a:extLst>
              <a:ext uri="{FF2B5EF4-FFF2-40B4-BE49-F238E27FC236}">
                <a16:creationId xmlns:a16="http://schemas.microsoft.com/office/drawing/2014/main" id="{B178ADC5-FF99-CD42-BA00-08A28DE42090}"/>
              </a:ext>
            </a:extLst>
          </p:cNvPr>
          <p:cNvSpPr txBox="1"/>
          <p:nvPr/>
        </p:nvSpPr>
        <p:spPr>
          <a:xfrm>
            <a:off x="1363610" y="1352460"/>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D72120A6-4E40-D140-B525-8C20FFFE3238}"/>
              </a:ext>
            </a:extLst>
          </p:cNvPr>
          <p:cNvSpPr txBox="1"/>
          <p:nvPr/>
        </p:nvSpPr>
        <p:spPr>
          <a:xfrm>
            <a:off x="480741" y="1164950"/>
            <a:ext cx="2623067"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{STATE} SNAP-ED CHALLENGE</a:t>
            </a:r>
          </a:p>
        </p:txBody>
      </p:sp>
      <p:sp>
        <p:nvSpPr>
          <p:cNvPr id="15" name="TextBox 14">
            <a:extLst>
              <a:ext uri="{FF2B5EF4-FFF2-40B4-BE49-F238E27FC236}">
                <a16:creationId xmlns:a16="http://schemas.microsoft.com/office/drawing/2014/main" id="{4DFD8B80-BDCA-DB4B-9AB2-A1C8151B1857}"/>
              </a:ext>
            </a:extLst>
          </p:cNvPr>
          <p:cNvSpPr txBox="1"/>
          <p:nvPr/>
        </p:nvSpPr>
        <p:spPr>
          <a:xfrm>
            <a:off x="369215" y="1486097"/>
            <a:ext cx="7052442" cy="1451067"/>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17" name="TextBox 16">
            <a:extLst>
              <a:ext uri="{FF2B5EF4-FFF2-40B4-BE49-F238E27FC236}">
                <a16:creationId xmlns:a16="http://schemas.microsoft.com/office/drawing/2014/main" id="{B524D2B0-BD73-AA4C-B3F4-4CEDC8ABFB8F}"/>
              </a:ext>
            </a:extLst>
          </p:cNvPr>
          <p:cNvSpPr txBox="1"/>
          <p:nvPr/>
        </p:nvSpPr>
        <p:spPr>
          <a:xfrm>
            <a:off x="2845252" y="3159321"/>
            <a:ext cx="2364058"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{State} Chronic Disease Rates</a:t>
            </a:r>
          </a:p>
        </p:txBody>
      </p:sp>
      <p:sp>
        <p:nvSpPr>
          <p:cNvPr id="18" name="TextBox 17">
            <a:extLst>
              <a:ext uri="{FF2B5EF4-FFF2-40B4-BE49-F238E27FC236}">
                <a16:creationId xmlns:a16="http://schemas.microsoft.com/office/drawing/2014/main" id="{A6A2DC62-2261-844A-9536-8C9372ABE7AE}"/>
              </a:ext>
            </a:extLst>
          </p:cNvPr>
          <p:cNvSpPr txBox="1"/>
          <p:nvPr/>
        </p:nvSpPr>
        <p:spPr>
          <a:xfrm>
            <a:off x="5574833" y="3159321"/>
            <a:ext cx="1874532"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National Cost</a:t>
            </a:r>
          </a:p>
        </p:txBody>
      </p:sp>
      <p:graphicFrame>
        <p:nvGraphicFramePr>
          <p:cNvPr id="19" name="Chart 18">
            <a:extLst>
              <a:ext uri="{FF2B5EF4-FFF2-40B4-BE49-F238E27FC236}">
                <a16:creationId xmlns:a16="http://schemas.microsoft.com/office/drawing/2014/main" id="{A28B42B6-A476-D64F-B89A-0E723821BFB0}"/>
              </a:ext>
            </a:extLst>
          </p:cNvPr>
          <p:cNvGraphicFramePr/>
          <p:nvPr/>
        </p:nvGraphicFramePr>
        <p:xfrm>
          <a:off x="458950" y="3199228"/>
          <a:ext cx="916198" cy="968644"/>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69F50D53-F216-7945-AEFA-1E6F55146281}"/>
              </a:ext>
            </a:extLst>
          </p:cNvPr>
          <p:cNvSpPr txBox="1"/>
          <p:nvPr/>
        </p:nvSpPr>
        <p:spPr>
          <a:xfrm>
            <a:off x="741783" y="3596046"/>
            <a:ext cx="387476" cy="175008"/>
          </a:xfrm>
          <a:prstGeom prst="rect">
            <a:avLst/>
          </a:prstGeom>
          <a:noFill/>
        </p:spPr>
        <p:txBody>
          <a:bodyPr wrap="square" lIns="0" tIns="0" rIns="0" bIns="0" rtlCol="0" anchor="t">
            <a:noAutofit/>
          </a:bodyPr>
          <a:lstStyle/>
          <a:p>
            <a:pPr algn="ctr">
              <a:lnSpc>
                <a:spcPct val="85000"/>
              </a:lnSpc>
            </a:pPr>
            <a:r>
              <a:rPr lang="en-US" sz="1500" b="1" dirty="0">
                <a:latin typeface="Arial Narrow" panose="020B0604020202020204" pitchFamily="34" charset="0"/>
                <a:cs typeface="Arial Narrow" panose="020B0604020202020204" pitchFamily="34" charset="0"/>
              </a:rPr>
              <a:t>?%</a:t>
            </a:r>
          </a:p>
        </p:txBody>
      </p:sp>
      <p:sp>
        <p:nvSpPr>
          <p:cNvPr id="23" name="TextBox 22">
            <a:extLst>
              <a:ext uri="{FF2B5EF4-FFF2-40B4-BE49-F238E27FC236}">
                <a16:creationId xmlns:a16="http://schemas.microsoft.com/office/drawing/2014/main" id="{58F52CAC-4DDA-8B42-B8E2-E0D2B1AF0DD9}"/>
              </a:ext>
            </a:extLst>
          </p:cNvPr>
          <p:cNvSpPr txBox="1"/>
          <p:nvPr/>
        </p:nvSpPr>
        <p:spPr>
          <a:xfrm>
            <a:off x="453033" y="3424207"/>
            <a:ext cx="165803" cy="463269"/>
          </a:xfrm>
          <a:prstGeom prst="rect">
            <a:avLst/>
          </a:prstGeom>
          <a:noFill/>
        </p:spPr>
        <p:txBody>
          <a:bodyPr vert="vert270" wrap="square" lIns="0" tIns="0" rIns="0" bIns="0" rtlCol="0" anchor="t">
            <a:normAutofit/>
          </a:bodyPr>
          <a:lstStyle/>
          <a:p>
            <a:pPr>
              <a:lnSpc>
                <a:spcPct val="85000"/>
              </a:lnSpc>
            </a:pPr>
            <a:r>
              <a:rPr lang="en-US" sz="1100" dirty="0">
                <a:latin typeface="Arial" panose="020B0604020202020204" pitchFamily="34" charset="0"/>
                <a:cs typeface="Arial" panose="020B0604020202020204" pitchFamily="34" charset="0"/>
              </a:rPr>
              <a:t>Adults</a:t>
            </a:r>
          </a:p>
        </p:txBody>
      </p:sp>
      <p:graphicFrame>
        <p:nvGraphicFramePr>
          <p:cNvPr id="24" name="Chart 23">
            <a:extLst>
              <a:ext uri="{FF2B5EF4-FFF2-40B4-BE49-F238E27FC236}">
                <a16:creationId xmlns:a16="http://schemas.microsoft.com/office/drawing/2014/main" id="{1F3770BC-2459-1A44-A7BD-E535AD5745DD}"/>
              </a:ext>
            </a:extLst>
          </p:cNvPr>
          <p:cNvGraphicFramePr/>
          <p:nvPr/>
        </p:nvGraphicFramePr>
        <p:xfrm>
          <a:off x="1438003" y="3199228"/>
          <a:ext cx="916198" cy="968644"/>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CA92C0E9-0942-4542-AA17-16B40C7F9A52}"/>
              </a:ext>
            </a:extLst>
          </p:cNvPr>
          <p:cNvSpPr txBox="1"/>
          <p:nvPr/>
        </p:nvSpPr>
        <p:spPr>
          <a:xfrm>
            <a:off x="1720836" y="3596046"/>
            <a:ext cx="387476" cy="175008"/>
          </a:xfrm>
          <a:prstGeom prst="rect">
            <a:avLst/>
          </a:prstGeom>
          <a:noFill/>
        </p:spPr>
        <p:txBody>
          <a:bodyPr wrap="square" lIns="0" tIns="0" rIns="0" bIns="0" rtlCol="0" anchor="t">
            <a:noAutofit/>
          </a:bodyPr>
          <a:lstStyle/>
          <a:p>
            <a:pPr algn="ctr">
              <a:lnSpc>
                <a:spcPct val="85000"/>
              </a:lnSpc>
            </a:pPr>
            <a:r>
              <a:rPr lang="en-US" sz="1500" b="1" dirty="0">
                <a:latin typeface="Arial Narrow" panose="020B0604020202020204" pitchFamily="34" charset="0"/>
                <a:cs typeface="Arial Narrow" panose="020B0604020202020204" pitchFamily="34" charset="0"/>
              </a:rPr>
              <a:t>?%</a:t>
            </a:r>
          </a:p>
        </p:txBody>
      </p:sp>
      <p:sp>
        <p:nvSpPr>
          <p:cNvPr id="26" name="TextBox 25">
            <a:extLst>
              <a:ext uri="{FF2B5EF4-FFF2-40B4-BE49-F238E27FC236}">
                <a16:creationId xmlns:a16="http://schemas.microsoft.com/office/drawing/2014/main" id="{FE0F8FAA-7529-254C-A118-9CB19AF917D5}"/>
              </a:ext>
            </a:extLst>
          </p:cNvPr>
          <p:cNvSpPr txBox="1"/>
          <p:nvPr/>
        </p:nvSpPr>
        <p:spPr>
          <a:xfrm>
            <a:off x="1432086" y="3424207"/>
            <a:ext cx="165803" cy="463269"/>
          </a:xfrm>
          <a:prstGeom prst="rect">
            <a:avLst/>
          </a:prstGeom>
          <a:noFill/>
        </p:spPr>
        <p:txBody>
          <a:bodyPr vert="vert270" wrap="square" lIns="0" tIns="0" rIns="0" bIns="0" rtlCol="0" anchor="t">
            <a:normAutofit/>
          </a:bodyPr>
          <a:lstStyle/>
          <a:p>
            <a:pPr>
              <a:lnSpc>
                <a:spcPct val="85000"/>
              </a:lnSpc>
            </a:pPr>
            <a:r>
              <a:rPr lang="en-US" sz="1100" dirty="0">
                <a:latin typeface="Arial" panose="020B0604020202020204" pitchFamily="34" charset="0"/>
                <a:cs typeface="Arial" panose="020B0604020202020204" pitchFamily="34" charset="0"/>
              </a:rPr>
              <a:t>Youth</a:t>
            </a:r>
          </a:p>
        </p:txBody>
      </p:sp>
      <p:sp>
        <p:nvSpPr>
          <p:cNvPr id="27" name="TextBox 26">
            <a:extLst>
              <a:ext uri="{FF2B5EF4-FFF2-40B4-BE49-F238E27FC236}">
                <a16:creationId xmlns:a16="http://schemas.microsoft.com/office/drawing/2014/main" id="{774DB1A9-4C2B-2444-8D4A-9C1FDA19092A}"/>
              </a:ext>
            </a:extLst>
          </p:cNvPr>
          <p:cNvSpPr txBox="1"/>
          <p:nvPr/>
        </p:nvSpPr>
        <p:spPr>
          <a:xfrm>
            <a:off x="2845252" y="3403147"/>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Coronary Heart Disease</a:t>
            </a:r>
          </a:p>
        </p:txBody>
      </p:sp>
      <p:sp>
        <p:nvSpPr>
          <p:cNvPr id="28" name="TextBox 27">
            <a:extLst>
              <a:ext uri="{FF2B5EF4-FFF2-40B4-BE49-F238E27FC236}">
                <a16:creationId xmlns:a16="http://schemas.microsoft.com/office/drawing/2014/main" id="{9D3C6E4A-87DF-9247-8542-2246B8E4065C}"/>
              </a:ext>
            </a:extLst>
          </p:cNvPr>
          <p:cNvSpPr txBox="1"/>
          <p:nvPr/>
        </p:nvSpPr>
        <p:spPr>
          <a:xfrm>
            <a:off x="2845252" y="3632944"/>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Cancer</a:t>
            </a:r>
          </a:p>
        </p:txBody>
      </p:sp>
      <p:sp>
        <p:nvSpPr>
          <p:cNvPr id="29" name="TextBox 28">
            <a:extLst>
              <a:ext uri="{FF2B5EF4-FFF2-40B4-BE49-F238E27FC236}">
                <a16:creationId xmlns:a16="http://schemas.microsoft.com/office/drawing/2014/main" id="{C928D84D-25FA-6C44-9AEA-35350A52C516}"/>
              </a:ext>
            </a:extLst>
          </p:cNvPr>
          <p:cNvSpPr txBox="1"/>
          <p:nvPr/>
        </p:nvSpPr>
        <p:spPr>
          <a:xfrm>
            <a:off x="2845252" y="3862740"/>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Diabetes</a:t>
            </a:r>
          </a:p>
        </p:txBody>
      </p:sp>
      <p:sp>
        <p:nvSpPr>
          <p:cNvPr id="30" name="TextBox 29">
            <a:extLst>
              <a:ext uri="{FF2B5EF4-FFF2-40B4-BE49-F238E27FC236}">
                <a16:creationId xmlns:a16="http://schemas.microsoft.com/office/drawing/2014/main" id="{932F2F27-5A1B-B146-8292-58E4E1ADD8DB}"/>
              </a:ext>
            </a:extLst>
          </p:cNvPr>
          <p:cNvSpPr txBox="1"/>
          <p:nvPr/>
        </p:nvSpPr>
        <p:spPr>
          <a:xfrm>
            <a:off x="5574833" y="3372667"/>
            <a:ext cx="1743925" cy="682097"/>
          </a:xfrm>
          <a:prstGeom prst="rect">
            <a:avLst/>
          </a:prstGeom>
          <a:solidFill>
            <a:srgbClr val="D84429"/>
          </a:solidFill>
        </p:spPr>
        <p:txBody>
          <a:bodyPr wrap="square" lIns="0" tIns="0" rIns="0" bIns="0" rtlCol="0" anchor="ctr">
            <a:normAutofit/>
          </a:bodyPr>
          <a:lstStyle/>
          <a:p>
            <a:pPr algn="ctr"/>
            <a:r>
              <a:rPr lang="en-US" sz="1900" b="1" dirty="0">
                <a:solidFill>
                  <a:schemeClr val="bg1"/>
                </a:solidFill>
                <a:latin typeface="Arial Narrow" panose="020B0604020202020204" pitchFamily="34" charset="0"/>
                <a:cs typeface="Arial Narrow" panose="020B0604020202020204" pitchFamily="34" charset="0"/>
              </a:rPr>
              <a:t>$147-216 billion</a:t>
            </a:r>
          </a:p>
          <a:p>
            <a:pPr algn="ctr"/>
            <a:r>
              <a:rPr lang="en-US" sz="1000" dirty="0">
                <a:solidFill>
                  <a:schemeClr val="bg1"/>
                </a:solidFill>
                <a:latin typeface="Arial" panose="020B0604020202020204" pitchFamily="34" charset="0"/>
                <a:cs typeface="Arial" panose="020B0604020202020204" pitchFamily="34" charset="0"/>
              </a:rPr>
              <a:t>spent nationally on obesity </a:t>
            </a:r>
          </a:p>
          <a:p>
            <a:pPr algn="ctr"/>
            <a:r>
              <a:rPr lang="en-US" sz="1000" dirty="0">
                <a:solidFill>
                  <a:schemeClr val="bg1"/>
                </a:solidFill>
                <a:latin typeface="Arial" panose="020B0604020202020204" pitchFamily="34" charset="0"/>
                <a:cs typeface="Arial" panose="020B0604020202020204" pitchFamily="34" charset="0"/>
              </a:rPr>
              <a:t>and chronic diseases a year.</a:t>
            </a:r>
          </a:p>
        </p:txBody>
      </p:sp>
      <p:sp>
        <p:nvSpPr>
          <p:cNvPr id="31" name="TextBox 30">
            <a:extLst>
              <a:ext uri="{FF2B5EF4-FFF2-40B4-BE49-F238E27FC236}">
                <a16:creationId xmlns:a16="http://schemas.microsoft.com/office/drawing/2014/main" id="{15FCBA37-452F-D848-9FB8-C6FB2FD9E052}"/>
              </a:ext>
            </a:extLst>
          </p:cNvPr>
          <p:cNvSpPr txBox="1"/>
          <p:nvPr/>
        </p:nvSpPr>
        <p:spPr>
          <a:xfrm>
            <a:off x="1363610" y="4589393"/>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32" name="TextBox 31">
            <a:extLst>
              <a:ext uri="{FF2B5EF4-FFF2-40B4-BE49-F238E27FC236}">
                <a16:creationId xmlns:a16="http://schemas.microsoft.com/office/drawing/2014/main" id="{EF04DEE6-AF7E-7045-8769-193CBA915781}"/>
              </a:ext>
            </a:extLst>
          </p:cNvPr>
          <p:cNvSpPr txBox="1"/>
          <p:nvPr/>
        </p:nvSpPr>
        <p:spPr>
          <a:xfrm>
            <a:off x="480740" y="4401883"/>
            <a:ext cx="3624401"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{STATE} SOLUTIONS PROVIDED BY SNAP-ED</a:t>
            </a:r>
          </a:p>
        </p:txBody>
      </p:sp>
      <p:sp>
        <p:nvSpPr>
          <p:cNvPr id="33" name="TextBox 32">
            <a:extLst>
              <a:ext uri="{FF2B5EF4-FFF2-40B4-BE49-F238E27FC236}">
                <a16:creationId xmlns:a16="http://schemas.microsoft.com/office/drawing/2014/main" id="{24EED363-8F31-294F-A593-375BA2488415}"/>
              </a:ext>
            </a:extLst>
          </p:cNvPr>
          <p:cNvSpPr txBox="1"/>
          <p:nvPr/>
        </p:nvSpPr>
        <p:spPr>
          <a:xfrm>
            <a:off x="369215" y="4674057"/>
            <a:ext cx="7052442" cy="347954"/>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34" name="TextBox 33">
            <a:extLst>
              <a:ext uri="{FF2B5EF4-FFF2-40B4-BE49-F238E27FC236}">
                <a16:creationId xmlns:a16="http://schemas.microsoft.com/office/drawing/2014/main" id="{67D413E8-EE82-A24A-A4CB-F3E7031C84D0}"/>
              </a:ext>
            </a:extLst>
          </p:cNvPr>
          <p:cNvSpPr txBox="1"/>
          <p:nvPr/>
        </p:nvSpPr>
        <p:spPr>
          <a:xfrm>
            <a:off x="369215" y="5088838"/>
            <a:ext cx="2476037" cy="347954"/>
          </a:xfrm>
          <a:prstGeom prst="rect">
            <a:avLst/>
          </a:prstGeom>
          <a:noFill/>
        </p:spPr>
        <p:txBody>
          <a:bodyPr wrap="square" rtlCol="0">
            <a:normAutofit/>
          </a:bodyPr>
          <a:lstStyle/>
          <a:p>
            <a:r>
              <a:rPr lang="en-US" sz="1300" b="1" dirty="0">
                <a:latin typeface="Arial Narrow" panose="020B0604020202020204" pitchFamily="34" charset="0"/>
                <a:cs typeface="Arial Narrow" panose="020B0604020202020204" pitchFamily="34" charset="0"/>
              </a:rPr>
              <a:t>Individual</a:t>
            </a:r>
          </a:p>
        </p:txBody>
      </p:sp>
      <p:sp>
        <p:nvSpPr>
          <p:cNvPr id="36" name="TextBox 35">
            <a:extLst>
              <a:ext uri="{FF2B5EF4-FFF2-40B4-BE49-F238E27FC236}">
                <a16:creationId xmlns:a16="http://schemas.microsoft.com/office/drawing/2014/main" id="{73CAEC26-6822-3D4E-8913-CFF64BCDEB76}"/>
              </a:ext>
            </a:extLst>
          </p:cNvPr>
          <p:cNvSpPr txBox="1"/>
          <p:nvPr/>
        </p:nvSpPr>
        <p:spPr>
          <a:xfrm>
            <a:off x="369215" y="5344197"/>
            <a:ext cx="2476037" cy="754620"/>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38" name="TextBox 37">
            <a:extLst>
              <a:ext uri="{FF2B5EF4-FFF2-40B4-BE49-F238E27FC236}">
                <a16:creationId xmlns:a16="http://schemas.microsoft.com/office/drawing/2014/main" id="{31AD557D-2607-054D-9B2E-20573765B45C}"/>
              </a:ext>
            </a:extLst>
          </p:cNvPr>
          <p:cNvSpPr txBox="1"/>
          <p:nvPr/>
        </p:nvSpPr>
        <p:spPr>
          <a:xfrm>
            <a:off x="460958" y="6240401"/>
            <a:ext cx="2392219" cy="3226871"/>
          </a:xfrm>
          <a:prstGeom prst="rect">
            <a:avLst/>
          </a:prstGeom>
          <a:solidFill>
            <a:srgbClr val="DEDFE1"/>
          </a:solidFill>
        </p:spPr>
        <p:txBody>
          <a:bodyPr wrap="square" lIns="0" tIns="0" rIns="0" bIns="0" rtlCol="0" anchor="ctr">
            <a:normAutofit/>
          </a:bodyPr>
          <a:lstStyle/>
          <a:p>
            <a:pPr algn="ctr"/>
            <a:endParaRPr lang="en-US" sz="1000" dirty="0">
              <a:solidFill>
                <a:schemeClr val="bg1"/>
              </a:solidFill>
              <a:latin typeface="Arial Narrow" panose="020B0604020202020204" pitchFamily="34" charset="0"/>
              <a:cs typeface="Arial Narrow" panose="020B0604020202020204" pitchFamily="34" charset="0"/>
            </a:endParaRPr>
          </a:p>
        </p:txBody>
      </p:sp>
      <p:sp>
        <p:nvSpPr>
          <p:cNvPr id="39" name="TextBox 38">
            <a:extLst>
              <a:ext uri="{FF2B5EF4-FFF2-40B4-BE49-F238E27FC236}">
                <a16:creationId xmlns:a16="http://schemas.microsoft.com/office/drawing/2014/main" id="{9AEE70BC-2B6C-3642-9883-279D23160910}"/>
              </a:ext>
            </a:extLst>
          </p:cNvPr>
          <p:cNvSpPr txBox="1"/>
          <p:nvPr/>
        </p:nvSpPr>
        <p:spPr>
          <a:xfrm>
            <a:off x="5107709" y="5168796"/>
            <a:ext cx="2211049" cy="2003441"/>
          </a:xfrm>
          <a:prstGeom prst="rect">
            <a:avLst/>
          </a:prstGeom>
          <a:solidFill>
            <a:srgbClr val="80913C"/>
          </a:solidFill>
        </p:spPr>
        <p:txBody>
          <a:bodyPr wrap="square" lIns="137160" tIns="91440" rIns="137160" bIns="137160" rtlCol="0" anchor="t">
            <a:normAutofit/>
          </a:bodyPr>
          <a:lstStyle/>
          <a:p>
            <a:r>
              <a:rPr lang="en-US" sz="1300" b="1" dirty="0">
                <a:solidFill>
                  <a:schemeClr val="bg1"/>
                </a:solidFill>
                <a:latin typeface="Arial Narrow" panose="020B0604020202020204" pitchFamily="34" charset="0"/>
                <a:cs typeface="Arial Narrow" panose="020B0604020202020204" pitchFamily="34" charset="0"/>
              </a:rPr>
              <a:t>Top Education Focuses</a:t>
            </a:r>
          </a:p>
          <a:p>
            <a:endParaRPr lang="en-US" sz="1000" b="1" dirty="0">
              <a:solidFill>
                <a:schemeClr val="bg1"/>
              </a:solidFill>
              <a:latin typeface="Arial" panose="020B0604020202020204" pitchFamily="34" charset="0"/>
              <a:cs typeface="Arial" panose="020B0604020202020204" pitchFamily="34" charset="0"/>
            </a:endParaRPr>
          </a:p>
          <a:p>
            <a:r>
              <a:rPr lang="en-US" sz="1000" b="1" dirty="0">
                <a:solidFill>
                  <a:schemeClr val="bg1"/>
                </a:solidFill>
                <a:latin typeface="Arial" panose="020B0604020202020204" pitchFamily="34" charset="0"/>
                <a:cs typeface="Arial" panose="020B0604020202020204" pitchFamily="34" charset="0"/>
              </a:rPr>
              <a:t>Adults</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r>
              <a:rPr lang="en-US" sz="1000" b="1" dirty="0">
                <a:solidFill>
                  <a:schemeClr val="bg1"/>
                </a:solidFill>
                <a:latin typeface="Arial" panose="020B0604020202020204" pitchFamily="34" charset="0"/>
                <a:cs typeface="Arial" panose="020B0604020202020204" pitchFamily="34" charset="0"/>
              </a:rPr>
              <a:t>Youth</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endParaRPr lang="en-US" sz="1300" dirty="0">
              <a:solidFill>
                <a:schemeClr val="bg1"/>
              </a:solidFill>
              <a:latin typeface="Arial Narrow" panose="020B0604020202020204" pitchFamily="34" charset="0"/>
              <a:cs typeface="Arial Narrow" panose="020B0604020202020204" pitchFamily="34" charset="0"/>
            </a:endParaRPr>
          </a:p>
        </p:txBody>
      </p:sp>
      <p:sp>
        <p:nvSpPr>
          <p:cNvPr id="40" name="TextBox 39">
            <a:extLst>
              <a:ext uri="{FF2B5EF4-FFF2-40B4-BE49-F238E27FC236}">
                <a16:creationId xmlns:a16="http://schemas.microsoft.com/office/drawing/2014/main" id="{53D24801-29D9-8A43-9832-8E8DB32BD939}"/>
              </a:ext>
            </a:extLst>
          </p:cNvPr>
          <p:cNvSpPr txBox="1"/>
          <p:nvPr/>
        </p:nvSpPr>
        <p:spPr>
          <a:xfrm>
            <a:off x="3080927" y="8461902"/>
            <a:ext cx="4237831" cy="1005371"/>
          </a:xfrm>
          <a:prstGeom prst="rect">
            <a:avLst/>
          </a:prstGeom>
          <a:solidFill>
            <a:srgbClr val="805863"/>
          </a:solidFill>
        </p:spPr>
        <p:txBody>
          <a:bodyPr wrap="square" lIns="182880" tIns="365760" rIns="91440" bIns="182880" numCol="2" rtlCol="0" anchor="t">
            <a:normAutofit/>
          </a:bodyPr>
          <a:lstStyle/>
          <a:p>
            <a:pPr marL="342900" indent="-342900">
              <a:buFont typeface="+mj-lt"/>
              <a:buAutoNum type="arabicPeriod"/>
            </a:pPr>
            <a:r>
              <a:rPr lang="en-US" sz="900" dirty="0">
                <a:solidFill>
                  <a:schemeClr val="bg1"/>
                </a:solidFill>
                <a:latin typeface="Arial" panose="020B0604020202020204" pitchFamily="34" charset="0"/>
                <a:cs typeface="Arial" panose="020B0604020202020204" pitchFamily="34" charset="0"/>
              </a:rPr>
              <a:t>Text here…</a:t>
            </a:r>
          </a:p>
          <a:p>
            <a:pPr marL="342900" indent="-342900">
              <a:buFont typeface="+mj-lt"/>
              <a:buAutoNum type="arabicPeriod"/>
            </a:pPr>
            <a:endParaRPr lang="en-US" sz="9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endParaRPr lang="en-US" sz="900" dirty="0">
              <a:solidFill>
                <a:schemeClr val="bg1"/>
              </a:solidFill>
              <a:latin typeface="Arial" panose="020B0604020202020204" pitchFamily="34" charset="0"/>
              <a:cs typeface="Arial" panose="020B0604020202020204" pitchFamily="34" charset="0"/>
            </a:endParaRPr>
          </a:p>
          <a:p>
            <a:endParaRPr lang="en-US" sz="900" dirty="0">
              <a:solidFill>
                <a:schemeClr val="bg1"/>
              </a:solidFill>
              <a:latin typeface="Arial" panose="020B0604020202020204" pitchFamily="34" charset="0"/>
              <a:cs typeface="Arial" panose="020B0604020202020204" pitchFamily="34" charset="0"/>
            </a:endParaRPr>
          </a:p>
          <a:p>
            <a:endParaRPr lang="en-US" sz="9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0B70C97-7037-B343-B7E9-EE524A7BA1D6}"/>
              </a:ext>
            </a:extLst>
          </p:cNvPr>
          <p:cNvSpPr txBox="1"/>
          <p:nvPr/>
        </p:nvSpPr>
        <p:spPr>
          <a:xfrm>
            <a:off x="3182747" y="8546277"/>
            <a:ext cx="2476037" cy="347954"/>
          </a:xfrm>
          <a:prstGeom prst="rect">
            <a:avLst/>
          </a:prstGeom>
          <a:noFill/>
        </p:spPr>
        <p:txBody>
          <a:bodyPr wrap="square" rtlCol="0">
            <a:normAutofit/>
          </a:bodyPr>
          <a:lstStyle/>
          <a:p>
            <a:r>
              <a:rPr lang="en-US" sz="1300" b="1" dirty="0">
                <a:solidFill>
                  <a:schemeClr val="bg1"/>
                </a:solidFill>
                <a:latin typeface="Arial Narrow" panose="020B0604020202020204" pitchFamily="34" charset="0"/>
                <a:cs typeface="Arial Narrow" panose="020B0604020202020204" pitchFamily="34" charset="0"/>
              </a:rPr>
              <a:t>Top PSE Strategies</a:t>
            </a:r>
          </a:p>
        </p:txBody>
      </p:sp>
      <p:sp>
        <p:nvSpPr>
          <p:cNvPr id="42" name="TextBox 41">
            <a:extLst>
              <a:ext uri="{FF2B5EF4-FFF2-40B4-BE49-F238E27FC236}">
                <a16:creationId xmlns:a16="http://schemas.microsoft.com/office/drawing/2014/main" id="{B432D097-A470-EA4E-8D2D-C3A8871146E6}"/>
              </a:ext>
            </a:extLst>
          </p:cNvPr>
          <p:cNvSpPr txBox="1"/>
          <p:nvPr/>
        </p:nvSpPr>
        <p:spPr>
          <a:xfrm>
            <a:off x="3080927" y="5168796"/>
            <a:ext cx="1832357" cy="3125459"/>
          </a:xfrm>
          <a:prstGeom prst="rect">
            <a:avLst/>
          </a:prstGeom>
          <a:solidFill>
            <a:srgbClr val="5CA1CD"/>
          </a:solidFill>
        </p:spPr>
        <p:txBody>
          <a:bodyPr wrap="square" lIns="91440" tIns="45720" rIns="91440" bIns="91440" rtlCol="0" anchor="t">
            <a:normAutofit/>
          </a:bodyPr>
          <a:lstStyle/>
          <a:p>
            <a:pPr algn="ctr"/>
            <a:r>
              <a:rPr lang="en-US" sz="1300" b="1" dirty="0">
                <a:solidFill>
                  <a:schemeClr val="bg1"/>
                </a:solidFill>
                <a:latin typeface="Arial Narrow" panose="020B0604020202020204" pitchFamily="34" charset="0"/>
                <a:cs typeface="Arial Narrow" panose="020B0604020202020204" pitchFamily="34" charset="0"/>
              </a:rPr>
              <a:t>Settings</a:t>
            </a:r>
          </a:p>
        </p:txBody>
      </p:sp>
      <p:sp>
        <p:nvSpPr>
          <p:cNvPr id="43" name="TextBox 42">
            <a:extLst>
              <a:ext uri="{FF2B5EF4-FFF2-40B4-BE49-F238E27FC236}">
                <a16:creationId xmlns:a16="http://schemas.microsoft.com/office/drawing/2014/main" id="{1E67F7F7-6987-8047-A2CA-C99D4A94BF10}"/>
              </a:ext>
            </a:extLst>
          </p:cNvPr>
          <p:cNvSpPr txBox="1"/>
          <p:nvPr/>
        </p:nvSpPr>
        <p:spPr>
          <a:xfrm>
            <a:off x="5015344" y="7185348"/>
            <a:ext cx="2476037" cy="347954"/>
          </a:xfrm>
          <a:prstGeom prst="rect">
            <a:avLst/>
          </a:prstGeom>
          <a:noFill/>
        </p:spPr>
        <p:txBody>
          <a:bodyPr wrap="square" rtlCol="0">
            <a:normAutofit/>
          </a:bodyPr>
          <a:lstStyle/>
          <a:p>
            <a:r>
              <a:rPr lang="en-US" sz="1300" b="1" dirty="0">
                <a:latin typeface="Arial" panose="020B0604020202020204" pitchFamily="34" charset="0"/>
                <a:cs typeface="Arial" panose="020B0604020202020204" pitchFamily="34" charset="0"/>
              </a:rPr>
              <a:t>Community</a:t>
            </a:r>
          </a:p>
        </p:txBody>
      </p:sp>
      <p:sp>
        <p:nvSpPr>
          <p:cNvPr id="44" name="TextBox 43">
            <a:extLst>
              <a:ext uri="{FF2B5EF4-FFF2-40B4-BE49-F238E27FC236}">
                <a16:creationId xmlns:a16="http://schemas.microsoft.com/office/drawing/2014/main" id="{A3AAE7F4-85B9-664A-A0AC-47BBD9A6DD3E}"/>
              </a:ext>
            </a:extLst>
          </p:cNvPr>
          <p:cNvSpPr txBox="1"/>
          <p:nvPr/>
        </p:nvSpPr>
        <p:spPr>
          <a:xfrm>
            <a:off x="5015345" y="7425717"/>
            <a:ext cx="2303414" cy="843388"/>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45" name="TextBox 44">
            <a:extLst>
              <a:ext uri="{FF2B5EF4-FFF2-40B4-BE49-F238E27FC236}">
                <a16:creationId xmlns:a16="http://schemas.microsoft.com/office/drawing/2014/main" id="{5DE5867F-4135-094F-806D-102E6041F990}"/>
              </a:ext>
            </a:extLst>
          </p:cNvPr>
          <p:cNvSpPr txBox="1"/>
          <p:nvPr/>
        </p:nvSpPr>
        <p:spPr>
          <a:xfrm>
            <a:off x="3139955" y="6172002"/>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46" name="TextBox 45">
            <a:extLst>
              <a:ext uri="{FF2B5EF4-FFF2-40B4-BE49-F238E27FC236}">
                <a16:creationId xmlns:a16="http://schemas.microsoft.com/office/drawing/2014/main" id="{D9C6E18F-4EC1-A94E-95AE-B8D8A3D7B3AF}"/>
              </a:ext>
            </a:extLst>
          </p:cNvPr>
          <p:cNvSpPr txBox="1"/>
          <p:nvPr/>
        </p:nvSpPr>
        <p:spPr>
          <a:xfrm>
            <a:off x="3331131" y="5598087"/>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49" name="TextBox 48">
            <a:extLst>
              <a:ext uri="{FF2B5EF4-FFF2-40B4-BE49-F238E27FC236}">
                <a16:creationId xmlns:a16="http://schemas.microsoft.com/office/drawing/2014/main" id="{D4B919E4-0FE0-7F47-A257-2885FB60465C}"/>
              </a:ext>
            </a:extLst>
          </p:cNvPr>
          <p:cNvSpPr txBox="1"/>
          <p:nvPr/>
        </p:nvSpPr>
        <p:spPr>
          <a:xfrm>
            <a:off x="3958103" y="6172002"/>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0" name="TextBox 49">
            <a:extLst>
              <a:ext uri="{FF2B5EF4-FFF2-40B4-BE49-F238E27FC236}">
                <a16:creationId xmlns:a16="http://schemas.microsoft.com/office/drawing/2014/main" id="{11982725-9084-D044-AFC5-523D0EA87531}"/>
              </a:ext>
            </a:extLst>
          </p:cNvPr>
          <p:cNvSpPr txBox="1"/>
          <p:nvPr/>
        </p:nvSpPr>
        <p:spPr>
          <a:xfrm>
            <a:off x="4149279" y="5598087"/>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2" name="TextBox 51">
            <a:extLst>
              <a:ext uri="{FF2B5EF4-FFF2-40B4-BE49-F238E27FC236}">
                <a16:creationId xmlns:a16="http://schemas.microsoft.com/office/drawing/2014/main" id="{A9D539DC-8D31-3F46-AB0E-C877B50C7882}"/>
              </a:ext>
            </a:extLst>
          </p:cNvPr>
          <p:cNvSpPr txBox="1"/>
          <p:nvPr/>
        </p:nvSpPr>
        <p:spPr>
          <a:xfrm>
            <a:off x="3139955" y="7091363"/>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3" name="TextBox 52">
            <a:extLst>
              <a:ext uri="{FF2B5EF4-FFF2-40B4-BE49-F238E27FC236}">
                <a16:creationId xmlns:a16="http://schemas.microsoft.com/office/drawing/2014/main" id="{967D2052-8FA7-DA40-803C-A6331465EBD7}"/>
              </a:ext>
            </a:extLst>
          </p:cNvPr>
          <p:cNvSpPr txBox="1"/>
          <p:nvPr/>
        </p:nvSpPr>
        <p:spPr>
          <a:xfrm>
            <a:off x="3331131" y="6517448"/>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5" name="TextBox 54">
            <a:extLst>
              <a:ext uri="{FF2B5EF4-FFF2-40B4-BE49-F238E27FC236}">
                <a16:creationId xmlns:a16="http://schemas.microsoft.com/office/drawing/2014/main" id="{F4F6B58F-25FB-3448-982E-B1B5784DD784}"/>
              </a:ext>
            </a:extLst>
          </p:cNvPr>
          <p:cNvSpPr txBox="1"/>
          <p:nvPr/>
        </p:nvSpPr>
        <p:spPr>
          <a:xfrm>
            <a:off x="3958103" y="7091363"/>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6" name="TextBox 55">
            <a:extLst>
              <a:ext uri="{FF2B5EF4-FFF2-40B4-BE49-F238E27FC236}">
                <a16:creationId xmlns:a16="http://schemas.microsoft.com/office/drawing/2014/main" id="{BCC7B6AE-942B-3443-8544-01D06F4988A1}"/>
              </a:ext>
            </a:extLst>
          </p:cNvPr>
          <p:cNvSpPr txBox="1"/>
          <p:nvPr/>
        </p:nvSpPr>
        <p:spPr>
          <a:xfrm>
            <a:off x="4149279" y="6517448"/>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8" name="TextBox 57">
            <a:extLst>
              <a:ext uri="{FF2B5EF4-FFF2-40B4-BE49-F238E27FC236}">
                <a16:creationId xmlns:a16="http://schemas.microsoft.com/office/drawing/2014/main" id="{F8690E11-33BB-CB47-BC88-C5314740FBF3}"/>
              </a:ext>
            </a:extLst>
          </p:cNvPr>
          <p:cNvSpPr txBox="1"/>
          <p:nvPr/>
        </p:nvSpPr>
        <p:spPr>
          <a:xfrm>
            <a:off x="3139955" y="8010724"/>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9" name="TextBox 58">
            <a:extLst>
              <a:ext uri="{FF2B5EF4-FFF2-40B4-BE49-F238E27FC236}">
                <a16:creationId xmlns:a16="http://schemas.microsoft.com/office/drawing/2014/main" id="{A12F17D3-4779-B542-AED0-8B797A1DC85A}"/>
              </a:ext>
            </a:extLst>
          </p:cNvPr>
          <p:cNvSpPr txBox="1"/>
          <p:nvPr/>
        </p:nvSpPr>
        <p:spPr>
          <a:xfrm>
            <a:off x="3331131" y="7436809"/>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61" name="TextBox 60">
            <a:extLst>
              <a:ext uri="{FF2B5EF4-FFF2-40B4-BE49-F238E27FC236}">
                <a16:creationId xmlns:a16="http://schemas.microsoft.com/office/drawing/2014/main" id="{13A71FE8-4EF2-BF4B-AECA-1DFC430FC4CA}"/>
              </a:ext>
            </a:extLst>
          </p:cNvPr>
          <p:cNvSpPr txBox="1"/>
          <p:nvPr/>
        </p:nvSpPr>
        <p:spPr>
          <a:xfrm>
            <a:off x="3958103" y="8010724"/>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62" name="TextBox 61">
            <a:extLst>
              <a:ext uri="{FF2B5EF4-FFF2-40B4-BE49-F238E27FC236}">
                <a16:creationId xmlns:a16="http://schemas.microsoft.com/office/drawing/2014/main" id="{07202EBF-EDD5-7C43-995D-386FF7B9416C}"/>
              </a:ext>
            </a:extLst>
          </p:cNvPr>
          <p:cNvSpPr txBox="1"/>
          <p:nvPr/>
        </p:nvSpPr>
        <p:spPr>
          <a:xfrm>
            <a:off x="4149279" y="7436809"/>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63" name="TextBox 62">
            <a:extLst>
              <a:ext uri="{FF2B5EF4-FFF2-40B4-BE49-F238E27FC236}">
                <a16:creationId xmlns:a16="http://schemas.microsoft.com/office/drawing/2014/main" id="{C7B0A955-5E3B-8D4C-9F8F-9C2E654EA78C}"/>
              </a:ext>
            </a:extLst>
          </p:cNvPr>
          <p:cNvSpPr txBox="1"/>
          <p:nvPr/>
        </p:nvSpPr>
        <p:spPr>
          <a:xfrm>
            <a:off x="8623004" y="2531244"/>
            <a:ext cx="2483781" cy="724418"/>
          </a:xfrm>
          <a:prstGeom prst="rect">
            <a:avLst/>
          </a:prstGeom>
          <a:noFill/>
        </p:spPr>
        <p:txBody>
          <a:bodyPr wrap="square" lIns="91440" tIns="45720" rIns="91440" bIns="91440" rtlCol="0" anchor="t">
            <a:normAutofit/>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Setting Examples and icons. </a:t>
            </a:r>
          </a:p>
          <a:p>
            <a:pPr algn="ctr"/>
            <a:r>
              <a:rPr lang="en-US" sz="1300" dirty="0">
                <a:solidFill>
                  <a:schemeClr val="bg1">
                    <a:lumMod val="65000"/>
                  </a:schemeClr>
                </a:solidFill>
                <a:latin typeface="Arial" panose="020B0604020202020204" pitchFamily="34" charset="0"/>
                <a:cs typeface="Arial" panose="020B0604020202020204" pitchFamily="34" charset="0"/>
              </a:rPr>
              <a:t>Drag icons onto template.</a:t>
            </a:r>
          </a:p>
        </p:txBody>
      </p:sp>
      <p:sp>
        <p:nvSpPr>
          <p:cNvPr id="64" name="TextBox 63">
            <a:extLst>
              <a:ext uri="{FF2B5EF4-FFF2-40B4-BE49-F238E27FC236}">
                <a16:creationId xmlns:a16="http://schemas.microsoft.com/office/drawing/2014/main" id="{0DD8BD8C-7424-8946-B05A-095AD646D6BB}"/>
              </a:ext>
            </a:extLst>
          </p:cNvPr>
          <p:cNvSpPr txBox="1"/>
          <p:nvPr/>
        </p:nvSpPr>
        <p:spPr>
          <a:xfrm>
            <a:off x="8359080"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Grocery Stores</a:t>
            </a:r>
          </a:p>
        </p:txBody>
      </p:sp>
      <p:pic>
        <p:nvPicPr>
          <p:cNvPr id="67" name="Picture 66">
            <a:extLst>
              <a:ext uri="{FF2B5EF4-FFF2-40B4-BE49-F238E27FC236}">
                <a16:creationId xmlns:a16="http://schemas.microsoft.com/office/drawing/2014/main" id="{FCA405D8-4D5D-DE42-89F1-EEFE64925AD6}"/>
              </a:ext>
            </a:extLst>
          </p:cNvPr>
          <p:cNvPicPr>
            <a:picLocks noChangeAspect="1"/>
          </p:cNvPicPr>
          <p:nvPr/>
        </p:nvPicPr>
        <p:blipFill>
          <a:blip r:embed="rId6"/>
          <a:stretch>
            <a:fillRect/>
          </a:stretch>
        </p:blipFill>
        <p:spPr>
          <a:xfrm>
            <a:off x="9619100" y="3381903"/>
            <a:ext cx="429768" cy="419535"/>
          </a:xfrm>
          <a:prstGeom prst="rect">
            <a:avLst/>
          </a:prstGeom>
        </p:spPr>
      </p:pic>
      <p:pic>
        <p:nvPicPr>
          <p:cNvPr id="69" name="Picture 68">
            <a:extLst>
              <a:ext uri="{FF2B5EF4-FFF2-40B4-BE49-F238E27FC236}">
                <a16:creationId xmlns:a16="http://schemas.microsoft.com/office/drawing/2014/main" id="{76F0CF45-5928-C54B-96CD-DA312225FC1B}"/>
              </a:ext>
            </a:extLst>
          </p:cNvPr>
          <p:cNvPicPr>
            <a:picLocks noChangeAspect="1"/>
          </p:cNvPicPr>
          <p:nvPr/>
        </p:nvPicPr>
        <p:blipFill>
          <a:blip r:embed="rId7"/>
          <a:stretch>
            <a:fillRect/>
          </a:stretch>
        </p:blipFill>
        <p:spPr>
          <a:xfrm>
            <a:off x="8562652" y="3372667"/>
            <a:ext cx="429768" cy="374904"/>
          </a:xfrm>
          <a:prstGeom prst="rect">
            <a:avLst/>
          </a:prstGeom>
        </p:spPr>
      </p:pic>
      <p:pic>
        <p:nvPicPr>
          <p:cNvPr id="71" name="Picture 70">
            <a:extLst>
              <a:ext uri="{FF2B5EF4-FFF2-40B4-BE49-F238E27FC236}">
                <a16:creationId xmlns:a16="http://schemas.microsoft.com/office/drawing/2014/main" id="{C15BCE9A-41ED-F943-B490-048C1F959275}"/>
              </a:ext>
            </a:extLst>
          </p:cNvPr>
          <p:cNvPicPr>
            <a:picLocks noChangeAspect="1"/>
          </p:cNvPicPr>
          <p:nvPr/>
        </p:nvPicPr>
        <p:blipFill>
          <a:blip r:embed="rId8"/>
          <a:stretch>
            <a:fillRect/>
          </a:stretch>
        </p:blipFill>
        <p:spPr>
          <a:xfrm>
            <a:off x="9633342" y="4437924"/>
            <a:ext cx="429768" cy="345911"/>
          </a:xfrm>
          <a:prstGeom prst="rect">
            <a:avLst/>
          </a:prstGeom>
        </p:spPr>
      </p:pic>
      <p:pic>
        <p:nvPicPr>
          <p:cNvPr id="73" name="Picture 72">
            <a:extLst>
              <a:ext uri="{FF2B5EF4-FFF2-40B4-BE49-F238E27FC236}">
                <a16:creationId xmlns:a16="http://schemas.microsoft.com/office/drawing/2014/main" id="{E2E9F6C4-E126-A64B-AB55-1FDCEC4CFFF9}"/>
              </a:ext>
            </a:extLst>
          </p:cNvPr>
          <p:cNvPicPr>
            <a:picLocks noChangeAspect="1"/>
          </p:cNvPicPr>
          <p:nvPr/>
        </p:nvPicPr>
        <p:blipFill>
          <a:blip r:embed="rId9"/>
          <a:stretch>
            <a:fillRect/>
          </a:stretch>
        </p:blipFill>
        <p:spPr>
          <a:xfrm>
            <a:off x="10624622" y="3399894"/>
            <a:ext cx="429768" cy="379795"/>
          </a:xfrm>
          <a:prstGeom prst="rect">
            <a:avLst/>
          </a:prstGeom>
        </p:spPr>
      </p:pic>
      <p:pic>
        <p:nvPicPr>
          <p:cNvPr id="75" name="Picture 74">
            <a:extLst>
              <a:ext uri="{FF2B5EF4-FFF2-40B4-BE49-F238E27FC236}">
                <a16:creationId xmlns:a16="http://schemas.microsoft.com/office/drawing/2014/main" id="{3669E954-4AFE-9A41-8C68-66873B874736}"/>
              </a:ext>
            </a:extLst>
          </p:cNvPr>
          <p:cNvPicPr>
            <a:picLocks noChangeAspect="1"/>
          </p:cNvPicPr>
          <p:nvPr/>
        </p:nvPicPr>
        <p:blipFill>
          <a:blip r:embed="rId10"/>
          <a:stretch>
            <a:fillRect/>
          </a:stretch>
        </p:blipFill>
        <p:spPr>
          <a:xfrm>
            <a:off x="8584978" y="4401883"/>
            <a:ext cx="429768" cy="373711"/>
          </a:xfrm>
          <a:prstGeom prst="rect">
            <a:avLst/>
          </a:prstGeom>
        </p:spPr>
      </p:pic>
      <p:pic>
        <p:nvPicPr>
          <p:cNvPr id="77" name="Picture 76">
            <a:extLst>
              <a:ext uri="{FF2B5EF4-FFF2-40B4-BE49-F238E27FC236}">
                <a16:creationId xmlns:a16="http://schemas.microsoft.com/office/drawing/2014/main" id="{B6B570B3-1731-8C48-B934-DBE61B17C82F}"/>
              </a:ext>
            </a:extLst>
          </p:cNvPr>
          <p:cNvPicPr>
            <a:picLocks noChangeAspect="1"/>
          </p:cNvPicPr>
          <p:nvPr/>
        </p:nvPicPr>
        <p:blipFill>
          <a:blip r:embed="rId11"/>
          <a:stretch>
            <a:fillRect/>
          </a:stretch>
        </p:blipFill>
        <p:spPr>
          <a:xfrm>
            <a:off x="8682785" y="5361214"/>
            <a:ext cx="214884" cy="429768"/>
          </a:xfrm>
          <a:prstGeom prst="rect">
            <a:avLst/>
          </a:prstGeom>
        </p:spPr>
      </p:pic>
      <p:pic>
        <p:nvPicPr>
          <p:cNvPr id="79" name="Picture 78">
            <a:extLst>
              <a:ext uri="{FF2B5EF4-FFF2-40B4-BE49-F238E27FC236}">
                <a16:creationId xmlns:a16="http://schemas.microsoft.com/office/drawing/2014/main" id="{88482F51-0F27-CD49-BF1A-651AEAC09071}"/>
              </a:ext>
            </a:extLst>
          </p:cNvPr>
          <p:cNvPicPr>
            <a:picLocks noChangeAspect="1"/>
          </p:cNvPicPr>
          <p:nvPr/>
        </p:nvPicPr>
        <p:blipFill>
          <a:blip r:embed="rId12"/>
          <a:stretch>
            <a:fillRect/>
          </a:stretch>
        </p:blipFill>
        <p:spPr>
          <a:xfrm>
            <a:off x="10664113" y="4358655"/>
            <a:ext cx="397535" cy="429768"/>
          </a:xfrm>
          <a:prstGeom prst="rect">
            <a:avLst/>
          </a:prstGeom>
        </p:spPr>
      </p:pic>
      <p:pic>
        <p:nvPicPr>
          <p:cNvPr id="81" name="Picture 80">
            <a:extLst>
              <a:ext uri="{FF2B5EF4-FFF2-40B4-BE49-F238E27FC236}">
                <a16:creationId xmlns:a16="http://schemas.microsoft.com/office/drawing/2014/main" id="{056871E4-A3E1-3748-BDB2-EC6F2A7E8218}"/>
              </a:ext>
            </a:extLst>
          </p:cNvPr>
          <p:cNvPicPr>
            <a:picLocks noChangeAspect="1"/>
          </p:cNvPicPr>
          <p:nvPr/>
        </p:nvPicPr>
        <p:blipFill>
          <a:blip r:embed="rId13"/>
          <a:stretch>
            <a:fillRect/>
          </a:stretch>
        </p:blipFill>
        <p:spPr>
          <a:xfrm>
            <a:off x="9628086" y="5373078"/>
            <a:ext cx="373711" cy="429768"/>
          </a:xfrm>
          <a:prstGeom prst="rect">
            <a:avLst/>
          </a:prstGeom>
        </p:spPr>
      </p:pic>
      <p:pic>
        <p:nvPicPr>
          <p:cNvPr id="83" name="Picture 82">
            <a:extLst>
              <a:ext uri="{FF2B5EF4-FFF2-40B4-BE49-F238E27FC236}">
                <a16:creationId xmlns:a16="http://schemas.microsoft.com/office/drawing/2014/main" id="{9C5AFBE0-07B9-7440-B8EE-6E4ADFE2316F}"/>
              </a:ext>
            </a:extLst>
          </p:cNvPr>
          <p:cNvPicPr>
            <a:picLocks noChangeAspect="1"/>
          </p:cNvPicPr>
          <p:nvPr/>
        </p:nvPicPr>
        <p:blipFill>
          <a:blip r:embed="rId14"/>
          <a:stretch>
            <a:fillRect/>
          </a:stretch>
        </p:blipFill>
        <p:spPr>
          <a:xfrm>
            <a:off x="9630093" y="7685522"/>
            <a:ext cx="378605" cy="429768"/>
          </a:xfrm>
          <a:prstGeom prst="rect">
            <a:avLst/>
          </a:prstGeom>
        </p:spPr>
      </p:pic>
      <p:pic>
        <p:nvPicPr>
          <p:cNvPr id="85" name="Picture 84">
            <a:extLst>
              <a:ext uri="{FF2B5EF4-FFF2-40B4-BE49-F238E27FC236}">
                <a16:creationId xmlns:a16="http://schemas.microsoft.com/office/drawing/2014/main" id="{D44D8210-B0DD-5346-A755-E6E3636CE9F1}"/>
              </a:ext>
            </a:extLst>
          </p:cNvPr>
          <p:cNvPicPr>
            <a:picLocks noChangeAspect="1"/>
          </p:cNvPicPr>
          <p:nvPr/>
        </p:nvPicPr>
        <p:blipFill>
          <a:blip r:embed="rId15"/>
          <a:stretch>
            <a:fillRect/>
          </a:stretch>
        </p:blipFill>
        <p:spPr>
          <a:xfrm>
            <a:off x="8538414" y="7718052"/>
            <a:ext cx="429768" cy="385001"/>
          </a:xfrm>
          <a:prstGeom prst="rect">
            <a:avLst/>
          </a:prstGeom>
        </p:spPr>
      </p:pic>
      <p:pic>
        <p:nvPicPr>
          <p:cNvPr id="87" name="Picture 86">
            <a:extLst>
              <a:ext uri="{FF2B5EF4-FFF2-40B4-BE49-F238E27FC236}">
                <a16:creationId xmlns:a16="http://schemas.microsoft.com/office/drawing/2014/main" id="{9453C079-47FE-9948-B105-ED2223862AEC}"/>
              </a:ext>
            </a:extLst>
          </p:cNvPr>
          <p:cNvPicPr>
            <a:picLocks noChangeAspect="1"/>
          </p:cNvPicPr>
          <p:nvPr/>
        </p:nvPicPr>
        <p:blipFill>
          <a:blip r:embed="rId16"/>
          <a:stretch>
            <a:fillRect/>
          </a:stretch>
        </p:blipFill>
        <p:spPr>
          <a:xfrm>
            <a:off x="8512596" y="6524346"/>
            <a:ext cx="429768" cy="359602"/>
          </a:xfrm>
          <a:prstGeom prst="rect">
            <a:avLst/>
          </a:prstGeom>
        </p:spPr>
      </p:pic>
      <p:pic>
        <p:nvPicPr>
          <p:cNvPr id="89" name="Picture 88">
            <a:extLst>
              <a:ext uri="{FF2B5EF4-FFF2-40B4-BE49-F238E27FC236}">
                <a16:creationId xmlns:a16="http://schemas.microsoft.com/office/drawing/2014/main" id="{ADA57A1D-0C58-A748-ADD4-FC99AF5EE6B6}"/>
              </a:ext>
            </a:extLst>
          </p:cNvPr>
          <p:cNvPicPr>
            <a:picLocks noChangeAspect="1"/>
          </p:cNvPicPr>
          <p:nvPr/>
        </p:nvPicPr>
        <p:blipFill>
          <a:blip r:embed="rId17"/>
          <a:stretch>
            <a:fillRect/>
          </a:stretch>
        </p:blipFill>
        <p:spPr>
          <a:xfrm>
            <a:off x="9628086" y="6524346"/>
            <a:ext cx="429768" cy="359602"/>
          </a:xfrm>
          <a:prstGeom prst="rect">
            <a:avLst/>
          </a:prstGeom>
        </p:spPr>
      </p:pic>
      <p:pic>
        <p:nvPicPr>
          <p:cNvPr id="91" name="Picture 90">
            <a:extLst>
              <a:ext uri="{FF2B5EF4-FFF2-40B4-BE49-F238E27FC236}">
                <a16:creationId xmlns:a16="http://schemas.microsoft.com/office/drawing/2014/main" id="{2274F3DC-7026-0346-AB81-1512301EAFFC}"/>
              </a:ext>
            </a:extLst>
          </p:cNvPr>
          <p:cNvPicPr>
            <a:picLocks noChangeAspect="1"/>
          </p:cNvPicPr>
          <p:nvPr/>
        </p:nvPicPr>
        <p:blipFill>
          <a:blip r:embed="rId18"/>
          <a:stretch>
            <a:fillRect/>
          </a:stretch>
        </p:blipFill>
        <p:spPr>
          <a:xfrm>
            <a:off x="10631880" y="5395267"/>
            <a:ext cx="429768" cy="392397"/>
          </a:xfrm>
          <a:prstGeom prst="rect">
            <a:avLst/>
          </a:prstGeom>
        </p:spPr>
      </p:pic>
      <p:pic>
        <p:nvPicPr>
          <p:cNvPr id="93" name="Picture 92">
            <a:extLst>
              <a:ext uri="{FF2B5EF4-FFF2-40B4-BE49-F238E27FC236}">
                <a16:creationId xmlns:a16="http://schemas.microsoft.com/office/drawing/2014/main" id="{459E45F3-1496-5D4C-9629-6264922B4383}"/>
              </a:ext>
            </a:extLst>
          </p:cNvPr>
          <p:cNvPicPr>
            <a:picLocks noChangeAspect="1"/>
          </p:cNvPicPr>
          <p:nvPr/>
        </p:nvPicPr>
        <p:blipFill>
          <a:blip r:embed="rId19"/>
          <a:stretch>
            <a:fillRect/>
          </a:stretch>
        </p:blipFill>
        <p:spPr>
          <a:xfrm>
            <a:off x="8575343" y="8865647"/>
            <a:ext cx="429768" cy="404488"/>
          </a:xfrm>
          <a:prstGeom prst="rect">
            <a:avLst/>
          </a:prstGeom>
        </p:spPr>
      </p:pic>
      <p:pic>
        <p:nvPicPr>
          <p:cNvPr id="95" name="Picture 94">
            <a:extLst>
              <a:ext uri="{FF2B5EF4-FFF2-40B4-BE49-F238E27FC236}">
                <a16:creationId xmlns:a16="http://schemas.microsoft.com/office/drawing/2014/main" id="{335D6194-1995-1E47-BF61-1F80B3EE2E01}"/>
              </a:ext>
            </a:extLst>
          </p:cNvPr>
          <p:cNvPicPr>
            <a:picLocks noChangeAspect="1"/>
          </p:cNvPicPr>
          <p:nvPr/>
        </p:nvPicPr>
        <p:blipFill>
          <a:blip r:embed="rId20"/>
          <a:stretch>
            <a:fillRect/>
          </a:stretch>
        </p:blipFill>
        <p:spPr>
          <a:xfrm>
            <a:off x="10734350" y="7672499"/>
            <a:ext cx="320040" cy="429768"/>
          </a:xfrm>
          <a:prstGeom prst="rect">
            <a:avLst/>
          </a:prstGeom>
        </p:spPr>
      </p:pic>
      <p:pic>
        <p:nvPicPr>
          <p:cNvPr id="97" name="Picture 96">
            <a:extLst>
              <a:ext uri="{FF2B5EF4-FFF2-40B4-BE49-F238E27FC236}">
                <a16:creationId xmlns:a16="http://schemas.microsoft.com/office/drawing/2014/main" id="{73BBDE79-12F0-EA47-BDDA-EE16A481FB4B}"/>
              </a:ext>
            </a:extLst>
          </p:cNvPr>
          <p:cNvPicPr>
            <a:picLocks noChangeAspect="1"/>
          </p:cNvPicPr>
          <p:nvPr/>
        </p:nvPicPr>
        <p:blipFill>
          <a:blip r:embed="rId21"/>
          <a:stretch>
            <a:fillRect/>
          </a:stretch>
        </p:blipFill>
        <p:spPr>
          <a:xfrm>
            <a:off x="10677017" y="6475901"/>
            <a:ext cx="429768" cy="410667"/>
          </a:xfrm>
          <a:prstGeom prst="rect">
            <a:avLst/>
          </a:prstGeom>
        </p:spPr>
      </p:pic>
      <p:sp>
        <p:nvSpPr>
          <p:cNvPr id="98" name="TextBox 97">
            <a:extLst>
              <a:ext uri="{FF2B5EF4-FFF2-40B4-BE49-F238E27FC236}">
                <a16:creationId xmlns:a16="http://schemas.microsoft.com/office/drawing/2014/main" id="{89A57B66-DD0E-A548-BC20-3B5C59C5BC32}"/>
              </a:ext>
            </a:extLst>
          </p:cNvPr>
          <p:cNvSpPr txBox="1"/>
          <p:nvPr/>
        </p:nvSpPr>
        <p:spPr>
          <a:xfrm>
            <a:off x="9396028"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Places of Worship</a:t>
            </a:r>
          </a:p>
        </p:txBody>
      </p:sp>
      <p:sp>
        <p:nvSpPr>
          <p:cNvPr id="99" name="TextBox 98">
            <a:extLst>
              <a:ext uri="{FF2B5EF4-FFF2-40B4-BE49-F238E27FC236}">
                <a16:creationId xmlns:a16="http://schemas.microsoft.com/office/drawing/2014/main" id="{FE54ACBB-09CC-594C-9D70-74EA5F67B3DE}"/>
              </a:ext>
            </a:extLst>
          </p:cNvPr>
          <p:cNvSpPr txBox="1"/>
          <p:nvPr/>
        </p:nvSpPr>
        <p:spPr>
          <a:xfrm>
            <a:off x="10442404"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Schools</a:t>
            </a:r>
          </a:p>
        </p:txBody>
      </p:sp>
      <p:sp>
        <p:nvSpPr>
          <p:cNvPr id="100" name="TextBox 99">
            <a:extLst>
              <a:ext uri="{FF2B5EF4-FFF2-40B4-BE49-F238E27FC236}">
                <a16:creationId xmlns:a16="http://schemas.microsoft.com/office/drawing/2014/main" id="{6BF49B2B-4058-994D-9083-1B096624A7DA}"/>
              </a:ext>
            </a:extLst>
          </p:cNvPr>
          <p:cNvSpPr txBox="1"/>
          <p:nvPr/>
        </p:nvSpPr>
        <p:spPr>
          <a:xfrm>
            <a:off x="8359080"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Food Pantries</a:t>
            </a:r>
          </a:p>
        </p:txBody>
      </p:sp>
      <p:sp>
        <p:nvSpPr>
          <p:cNvPr id="101" name="TextBox 100">
            <a:extLst>
              <a:ext uri="{FF2B5EF4-FFF2-40B4-BE49-F238E27FC236}">
                <a16:creationId xmlns:a16="http://schemas.microsoft.com/office/drawing/2014/main" id="{FD391780-00EE-D34F-B3F3-40F6F177BC9B}"/>
              </a:ext>
            </a:extLst>
          </p:cNvPr>
          <p:cNvSpPr txBox="1"/>
          <p:nvPr/>
        </p:nvSpPr>
        <p:spPr>
          <a:xfrm>
            <a:off x="9396028"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Group Classes</a:t>
            </a:r>
          </a:p>
        </p:txBody>
      </p:sp>
      <p:sp>
        <p:nvSpPr>
          <p:cNvPr id="102" name="TextBox 101">
            <a:extLst>
              <a:ext uri="{FF2B5EF4-FFF2-40B4-BE49-F238E27FC236}">
                <a16:creationId xmlns:a16="http://schemas.microsoft.com/office/drawing/2014/main" id="{71F66A59-8407-574B-99EC-3C1636A7DB0B}"/>
              </a:ext>
            </a:extLst>
          </p:cNvPr>
          <p:cNvSpPr txBox="1"/>
          <p:nvPr/>
        </p:nvSpPr>
        <p:spPr>
          <a:xfrm>
            <a:off x="10442404"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Farmers Markets</a:t>
            </a:r>
          </a:p>
        </p:txBody>
      </p:sp>
      <p:sp>
        <p:nvSpPr>
          <p:cNvPr id="103" name="TextBox 102">
            <a:extLst>
              <a:ext uri="{FF2B5EF4-FFF2-40B4-BE49-F238E27FC236}">
                <a16:creationId xmlns:a16="http://schemas.microsoft.com/office/drawing/2014/main" id="{41C3C961-2CB3-6748-ABF3-6202F57EBE83}"/>
              </a:ext>
            </a:extLst>
          </p:cNvPr>
          <p:cNvSpPr txBox="1"/>
          <p:nvPr/>
        </p:nvSpPr>
        <p:spPr>
          <a:xfrm>
            <a:off x="8359080"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Early Childhood Education</a:t>
            </a:r>
          </a:p>
        </p:txBody>
      </p:sp>
      <p:sp>
        <p:nvSpPr>
          <p:cNvPr id="104" name="TextBox 103">
            <a:extLst>
              <a:ext uri="{FF2B5EF4-FFF2-40B4-BE49-F238E27FC236}">
                <a16:creationId xmlns:a16="http://schemas.microsoft.com/office/drawing/2014/main" id="{B3375122-8941-E842-B439-D24ECC7A31E9}"/>
              </a:ext>
            </a:extLst>
          </p:cNvPr>
          <p:cNvSpPr txBox="1"/>
          <p:nvPr/>
        </p:nvSpPr>
        <p:spPr>
          <a:xfrm>
            <a:off x="9396028"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Meal Sites</a:t>
            </a:r>
          </a:p>
        </p:txBody>
      </p:sp>
      <p:sp>
        <p:nvSpPr>
          <p:cNvPr id="105" name="TextBox 104">
            <a:extLst>
              <a:ext uri="{FF2B5EF4-FFF2-40B4-BE49-F238E27FC236}">
                <a16:creationId xmlns:a16="http://schemas.microsoft.com/office/drawing/2014/main" id="{F52C2141-C6BE-DE4A-A4E9-4A8491B92C7E}"/>
              </a:ext>
            </a:extLst>
          </p:cNvPr>
          <p:cNvSpPr txBox="1"/>
          <p:nvPr/>
        </p:nvSpPr>
        <p:spPr>
          <a:xfrm>
            <a:off x="10442404"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Health Clinics</a:t>
            </a:r>
          </a:p>
        </p:txBody>
      </p:sp>
      <p:sp>
        <p:nvSpPr>
          <p:cNvPr id="106" name="TextBox 105">
            <a:extLst>
              <a:ext uri="{FF2B5EF4-FFF2-40B4-BE49-F238E27FC236}">
                <a16:creationId xmlns:a16="http://schemas.microsoft.com/office/drawing/2014/main" id="{B0E71584-FE7F-C84D-9691-70F52CEACBF5}"/>
              </a:ext>
            </a:extLst>
          </p:cNvPr>
          <p:cNvSpPr txBox="1"/>
          <p:nvPr/>
        </p:nvSpPr>
        <p:spPr>
          <a:xfrm>
            <a:off x="8359080"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Job Training Programs</a:t>
            </a:r>
          </a:p>
        </p:txBody>
      </p:sp>
      <p:sp>
        <p:nvSpPr>
          <p:cNvPr id="107" name="TextBox 106">
            <a:extLst>
              <a:ext uri="{FF2B5EF4-FFF2-40B4-BE49-F238E27FC236}">
                <a16:creationId xmlns:a16="http://schemas.microsoft.com/office/drawing/2014/main" id="{9DC33591-066D-2D40-BC62-7141166D6920}"/>
              </a:ext>
            </a:extLst>
          </p:cNvPr>
          <p:cNvSpPr txBox="1"/>
          <p:nvPr/>
        </p:nvSpPr>
        <p:spPr>
          <a:xfrm>
            <a:off x="9396028"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Foundations/</a:t>
            </a:r>
          </a:p>
          <a:p>
            <a:pPr algn="ctr">
              <a:lnSpc>
                <a:spcPct val="85000"/>
              </a:lnSpc>
            </a:pPr>
            <a:r>
              <a:rPr lang="en-US" sz="900" dirty="0">
                <a:latin typeface="Arial" panose="020B0604020202020204" pitchFamily="34" charset="0"/>
                <a:cs typeface="Arial" panose="020B0604020202020204" pitchFamily="34" charset="0"/>
              </a:rPr>
              <a:t>nonprofits</a:t>
            </a:r>
          </a:p>
        </p:txBody>
      </p:sp>
      <p:sp>
        <p:nvSpPr>
          <p:cNvPr id="108" name="TextBox 107">
            <a:extLst>
              <a:ext uri="{FF2B5EF4-FFF2-40B4-BE49-F238E27FC236}">
                <a16:creationId xmlns:a16="http://schemas.microsoft.com/office/drawing/2014/main" id="{CD0D194E-BA10-6B45-B8EF-0D6C788FBC8C}"/>
              </a:ext>
            </a:extLst>
          </p:cNvPr>
          <p:cNvSpPr txBox="1"/>
          <p:nvPr/>
        </p:nvSpPr>
        <p:spPr>
          <a:xfrm>
            <a:off x="10442404"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Public Housing</a:t>
            </a:r>
          </a:p>
        </p:txBody>
      </p:sp>
      <p:sp>
        <p:nvSpPr>
          <p:cNvPr id="109" name="TextBox 108">
            <a:extLst>
              <a:ext uri="{FF2B5EF4-FFF2-40B4-BE49-F238E27FC236}">
                <a16:creationId xmlns:a16="http://schemas.microsoft.com/office/drawing/2014/main" id="{2554B69A-B9DA-4A41-8867-21192B549A85}"/>
              </a:ext>
            </a:extLst>
          </p:cNvPr>
          <p:cNvSpPr txBox="1"/>
          <p:nvPr/>
        </p:nvSpPr>
        <p:spPr>
          <a:xfrm>
            <a:off x="8359080"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Community Organizations</a:t>
            </a:r>
          </a:p>
        </p:txBody>
      </p:sp>
      <p:sp>
        <p:nvSpPr>
          <p:cNvPr id="110" name="TextBox 109">
            <a:extLst>
              <a:ext uri="{FF2B5EF4-FFF2-40B4-BE49-F238E27FC236}">
                <a16:creationId xmlns:a16="http://schemas.microsoft.com/office/drawing/2014/main" id="{C64BC429-C4D5-1148-8A50-1650B3400002}"/>
              </a:ext>
            </a:extLst>
          </p:cNvPr>
          <p:cNvSpPr txBox="1"/>
          <p:nvPr/>
        </p:nvSpPr>
        <p:spPr>
          <a:xfrm>
            <a:off x="9396028"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Gardens</a:t>
            </a:r>
          </a:p>
        </p:txBody>
      </p:sp>
      <p:sp>
        <p:nvSpPr>
          <p:cNvPr id="111" name="TextBox 110">
            <a:extLst>
              <a:ext uri="{FF2B5EF4-FFF2-40B4-BE49-F238E27FC236}">
                <a16:creationId xmlns:a16="http://schemas.microsoft.com/office/drawing/2014/main" id="{D15F3C21-03AB-794C-9F12-4FDB4DC24891}"/>
              </a:ext>
            </a:extLst>
          </p:cNvPr>
          <p:cNvSpPr txBox="1"/>
          <p:nvPr/>
        </p:nvSpPr>
        <p:spPr>
          <a:xfrm>
            <a:off x="10442404"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Human  Services</a:t>
            </a:r>
          </a:p>
        </p:txBody>
      </p:sp>
      <p:sp>
        <p:nvSpPr>
          <p:cNvPr id="113" name="TextBox 112">
            <a:extLst>
              <a:ext uri="{FF2B5EF4-FFF2-40B4-BE49-F238E27FC236}">
                <a16:creationId xmlns:a16="http://schemas.microsoft.com/office/drawing/2014/main" id="{7FB75396-544F-BD49-8C81-074307057B14}"/>
              </a:ext>
            </a:extLst>
          </p:cNvPr>
          <p:cNvSpPr txBox="1"/>
          <p:nvPr/>
        </p:nvSpPr>
        <p:spPr>
          <a:xfrm>
            <a:off x="8359080" y="9312596"/>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Government Programs</a:t>
            </a:r>
          </a:p>
        </p:txBody>
      </p:sp>
      <p:sp>
        <p:nvSpPr>
          <p:cNvPr id="115" name="TextBox 114">
            <a:extLst>
              <a:ext uri="{FF2B5EF4-FFF2-40B4-BE49-F238E27FC236}">
                <a16:creationId xmlns:a16="http://schemas.microsoft.com/office/drawing/2014/main" id="{E19FEB3F-0239-3541-BEE3-4BDE259B6949}"/>
              </a:ext>
            </a:extLst>
          </p:cNvPr>
          <p:cNvSpPr txBox="1"/>
          <p:nvPr/>
        </p:nvSpPr>
        <p:spPr>
          <a:xfrm>
            <a:off x="774242" y="6491153"/>
            <a:ext cx="875864" cy="347954"/>
          </a:xfrm>
          <a:prstGeom prst="rect">
            <a:avLst/>
          </a:prstGeom>
          <a:noFill/>
        </p:spPr>
        <p:txBody>
          <a:bodyPr wrap="square" rtlCol="0">
            <a:normAutofit lnSpcReduction="10000"/>
          </a:bodyPr>
          <a:lstStyle/>
          <a:p>
            <a:r>
              <a:rPr lang="en-US" sz="900" dirty="0">
                <a:latin typeface="Arial" panose="020B0604020202020204" pitchFamily="34" charset="0"/>
                <a:cs typeface="Arial" panose="020B0604020202020204" pitchFamily="34" charset="0"/>
              </a:rPr>
              <a:t>?% Youth Participants</a:t>
            </a:r>
          </a:p>
        </p:txBody>
      </p:sp>
      <p:sp>
        <p:nvSpPr>
          <p:cNvPr id="116" name="TextBox 115">
            <a:extLst>
              <a:ext uri="{FF2B5EF4-FFF2-40B4-BE49-F238E27FC236}">
                <a16:creationId xmlns:a16="http://schemas.microsoft.com/office/drawing/2014/main" id="{A8155740-918F-CD43-8600-64BA088CAC19}"/>
              </a:ext>
            </a:extLst>
          </p:cNvPr>
          <p:cNvSpPr txBox="1"/>
          <p:nvPr/>
        </p:nvSpPr>
        <p:spPr>
          <a:xfrm>
            <a:off x="1965960" y="6491153"/>
            <a:ext cx="875864" cy="347954"/>
          </a:xfrm>
          <a:prstGeom prst="rect">
            <a:avLst/>
          </a:prstGeom>
          <a:noFill/>
        </p:spPr>
        <p:txBody>
          <a:bodyPr wrap="square" rtlCol="0">
            <a:normAutofit lnSpcReduction="10000"/>
          </a:bodyPr>
          <a:lstStyle/>
          <a:p>
            <a:r>
              <a:rPr lang="en-US" sz="900" dirty="0">
                <a:latin typeface="Arial" panose="020B0604020202020204" pitchFamily="34" charset="0"/>
                <a:cs typeface="Arial" panose="020B0604020202020204" pitchFamily="34" charset="0"/>
              </a:rPr>
              <a:t>?% Adult Participants</a:t>
            </a:r>
          </a:p>
        </p:txBody>
      </p:sp>
      <p:pic>
        <p:nvPicPr>
          <p:cNvPr id="118" name="Picture 117">
            <a:extLst>
              <a:ext uri="{FF2B5EF4-FFF2-40B4-BE49-F238E27FC236}">
                <a16:creationId xmlns:a16="http://schemas.microsoft.com/office/drawing/2014/main" id="{4338532F-B444-D24D-8C40-ED29FDD0470F}"/>
              </a:ext>
            </a:extLst>
          </p:cNvPr>
          <p:cNvPicPr>
            <a:picLocks noChangeAspect="1"/>
          </p:cNvPicPr>
          <p:nvPr/>
        </p:nvPicPr>
        <p:blipFill>
          <a:blip r:embed="rId22"/>
          <a:stretch>
            <a:fillRect/>
          </a:stretch>
        </p:blipFill>
        <p:spPr>
          <a:xfrm>
            <a:off x="656175" y="6500147"/>
            <a:ext cx="149612" cy="291350"/>
          </a:xfrm>
          <a:prstGeom prst="rect">
            <a:avLst/>
          </a:prstGeom>
        </p:spPr>
      </p:pic>
      <p:pic>
        <p:nvPicPr>
          <p:cNvPr id="120" name="Picture 119">
            <a:extLst>
              <a:ext uri="{FF2B5EF4-FFF2-40B4-BE49-F238E27FC236}">
                <a16:creationId xmlns:a16="http://schemas.microsoft.com/office/drawing/2014/main" id="{F073D5B8-A8BD-1045-A04A-F84BA7667714}"/>
              </a:ext>
            </a:extLst>
          </p:cNvPr>
          <p:cNvPicPr>
            <a:picLocks noChangeAspect="1"/>
          </p:cNvPicPr>
          <p:nvPr/>
        </p:nvPicPr>
        <p:blipFill>
          <a:blip r:embed="rId23"/>
          <a:stretch>
            <a:fillRect/>
          </a:stretch>
        </p:blipFill>
        <p:spPr>
          <a:xfrm>
            <a:off x="1765204" y="6409336"/>
            <a:ext cx="264071" cy="449315"/>
          </a:xfrm>
          <a:prstGeom prst="rect">
            <a:avLst/>
          </a:prstGeom>
        </p:spPr>
      </p:pic>
      <p:graphicFrame>
        <p:nvGraphicFramePr>
          <p:cNvPr id="121" name="Chart 120">
            <a:extLst>
              <a:ext uri="{FF2B5EF4-FFF2-40B4-BE49-F238E27FC236}">
                <a16:creationId xmlns:a16="http://schemas.microsoft.com/office/drawing/2014/main" id="{457881CB-FE3B-E14C-B757-BC89228CD0D8}"/>
              </a:ext>
            </a:extLst>
          </p:cNvPr>
          <p:cNvGraphicFramePr/>
          <p:nvPr/>
        </p:nvGraphicFramePr>
        <p:xfrm>
          <a:off x="288988" y="7015692"/>
          <a:ext cx="2847718" cy="1397329"/>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22" name="Chart 121">
            <a:extLst>
              <a:ext uri="{FF2B5EF4-FFF2-40B4-BE49-F238E27FC236}">
                <a16:creationId xmlns:a16="http://schemas.microsoft.com/office/drawing/2014/main" id="{A8EAD013-955F-2540-AB91-679611233176}"/>
              </a:ext>
            </a:extLst>
          </p:cNvPr>
          <p:cNvGraphicFramePr>
            <a:graphicFrameLocks noChangeAspect="1"/>
          </p:cNvGraphicFramePr>
          <p:nvPr/>
        </p:nvGraphicFramePr>
        <p:xfrm>
          <a:off x="575923" y="8172976"/>
          <a:ext cx="2154958" cy="1283450"/>
        </p:xfrm>
        <a:graphic>
          <a:graphicData uri="http://schemas.openxmlformats.org/drawingml/2006/chart">
            <c:chart xmlns:c="http://schemas.openxmlformats.org/drawingml/2006/chart" xmlns:r="http://schemas.openxmlformats.org/officeDocument/2006/relationships" r:id="rId25"/>
          </a:graphicData>
        </a:graphic>
      </p:graphicFrame>
      <p:cxnSp>
        <p:nvCxnSpPr>
          <p:cNvPr id="124" name="Straight Arrow Connector 123">
            <a:extLst>
              <a:ext uri="{FF2B5EF4-FFF2-40B4-BE49-F238E27FC236}">
                <a16:creationId xmlns:a16="http://schemas.microsoft.com/office/drawing/2014/main" id="{62953B23-148A-AF4F-A852-BFE9B51DF367}"/>
              </a:ext>
            </a:extLst>
          </p:cNvPr>
          <p:cNvCxnSpPr>
            <a:cxnSpLocks/>
          </p:cNvCxnSpPr>
          <p:nvPr/>
        </p:nvCxnSpPr>
        <p:spPr>
          <a:xfrm>
            <a:off x="2333881" y="3686611"/>
            <a:ext cx="376680" cy="0"/>
          </a:xfrm>
          <a:prstGeom prst="straightConnector1">
            <a:avLst/>
          </a:prstGeom>
          <a:ln w="76200">
            <a:solidFill>
              <a:srgbClr val="80586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37C521A-B097-864C-AEF8-2FEB60790E7D}"/>
              </a:ext>
            </a:extLst>
          </p:cNvPr>
          <p:cNvCxnSpPr>
            <a:cxnSpLocks/>
          </p:cNvCxnSpPr>
          <p:nvPr/>
        </p:nvCxnSpPr>
        <p:spPr>
          <a:xfrm>
            <a:off x="5097401" y="3686611"/>
            <a:ext cx="376680" cy="0"/>
          </a:xfrm>
          <a:prstGeom prst="straightConnector1">
            <a:avLst/>
          </a:prstGeom>
          <a:ln w="76200">
            <a:solidFill>
              <a:srgbClr val="80586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96CA7C65-B696-664B-B132-744440677289}"/>
              </a:ext>
            </a:extLst>
          </p:cNvPr>
          <p:cNvSpPr txBox="1"/>
          <p:nvPr/>
        </p:nvSpPr>
        <p:spPr>
          <a:xfrm>
            <a:off x="378372" y="9595943"/>
            <a:ext cx="656897" cy="320568"/>
          </a:xfrm>
          <a:prstGeom prst="rect">
            <a:avLst/>
          </a:prstGeom>
          <a:noFill/>
        </p:spPr>
        <p:txBody>
          <a:bodyPr wrap="square" rtlCol="0">
            <a:noAutofit/>
          </a:bodyPr>
          <a:lstStyle/>
          <a:p>
            <a:pP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3</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65699F2B-06DF-524D-93A5-D51C3B318462}"/>
              </a:ext>
            </a:extLst>
          </p:cNvPr>
          <p:cNvSpPr txBox="1"/>
          <p:nvPr/>
        </p:nvSpPr>
        <p:spPr>
          <a:xfrm>
            <a:off x="-1944695" y="235701"/>
            <a:ext cx="1181396" cy="724418"/>
          </a:xfrm>
          <a:prstGeom prst="rect">
            <a:avLst/>
          </a:prstGeom>
          <a:noFill/>
        </p:spPr>
        <p:txBody>
          <a:bodyPr wrap="square" lIns="91440" tIns="45720" rIns="91440" bIns="91440" rtlCol="0" anchor="t">
            <a:normAutofit/>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Insert state logo here</a:t>
            </a:r>
          </a:p>
        </p:txBody>
      </p:sp>
      <p:cxnSp>
        <p:nvCxnSpPr>
          <p:cNvPr id="90" name="Straight Arrow Connector 89">
            <a:extLst>
              <a:ext uri="{FF2B5EF4-FFF2-40B4-BE49-F238E27FC236}">
                <a16:creationId xmlns:a16="http://schemas.microsoft.com/office/drawing/2014/main" id="{5A20662F-9264-4A47-B9A0-C45ECCABE332}"/>
              </a:ext>
            </a:extLst>
          </p:cNvPr>
          <p:cNvCxnSpPr>
            <a:cxnSpLocks/>
          </p:cNvCxnSpPr>
          <p:nvPr/>
        </p:nvCxnSpPr>
        <p:spPr>
          <a:xfrm>
            <a:off x="-863949" y="497916"/>
            <a:ext cx="734439" cy="0"/>
          </a:xfrm>
          <a:prstGeom prst="straightConnector1">
            <a:avLst/>
          </a:prstGeom>
          <a:ln w="41275">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98A63F-F754-E246-8495-7D5526727429}"/>
              </a:ext>
            </a:extLst>
          </p:cNvPr>
          <p:cNvSpPr txBox="1"/>
          <p:nvPr/>
        </p:nvSpPr>
        <p:spPr>
          <a:xfrm>
            <a:off x="453033" y="3159321"/>
            <a:ext cx="1874532"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{State} Obesity Rates</a:t>
            </a:r>
          </a:p>
        </p:txBody>
      </p:sp>
    </p:spTree>
    <p:extLst>
      <p:ext uri="{BB962C8B-B14F-4D97-AF65-F5344CB8AC3E}">
        <p14:creationId xmlns:p14="http://schemas.microsoft.com/office/powerpoint/2010/main" val="2961756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E576B5-7342-A34E-90C3-F6D94C907F60}"/>
              </a:ext>
            </a:extLst>
          </p:cNvPr>
          <p:cNvSpPr txBox="1"/>
          <p:nvPr/>
        </p:nvSpPr>
        <p:spPr>
          <a:xfrm>
            <a:off x="1363610" y="515432"/>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DA688834-97D4-C84C-9DBC-8E7ECF76EC4E}"/>
              </a:ext>
            </a:extLst>
          </p:cNvPr>
          <p:cNvSpPr txBox="1"/>
          <p:nvPr/>
        </p:nvSpPr>
        <p:spPr>
          <a:xfrm>
            <a:off x="480741" y="327922"/>
            <a:ext cx="2311695"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{STATE} SNAP-ED RESULTS</a:t>
            </a:r>
          </a:p>
        </p:txBody>
      </p:sp>
      <p:pic>
        <p:nvPicPr>
          <p:cNvPr id="8" name="Picture 7">
            <a:extLst>
              <a:ext uri="{FF2B5EF4-FFF2-40B4-BE49-F238E27FC236}">
                <a16:creationId xmlns:a16="http://schemas.microsoft.com/office/drawing/2014/main" id="{BB703073-27C1-0845-B039-B0595E88D9C0}"/>
              </a:ext>
            </a:extLst>
          </p:cNvPr>
          <p:cNvPicPr>
            <a:picLocks noChangeAspect="1"/>
          </p:cNvPicPr>
          <p:nvPr/>
        </p:nvPicPr>
        <p:blipFill>
          <a:blip r:embed="rId3"/>
          <a:stretch>
            <a:fillRect/>
          </a:stretch>
        </p:blipFill>
        <p:spPr>
          <a:xfrm>
            <a:off x="2336644" y="1135673"/>
            <a:ext cx="448758" cy="482112"/>
          </a:xfrm>
          <a:prstGeom prst="rect">
            <a:avLst/>
          </a:prstGeom>
        </p:spPr>
      </p:pic>
      <p:sp>
        <p:nvSpPr>
          <p:cNvPr id="5" name="Rounded Rectangle 4">
            <a:extLst>
              <a:ext uri="{FF2B5EF4-FFF2-40B4-BE49-F238E27FC236}">
                <a16:creationId xmlns:a16="http://schemas.microsoft.com/office/drawing/2014/main" id="{3B2414FF-6752-5144-A978-0E53DD799F93}"/>
              </a:ext>
            </a:extLst>
          </p:cNvPr>
          <p:cNvSpPr/>
          <p:nvPr/>
        </p:nvSpPr>
        <p:spPr>
          <a:xfrm>
            <a:off x="466672" y="757806"/>
            <a:ext cx="1995173" cy="2984200"/>
          </a:xfrm>
          <a:prstGeom prst="roundRect">
            <a:avLst/>
          </a:prstGeom>
          <a:solidFill>
            <a:srgbClr val="805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Success Stories</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pic>
        <p:nvPicPr>
          <p:cNvPr id="10" name="Picture 9">
            <a:extLst>
              <a:ext uri="{FF2B5EF4-FFF2-40B4-BE49-F238E27FC236}">
                <a16:creationId xmlns:a16="http://schemas.microsoft.com/office/drawing/2014/main" id="{920D5279-6101-4844-A88D-FA56659C55DF}"/>
              </a:ext>
            </a:extLst>
          </p:cNvPr>
          <p:cNvPicPr>
            <a:picLocks noChangeAspect="1"/>
          </p:cNvPicPr>
          <p:nvPr/>
        </p:nvPicPr>
        <p:blipFill>
          <a:blip r:embed="rId4"/>
          <a:stretch>
            <a:fillRect/>
          </a:stretch>
        </p:blipFill>
        <p:spPr>
          <a:xfrm>
            <a:off x="5110627" y="1542269"/>
            <a:ext cx="610870" cy="595693"/>
          </a:xfrm>
          <a:prstGeom prst="rect">
            <a:avLst/>
          </a:prstGeom>
        </p:spPr>
      </p:pic>
      <p:sp>
        <p:nvSpPr>
          <p:cNvPr id="6" name="Rounded Rectangle 5">
            <a:extLst>
              <a:ext uri="{FF2B5EF4-FFF2-40B4-BE49-F238E27FC236}">
                <a16:creationId xmlns:a16="http://schemas.microsoft.com/office/drawing/2014/main" id="{9813F8C0-6693-454D-93B9-97F670E2CB73}"/>
              </a:ext>
            </a:extLst>
          </p:cNvPr>
          <p:cNvSpPr/>
          <p:nvPr/>
        </p:nvSpPr>
        <p:spPr>
          <a:xfrm>
            <a:off x="5416062" y="757806"/>
            <a:ext cx="1902696" cy="2984200"/>
          </a:xfrm>
          <a:prstGeom prst="roundRect">
            <a:avLst/>
          </a:prstGeom>
          <a:solidFill>
            <a:srgbClr val="809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Highlights</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2" name="TextBox 11">
            <a:extLst>
              <a:ext uri="{FF2B5EF4-FFF2-40B4-BE49-F238E27FC236}">
                <a16:creationId xmlns:a16="http://schemas.microsoft.com/office/drawing/2014/main" id="{6D2682A4-D870-2C43-935D-8B8903707686}"/>
              </a:ext>
            </a:extLst>
          </p:cNvPr>
          <p:cNvSpPr txBox="1"/>
          <p:nvPr/>
        </p:nvSpPr>
        <p:spPr>
          <a:xfrm>
            <a:off x="3163813" y="1969149"/>
            <a:ext cx="1568403" cy="724418"/>
          </a:xfrm>
          <a:prstGeom prst="rect">
            <a:avLst/>
          </a:prstGeom>
          <a:noFill/>
        </p:spPr>
        <p:txBody>
          <a:bodyPr wrap="square" lIns="91440" tIns="45720" rIns="91440" bIns="91440" rtlCol="0" anchor="t">
            <a:normAutofit lnSpcReduction="10000"/>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Map of state including counties here</a:t>
            </a:r>
          </a:p>
        </p:txBody>
      </p:sp>
      <p:sp>
        <p:nvSpPr>
          <p:cNvPr id="13" name="TextBox 12">
            <a:extLst>
              <a:ext uri="{FF2B5EF4-FFF2-40B4-BE49-F238E27FC236}">
                <a16:creationId xmlns:a16="http://schemas.microsoft.com/office/drawing/2014/main" id="{274F51F8-A1BD-E34B-88C3-990CE878288D}"/>
              </a:ext>
            </a:extLst>
          </p:cNvPr>
          <p:cNvSpPr txBox="1"/>
          <p:nvPr/>
        </p:nvSpPr>
        <p:spPr>
          <a:xfrm>
            <a:off x="1363610" y="4468454"/>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AB023622-2317-FE4C-BF3C-D9C9BF4B66E2}"/>
              </a:ext>
            </a:extLst>
          </p:cNvPr>
          <p:cNvSpPr txBox="1"/>
          <p:nvPr/>
        </p:nvSpPr>
        <p:spPr>
          <a:xfrm>
            <a:off x="480741" y="4280944"/>
            <a:ext cx="1917801"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{STATE} IMPACT DATA</a:t>
            </a:r>
          </a:p>
        </p:txBody>
      </p:sp>
      <p:grpSp>
        <p:nvGrpSpPr>
          <p:cNvPr id="20" name="Group 19">
            <a:extLst>
              <a:ext uri="{FF2B5EF4-FFF2-40B4-BE49-F238E27FC236}">
                <a16:creationId xmlns:a16="http://schemas.microsoft.com/office/drawing/2014/main" id="{9BF0A226-724E-4B41-8CE9-C653D11C2F30}"/>
              </a:ext>
            </a:extLst>
          </p:cNvPr>
          <p:cNvGrpSpPr/>
          <p:nvPr/>
        </p:nvGrpSpPr>
        <p:grpSpPr>
          <a:xfrm>
            <a:off x="280805" y="4652117"/>
            <a:ext cx="1583118" cy="2128511"/>
            <a:chOff x="280805" y="4652117"/>
            <a:chExt cx="1583118" cy="2128511"/>
          </a:xfrm>
        </p:grpSpPr>
        <p:graphicFrame>
          <p:nvGraphicFramePr>
            <p:cNvPr id="15" name="Chart 14">
              <a:extLst>
                <a:ext uri="{FF2B5EF4-FFF2-40B4-BE49-F238E27FC236}">
                  <a16:creationId xmlns:a16="http://schemas.microsoft.com/office/drawing/2014/main" id="{C7F1EF54-E894-F945-AC19-A72C7AF27C35}"/>
                </a:ext>
              </a:extLst>
            </p:cNvPr>
            <p:cNvGraphicFramePr/>
            <p:nvPr>
              <p:extLst>
                <p:ext uri="{D42A27DB-BD31-4B8C-83A1-F6EECF244321}">
                  <p14:modId xmlns:p14="http://schemas.microsoft.com/office/powerpoint/2010/main" val="279838819"/>
                </p:ext>
              </p:extLst>
            </p:nvPr>
          </p:nvGraphicFramePr>
          <p:xfrm>
            <a:off x="280805" y="4652117"/>
            <a:ext cx="1583118" cy="1572837"/>
          </p:xfrm>
          <a:graphic>
            <a:graphicData uri="http://schemas.openxmlformats.org/drawingml/2006/chart">
              <c:chart xmlns:c="http://schemas.openxmlformats.org/drawingml/2006/chart" xmlns:r="http://schemas.openxmlformats.org/officeDocument/2006/relationships" r:id="rId5"/>
            </a:graphicData>
          </a:graphic>
        </p:graphicFrame>
        <p:sp>
          <p:nvSpPr>
            <p:cNvPr id="17" name="Oval 16">
              <a:extLst>
                <a:ext uri="{FF2B5EF4-FFF2-40B4-BE49-F238E27FC236}">
                  <a16:creationId xmlns:a16="http://schemas.microsoft.com/office/drawing/2014/main" id="{261DC9E9-9D6E-3141-BE44-6511AEFE9B9D}"/>
                </a:ext>
              </a:extLst>
            </p:cNvPr>
            <p:cNvSpPr/>
            <p:nvPr/>
          </p:nvSpPr>
          <p:spPr>
            <a:xfrm>
              <a:off x="703136" y="5069307"/>
              <a:ext cx="738457" cy="738457"/>
            </a:xfrm>
            <a:prstGeom prst="ellipse">
              <a:avLst/>
            </a:prstGeom>
            <a:solidFill>
              <a:srgbClr val="809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25C6BB-0F6A-3642-A5F1-915F94A0128F}"/>
                </a:ext>
              </a:extLst>
            </p:cNvPr>
            <p:cNvSpPr txBox="1"/>
            <p:nvPr/>
          </p:nvSpPr>
          <p:spPr>
            <a:xfrm>
              <a:off x="766630" y="5284628"/>
              <a:ext cx="611468" cy="328381"/>
            </a:xfrm>
            <a:prstGeom prst="rect">
              <a:avLst/>
            </a:prstGeom>
            <a:noFill/>
          </p:spPr>
          <p:txBody>
            <a:bodyPr wrap="square" lIns="0" tIns="0" rIns="0" bIns="0" rtlCol="0" anchor="t">
              <a:noAutofit/>
            </a:bodyPr>
            <a:lstStyle/>
            <a:p>
              <a:pPr algn="ctr">
                <a:lnSpc>
                  <a:spcPct val="85000"/>
                </a:lnSpc>
              </a:pPr>
              <a:r>
                <a:rPr lang="en-US" sz="2500" b="1" dirty="0">
                  <a:solidFill>
                    <a:schemeClr val="bg1"/>
                  </a:solidFill>
                  <a:latin typeface="Arial Narrow" panose="020B0604020202020204" pitchFamily="34" charset="0"/>
                  <a:cs typeface="Arial Narrow" panose="020B0604020202020204" pitchFamily="34" charset="0"/>
                </a:rPr>
                <a:t>86%</a:t>
              </a:r>
            </a:p>
          </p:txBody>
        </p:sp>
        <p:sp>
          <p:nvSpPr>
            <p:cNvPr id="18" name="Rounded Rectangle 17">
              <a:extLst>
                <a:ext uri="{FF2B5EF4-FFF2-40B4-BE49-F238E27FC236}">
                  <a16:creationId xmlns:a16="http://schemas.microsoft.com/office/drawing/2014/main" id="{CAD8B03A-34CB-3441-83C3-0C3847AAA1CF}"/>
                </a:ext>
              </a:extLst>
            </p:cNvPr>
            <p:cNvSpPr/>
            <p:nvPr/>
          </p:nvSpPr>
          <p:spPr>
            <a:xfrm>
              <a:off x="422953" y="6047256"/>
              <a:ext cx="1298822" cy="733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en-US" sz="900">
                  <a:solidFill>
                    <a:schemeClr val="tx1"/>
                  </a:solidFill>
                  <a:latin typeface="Arial" panose="020B0604020202020204" pitchFamily="34" charset="0"/>
                  <a:cs typeface="Arial" panose="020B0604020202020204" pitchFamily="34" charset="0"/>
                </a:rPr>
                <a:t>Statistic here</a:t>
              </a:r>
              <a:endParaRPr lang="en-US" sz="900" dirty="0">
                <a:solidFill>
                  <a:schemeClr val="tx1"/>
                </a:solidFill>
                <a:latin typeface="Arial" panose="020B0604020202020204" pitchFamily="34" charset="0"/>
                <a:cs typeface="Arial" panose="020B0604020202020204" pitchFamily="34" charset="0"/>
              </a:endParaRPr>
            </a:p>
          </p:txBody>
        </p:sp>
      </p:grpSp>
      <p:graphicFrame>
        <p:nvGraphicFramePr>
          <p:cNvPr id="23" name="Chart 22">
            <a:extLst>
              <a:ext uri="{FF2B5EF4-FFF2-40B4-BE49-F238E27FC236}">
                <a16:creationId xmlns:a16="http://schemas.microsoft.com/office/drawing/2014/main" id="{1D20AE53-7355-FC48-B6F5-9ACD0700C8AE}"/>
              </a:ext>
            </a:extLst>
          </p:cNvPr>
          <p:cNvGraphicFramePr/>
          <p:nvPr>
            <p:extLst>
              <p:ext uri="{D42A27DB-BD31-4B8C-83A1-F6EECF244321}">
                <p14:modId xmlns:p14="http://schemas.microsoft.com/office/powerpoint/2010/main" val="3165072838"/>
              </p:ext>
            </p:extLst>
          </p:nvPr>
        </p:nvGraphicFramePr>
        <p:xfrm>
          <a:off x="1684057" y="4652117"/>
          <a:ext cx="1583118" cy="1572837"/>
        </p:xfrm>
        <a:graphic>
          <a:graphicData uri="http://schemas.openxmlformats.org/drawingml/2006/chart">
            <c:chart xmlns:c="http://schemas.openxmlformats.org/drawingml/2006/chart" xmlns:r="http://schemas.openxmlformats.org/officeDocument/2006/relationships" r:id="rId6"/>
          </a:graphicData>
        </a:graphic>
      </p:graphicFrame>
      <p:sp>
        <p:nvSpPr>
          <p:cNvPr id="24" name="Oval 23">
            <a:extLst>
              <a:ext uri="{FF2B5EF4-FFF2-40B4-BE49-F238E27FC236}">
                <a16:creationId xmlns:a16="http://schemas.microsoft.com/office/drawing/2014/main" id="{32311497-FC9B-D341-8C1A-A1A3B1CC4C1C}"/>
              </a:ext>
            </a:extLst>
          </p:cNvPr>
          <p:cNvSpPr/>
          <p:nvPr/>
        </p:nvSpPr>
        <p:spPr>
          <a:xfrm>
            <a:off x="2106388" y="5069307"/>
            <a:ext cx="738457" cy="738457"/>
          </a:xfrm>
          <a:prstGeom prst="ellipse">
            <a:avLst/>
          </a:prstGeom>
          <a:solidFill>
            <a:srgbClr val="5A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3C19018-E3EE-0C4B-8227-C4BB0AC369F4}"/>
              </a:ext>
            </a:extLst>
          </p:cNvPr>
          <p:cNvSpPr txBox="1"/>
          <p:nvPr/>
        </p:nvSpPr>
        <p:spPr>
          <a:xfrm>
            <a:off x="2169882" y="5284628"/>
            <a:ext cx="611468" cy="328381"/>
          </a:xfrm>
          <a:prstGeom prst="rect">
            <a:avLst/>
          </a:prstGeom>
          <a:noFill/>
        </p:spPr>
        <p:txBody>
          <a:bodyPr wrap="square" lIns="0" tIns="0" rIns="0" bIns="0" rtlCol="0" anchor="t">
            <a:noAutofit/>
          </a:bodyPr>
          <a:lstStyle/>
          <a:p>
            <a:pPr algn="ctr">
              <a:lnSpc>
                <a:spcPct val="85000"/>
              </a:lnSpc>
            </a:pPr>
            <a:r>
              <a:rPr lang="en-US" sz="2500" b="1" dirty="0">
                <a:solidFill>
                  <a:schemeClr val="bg1"/>
                </a:solidFill>
                <a:latin typeface="Arial Narrow" panose="020B0604020202020204" pitchFamily="34" charset="0"/>
                <a:cs typeface="Arial Narrow" panose="020B0604020202020204" pitchFamily="34" charset="0"/>
              </a:rPr>
              <a:t>86%</a:t>
            </a:r>
          </a:p>
        </p:txBody>
      </p:sp>
      <p:sp>
        <p:nvSpPr>
          <p:cNvPr id="26" name="Rounded Rectangle 25">
            <a:extLst>
              <a:ext uri="{FF2B5EF4-FFF2-40B4-BE49-F238E27FC236}">
                <a16:creationId xmlns:a16="http://schemas.microsoft.com/office/drawing/2014/main" id="{AD6E3A83-6AB7-064E-8B4D-8CC9D456A50E}"/>
              </a:ext>
            </a:extLst>
          </p:cNvPr>
          <p:cNvSpPr/>
          <p:nvPr/>
        </p:nvSpPr>
        <p:spPr>
          <a:xfrm>
            <a:off x="1826205" y="6047256"/>
            <a:ext cx="1298822" cy="733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en-US" sz="900">
                <a:solidFill>
                  <a:schemeClr val="tx1"/>
                </a:solidFill>
                <a:latin typeface="Arial" panose="020B0604020202020204" pitchFamily="34" charset="0"/>
                <a:cs typeface="Arial" panose="020B0604020202020204" pitchFamily="34" charset="0"/>
              </a:rPr>
              <a:t>Statistic here</a:t>
            </a:r>
            <a:endParaRPr lang="en-US" sz="900" dirty="0">
              <a:solidFill>
                <a:schemeClr val="tx1"/>
              </a:solidFill>
              <a:latin typeface="Arial" panose="020B0604020202020204" pitchFamily="34" charset="0"/>
              <a:cs typeface="Arial" panose="020B0604020202020204" pitchFamily="34" charset="0"/>
            </a:endParaRPr>
          </a:p>
        </p:txBody>
      </p:sp>
      <p:graphicFrame>
        <p:nvGraphicFramePr>
          <p:cNvPr id="28" name="Chart 27">
            <a:extLst>
              <a:ext uri="{FF2B5EF4-FFF2-40B4-BE49-F238E27FC236}">
                <a16:creationId xmlns:a16="http://schemas.microsoft.com/office/drawing/2014/main" id="{E5FD1409-F6B3-6F4B-AAAB-3680C41016B2}"/>
              </a:ext>
            </a:extLst>
          </p:cNvPr>
          <p:cNvGraphicFramePr/>
          <p:nvPr>
            <p:extLst>
              <p:ext uri="{D42A27DB-BD31-4B8C-83A1-F6EECF244321}">
                <p14:modId xmlns:p14="http://schemas.microsoft.com/office/powerpoint/2010/main" val="1948730788"/>
              </p:ext>
            </p:extLst>
          </p:nvPr>
        </p:nvGraphicFramePr>
        <p:xfrm>
          <a:off x="3087309" y="4652117"/>
          <a:ext cx="1583118" cy="1572837"/>
        </p:xfrm>
        <a:graphic>
          <a:graphicData uri="http://schemas.openxmlformats.org/drawingml/2006/chart">
            <c:chart xmlns:c="http://schemas.openxmlformats.org/drawingml/2006/chart" xmlns:r="http://schemas.openxmlformats.org/officeDocument/2006/relationships" r:id="rId7"/>
          </a:graphicData>
        </a:graphic>
      </p:graphicFrame>
      <p:sp>
        <p:nvSpPr>
          <p:cNvPr id="29" name="Oval 28">
            <a:extLst>
              <a:ext uri="{FF2B5EF4-FFF2-40B4-BE49-F238E27FC236}">
                <a16:creationId xmlns:a16="http://schemas.microsoft.com/office/drawing/2014/main" id="{0BC72174-1FD5-4B4E-89D2-D44922F92442}"/>
              </a:ext>
            </a:extLst>
          </p:cNvPr>
          <p:cNvSpPr/>
          <p:nvPr/>
        </p:nvSpPr>
        <p:spPr>
          <a:xfrm>
            <a:off x="3509640" y="5069307"/>
            <a:ext cx="738457" cy="738457"/>
          </a:xfrm>
          <a:prstGeom prst="ellipse">
            <a:avLst/>
          </a:prstGeom>
          <a:solidFill>
            <a:srgbClr val="D69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37C8154-1F49-D347-B45D-D4299DCB99A0}"/>
              </a:ext>
            </a:extLst>
          </p:cNvPr>
          <p:cNvSpPr txBox="1"/>
          <p:nvPr/>
        </p:nvSpPr>
        <p:spPr>
          <a:xfrm>
            <a:off x="3573134" y="5284628"/>
            <a:ext cx="611468" cy="328381"/>
          </a:xfrm>
          <a:prstGeom prst="rect">
            <a:avLst/>
          </a:prstGeom>
          <a:noFill/>
        </p:spPr>
        <p:txBody>
          <a:bodyPr wrap="square" lIns="0" tIns="0" rIns="0" bIns="0" rtlCol="0" anchor="t">
            <a:noAutofit/>
          </a:bodyPr>
          <a:lstStyle/>
          <a:p>
            <a:pPr algn="ctr">
              <a:lnSpc>
                <a:spcPct val="85000"/>
              </a:lnSpc>
            </a:pPr>
            <a:r>
              <a:rPr lang="en-US" sz="2500" b="1" dirty="0">
                <a:solidFill>
                  <a:schemeClr val="bg1"/>
                </a:solidFill>
                <a:latin typeface="Arial Narrow" panose="020B0604020202020204" pitchFamily="34" charset="0"/>
                <a:cs typeface="Arial Narrow" panose="020B0604020202020204" pitchFamily="34" charset="0"/>
              </a:rPr>
              <a:t>86%</a:t>
            </a:r>
          </a:p>
        </p:txBody>
      </p:sp>
      <p:sp>
        <p:nvSpPr>
          <p:cNvPr id="31" name="Rounded Rectangle 30">
            <a:extLst>
              <a:ext uri="{FF2B5EF4-FFF2-40B4-BE49-F238E27FC236}">
                <a16:creationId xmlns:a16="http://schemas.microsoft.com/office/drawing/2014/main" id="{7BAEB3B4-29D2-A249-9C9B-D6AB4B1EC3B7}"/>
              </a:ext>
            </a:extLst>
          </p:cNvPr>
          <p:cNvSpPr/>
          <p:nvPr/>
        </p:nvSpPr>
        <p:spPr>
          <a:xfrm>
            <a:off x="3229457" y="6047256"/>
            <a:ext cx="1298822" cy="733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en-US" sz="900">
                <a:solidFill>
                  <a:schemeClr val="tx1"/>
                </a:solidFill>
                <a:latin typeface="Arial" panose="020B0604020202020204" pitchFamily="34" charset="0"/>
                <a:cs typeface="Arial" panose="020B0604020202020204" pitchFamily="34" charset="0"/>
              </a:rPr>
              <a:t>Statistic here</a:t>
            </a:r>
            <a:endParaRPr lang="en-US" sz="900" dirty="0">
              <a:solidFill>
                <a:schemeClr val="tx1"/>
              </a:solidFill>
              <a:latin typeface="Arial" panose="020B0604020202020204" pitchFamily="34" charset="0"/>
              <a:cs typeface="Arial" panose="020B0604020202020204" pitchFamily="34" charset="0"/>
            </a:endParaRPr>
          </a:p>
        </p:txBody>
      </p:sp>
      <p:graphicFrame>
        <p:nvGraphicFramePr>
          <p:cNvPr id="33" name="Chart 32">
            <a:extLst>
              <a:ext uri="{FF2B5EF4-FFF2-40B4-BE49-F238E27FC236}">
                <a16:creationId xmlns:a16="http://schemas.microsoft.com/office/drawing/2014/main" id="{0CF44CC1-E13F-924C-84D3-5D55A42788C0}"/>
              </a:ext>
            </a:extLst>
          </p:cNvPr>
          <p:cNvGraphicFramePr/>
          <p:nvPr>
            <p:extLst>
              <p:ext uri="{D42A27DB-BD31-4B8C-83A1-F6EECF244321}">
                <p14:modId xmlns:p14="http://schemas.microsoft.com/office/powerpoint/2010/main" val="2460788042"/>
              </p:ext>
            </p:extLst>
          </p:nvPr>
        </p:nvGraphicFramePr>
        <p:xfrm>
          <a:off x="4490561" y="4652117"/>
          <a:ext cx="1583118" cy="1572837"/>
        </p:xfrm>
        <a:graphic>
          <a:graphicData uri="http://schemas.openxmlformats.org/drawingml/2006/chart">
            <c:chart xmlns:c="http://schemas.openxmlformats.org/drawingml/2006/chart" xmlns:r="http://schemas.openxmlformats.org/officeDocument/2006/relationships" r:id="rId8"/>
          </a:graphicData>
        </a:graphic>
      </p:graphicFrame>
      <p:sp>
        <p:nvSpPr>
          <p:cNvPr id="34" name="Oval 33">
            <a:extLst>
              <a:ext uri="{FF2B5EF4-FFF2-40B4-BE49-F238E27FC236}">
                <a16:creationId xmlns:a16="http://schemas.microsoft.com/office/drawing/2014/main" id="{CDFD91AC-D56D-1549-A538-44AC353FA967}"/>
              </a:ext>
            </a:extLst>
          </p:cNvPr>
          <p:cNvSpPr/>
          <p:nvPr/>
        </p:nvSpPr>
        <p:spPr>
          <a:xfrm>
            <a:off x="4912892" y="5069307"/>
            <a:ext cx="738457" cy="738457"/>
          </a:xfrm>
          <a:prstGeom prst="ellipse">
            <a:avLst/>
          </a:prstGeom>
          <a:solidFill>
            <a:srgbClr val="D84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394EA70-23BB-D542-84B6-252DD731E58F}"/>
              </a:ext>
            </a:extLst>
          </p:cNvPr>
          <p:cNvSpPr txBox="1"/>
          <p:nvPr/>
        </p:nvSpPr>
        <p:spPr>
          <a:xfrm>
            <a:off x="4976386" y="5284628"/>
            <a:ext cx="611468" cy="328381"/>
          </a:xfrm>
          <a:prstGeom prst="rect">
            <a:avLst/>
          </a:prstGeom>
          <a:noFill/>
        </p:spPr>
        <p:txBody>
          <a:bodyPr wrap="square" lIns="0" tIns="0" rIns="0" bIns="0" rtlCol="0" anchor="t">
            <a:noAutofit/>
          </a:bodyPr>
          <a:lstStyle/>
          <a:p>
            <a:pPr algn="ctr">
              <a:lnSpc>
                <a:spcPct val="85000"/>
              </a:lnSpc>
            </a:pPr>
            <a:r>
              <a:rPr lang="en-US" sz="2500" b="1" dirty="0">
                <a:solidFill>
                  <a:schemeClr val="bg1"/>
                </a:solidFill>
                <a:latin typeface="Arial Narrow" panose="020B0604020202020204" pitchFamily="34" charset="0"/>
                <a:cs typeface="Arial Narrow" panose="020B0604020202020204" pitchFamily="34" charset="0"/>
              </a:rPr>
              <a:t>86%</a:t>
            </a:r>
          </a:p>
        </p:txBody>
      </p:sp>
      <p:sp>
        <p:nvSpPr>
          <p:cNvPr id="36" name="Rounded Rectangle 35">
            <a:extLst>
              <a:ext uri="{FF2B5EF4-FFF2-40B4-BE49-F238E27FC236}">
                <a16:creationId xmlns:a16="http://schemas.microsoft.com/office/drawing/2014/main" id="{6D5261BF-1A18-D344-9B42-74ECC2AC5AED}"/>
              </a:ext>
            </a:extLst>
          </p:cNvPr>
          <p:cNvSpPr/>
          <p:nvPr/>
        </p:nvSpPr>
        <p:spPr>
          <a:xfrm>
            <a:off x="4632709" y="6047256"/>
            <a:ext cx="1298822" cy="733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en-US" sz="900">
                <a:solidFill>
                  <a:schemeClr val="tx1"/>
                </a:solidFill>
                <a:latin typeface="Arial" panose="020B0604020202020204" pitchFamily="34" charset="0"/>
                <a:cs typeface="Arial" panose="020B0604020202020204" pitchFamily="34" charset="0"/>
              </a:rPr>
              <a:t>Statistic here</a:t>
            </a:r>
            <a:endParaRPr lang="en-US" sz="900" dirty="0">
              <a:solidFill>
                <a:schemeClr val="tx1"/>
              </a:solidFill>
              <a:latin typeface="Arial" panose="020B0604020202020204" pitchFamily="34" charset="0"/>
              <a:cs typeface="Arial" panose="020B0604020202020204" pitchFamily="34" charset="0"/>
            </a:endParaRPr>
          </a:p>
        </p:txBody>
      </p:sp>
      <p:graphicFrame>
        <p:nvGraphicFramePr>
          <p:cNvPr id="38" name="Chart 37">
            <a:extLst>
              <a:ext uri="{FF2B5EF4-FFF2-40B4-BE49-F238E27FC236}">
                <a16:creationId xmlns:a16="http://schemas.microsoft.com/office/drawing/2014/main" id="{F369969C-71A4-C447-8D3B-47D2DED5774C}"/>
              </a:ext>
            </a:extLst>
          </p:cNvPr>
          <p:cNvGraphicFramePr/>
          <p:nvPr>
            <p:extLst>
              <p:ext uri="{D42A27DB-BD31-4B8C-83A1-F6EECF244321}">
                <p14:modId xmlns:p14="http://schemas.microsoft.com/office/powerpoint/2010/main" val="1579231354"/>
              </p:ext>
            </p:extLst>
          </p:nvPr>
        </p:nvGraphicFramePr>
        <p:xfrm>
          <a:off x="5893813" y="4652117"/>
          <a:ext cx="1583118" cy="1572837"/>
        </p:xfrm>
        <a:graphic>
          <a:graphicData uri="http://schemas.openxmlformats.org/drawingml/2006/chart">
            <c:chart xmlns:c="http://schemas.openxmlformats.org/drawingml/2006/chart" xmlns:r="http://schemas.openxmlformats.org/officeDocument/2006/relationships" r:id="rId9"/>
          </a:graphicData>
        </a:graphic>
      </p:graphicFrame>
      <p:sp>
        <p:nvSpPr>
          <p:cNvPr id="39" name="Oval 38">
            <a:extLst>
              <a:ext uri="{FF2B5EF4-FFF2-40B4-BE49-F238E27FC236}">
                <a16:creationId xmlns:a16="http://schemas.microsoft.com/office/drawing/2014/main" id="{F01F0D03-4339-A341-8445-4C4E0647A644}"/>
              </a:ext>
            </a:extLst>
          </p:cNvPr>
          <p:cNvSpPr/>
          <p:nvPr/>
        </p:nvSpPr>
        <p:spPr>
          <a:xfrm>
            <a:off x="6316144" y="5069307"/>
            <a:ext cx="738457" cy="738457"/>
          </a:xfrm>
          <a:prstGeom prst="ellipse">
            <a:avLst/>
          </a:prstGeom>
          <a:solidFill>
            <a:srgbClr val="805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147783E-8274-FC44-B673-A51CC5DE384D}"/>
              </a:ext>
            </a:extLst>
          </p:cNvPr>
          <p:cNvSpPr txBox="1"/>
          <p:nvPr/>
        </p:nvSpPr>
        <p:spPr>
          <a:xfrm>
            <a:off x="6379638" y="5284628"/>
            <a:ext cx="611468" cy="328381"/>
          </a:xfrm>
          <a:prstGeom prst="rect">
            <a:avLst/>
          </a:prstGeom>
          <a:noFill/>
        </p:spPr>
        <p:txBody>
          <a:bodyPr wrap="square" lIns="0" tIns="0" rIns="0" bIns="0" rtlCol="0" anchor="t">
            <a:noAutofit/>
          </a:bodyPr>
          <a:lstStyle/>
          <a:p>
            <a:pPr algn="ctr">
              <a:lnSpc>
                <a:spcPct val="85000"/>
              </a:lnSpc>
            </a:pPr>
            <a:r>
              <a:rPr lang="en-US" sz="2500" b="1" dirty="0">
                <a:solidFill>
                  <a:schemeClr val="bg1"/>
                </a:solidFill>
                <a:latin typeface="Arial Narrow" panose="020B0604020202020204" pitchFamily="34" charset="0"/>
                <a:cs typeface="Arial Narrow" panose="020B0604020202020204" pitchFamily="34" charset="0"/>
              </a:rPr>
              <a:t>86%</a:t>
            </a:r>
          </a:p>
        </p:txBody>
      </p:sp>
      <p:sp>
        <p:nvSpPr>
          <p:cNvPr id="41" name="Rounded Rectangle 40">
            <a:extLst>
              <a:ext uri="{FF2B5EF4-FFF2-40B4-BE49-F238E27FC236}">
                <a16:creationId xmlns:a16="http://schemas.microsoft.com/office/drawing/2014/main" id="{245D0BCE-B1B6-214C-B394-7F14BFED6B56}"/>
              </a:ext>
            </a:extLst>
          </p:cNvPr>
          <p:cNvSpPr/>
          <p:nvPr/>
        </p:nvSpPr>
        <p:spPr>
          <a:xfrm>
            <a:off x="6035961" y="6047256"/>
            <a:ext cx="1298822" cy="733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r>
              <a:rPr lang="en-US" sz="900">
                <a:solidFill>
                  <a:schemeClr val="tx1"/>
                </a:solidFill>
                <a:latin typeface="Arial" panose="020B0604020202020204" pitchFamily="34" charset="0"/>
                <a:cs typeface="Arial" panose="020B0604020202020204" pitchFamily="34" charset="0"/>
              </a:rPr>
              <a:t>Statistic here</a:t>
            </a:r>
            <a:endParaRPr lang="en-US" sz="900" dirty="0">
              <a:solidFill>
                <a:schemeClr val="tx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3ADFE25-480E-0D4E-87A2-B9A6D2BAE87B}"/>
              </a:ext>
            </a:extLst>
          </p:cNvPr>
          <p:cNvSpPr txBox="1"/>
          <p:nvPr/>
        </p:nvSpPr>
        <p:spPr>
          <a:xfrm>
            <a:off x="466672" y="7744045"/>
            <a:ext cx="3968479" cy="1393735"/>
          </a:xfrm>
          <a:prstGeom prst="rect">
            <a:avLst/>
          </a:prstGeom>
          <a:solidFill>
            <a:srgbClr val="5AA1CD"/>
          </a:solidFill>
        </p:spPr>
        <p:txBody>
          <a:bodyPr wrap="square" lIns="137160" tIns="91440" rIns="137160" bIns="137160" rtlCol="0" anchor="t">
            <a:normAutofit/>
          </a:bodyPr>
          <a:lstStyle/>
          <a:p>
            <a:r>
              <a:rPr lang="en-US" sz="1300" b="1" dirty="0">
                <a:solidFill>
                  <a:schemeClr val="bg1"/>
                </a:solidFill>
                <a:latin typeface="Arial Narrow" panose="020B0604020202020204" pitchFamily="34" charset="0"/>
                <a:cs typeface="Arial Narrow" panose="020B0604020202020204" pitchFamily="34" charset="0"/>
              </a:rPr>
              <a:t>TOP PARTNERSHIPS</a:t>
            </a:r>
          </a:p>
          <a:p>
            <a:endParaRPr lang="en-US" sz="1000" b="1" dirty="0">
              <a:solidFill>
                <a:schemeClr val="bg1"/>
              </a:solidFill>
              <a:latin typeface="Arial" panose="020B0604020202020204" pitchFamily="34" charset="0"/>
              <a:cs typeface="Arial" panose="020B0604020202020204" pitchFamily="34" charset="0"/>
            </a:endParaRP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endParaRPr lang="en-US" sz="1300" dirty="0">
              <a:solidFill>
                <a:schemeClr val="bg1"/>
              </a:solidFill>
              <a:latin typeface="Arial Narrow" panose="020B0604020202020204" pitchFamily="34" charset="0"/>
              <a:cs typeface="Arial Narrow" panose="020B0604020202020204" pitchFamily="34" charset="0"/>
            </a:endParaRPr>
          </a:p>
        </p:txBody>
      </p:sp>
      <p:sp>
        <p:nvSpPr>
          <p:cNvPr id="45" name="TextBox 44">
            <a:extLst>
              <a:ext uri="{FF2B5EF4-FFF2-40B4-BE49-F238E27FC236}">
                <a16:creationId xmlns:a16="http://schemas.microsoft.com/office/drawing/2014/main" id="{F1297764-0929-9D42-9F4C-1B37D692853C}"/>
              </a:ext>
            </a:extLst>
          </p:cNvPr>
          <p:cNvSpPr txBox="1"/>
          <p:nvPr/>
        </p:nvSpPr>
        <p:spPr>
          <a:xfrm>
            <a:off x="4490561" y="7744045"/>
            <a:ext cx="2828197" cy="1393735"/>
          </a:xfrm>
          <a:prstGeom prst="rect">
            <a:avLst/>
          </a:prstGeom>
          <a:solidFill>
            <a:srgbClr val="5AA1CD"/>
          </a:solidFill>
        </p:spPr>
        <p:txBody>
          <a:bodyPr wrap="square" lIns="137160" tIns="91440" rIns="137160" bIns="137160" rtlCol="0" anchor="t">
            <a:normAutofit/>
          </a:bodyPr>
          <a:lstStyle/>
          <a:p>
            <a:r>
              <a:rPr lang="en-US" sz="1300" b="1" dirty="0">
                <a:solidFill>
                  <a:schemeClr val="bg1"/>
                </a:solidFill>
                <a:latin typeface="Arial Narrow" panose="020B0604020202020204" pitchFamily="34" charset="0"/>
                <a:cs typeface="Arial Narrow" panose="020B0604020202020204" pitchFamily="34" charset="0"/>
              </a:rPr>
              <a:t>TOP COALITIONS</a:t>
            </a:r>
          </a:p>
          <a:p>
            <a:endParaRPr lang="en-US" sz="1000" b="1" dirty="0">
              <a:solidFill>
                <a:schemeClr val="bg1"/>
              </a:solidFill>
              <a:latin typeface="Arial" panose="020B0604020202020204" pitchFamily="34" charset="0"/>
              <a:cs typeface="Arial" panose="020B0604020202020204" pitchFamily="34" charset="0"/>
            </a:endParaRP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r>
              <a:rPr lang="en-US" sz="1000" dirty="0">
                <a:solidFill>
                  <a:schemeClr val="bg1"/>
                </a:solidFill>
                <a:latin typeface="Arial" panose="020B0604020202020204" pitchFamily="34" charset="0"/>
                <a:cs typeface="Arial" panose="020B0604020202020204" pitchFamily="34" charset="0"/>
              </a:rPr>
              <a:t>Text Here..</a:t>
            </a:r>
          </a:p>
          <a:p>
            <a:pPr marL="228600" indent="-228600">
              <a:buFont typeface="+mj-lt"/>
              <a:buAutoNum type="arabicPeriod"/>
            </a:pPr>
            <a:endParaRPr lang="en-US" sz="13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6036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E42EE-1131-AC41-88A2-2895EC27AEC0}"/>
              </a:ext>
            </a:extLst>
          </p:cNvPr>
          <p:cNvSpPr txBox="1"/>
          <p:nvPr/>
        </p:nvSpPr>
        <p:spPr>
          <a:xfrm>
            <a:off x="378371" y="2985644"/>
            <a:ext cx="7052443" cy="767250"/>
          </a:xfrm>
          <a:prstGeom prst="rect">
            <a:avLst/>
          </a:prstGeom>
          <a:noFill/>
        </p:spPr>
        <p:txBody>
          <a:bodyPr wrap="square" rtlCol="0">
            <a:normAutofit/>
          </a:bodyPr>
          <a:lstStyle/>
          <a:p>
            <a:pPr>
              <a:lnSpc>
                <a:spcPct val="85000"/>
              </a:lnSpc>
            </a:pPr>
            <a:r>
              <a:rPr lang="en-US" sz="4100" b="1" dirty="0">
                <a:solidFill>
                  <a:srgbClr val="805863"/>
                </a:solidFill>
                <a:latin typeface="Arial Narrow" panose="020B0604020202020204" pitchFamily="34" charset="0"/>
                <a:cs typeface="Arial Narrow" panose="020B0604020202020204" pitchFamily="34" charset="0"/>
              </a:rPr>
              <a:t>{State Name} Success Stories</a:t>
            </a:r>
          </a:p>
        </p:txBody>
      </p:sp>
      <p:sp>
        <p:nvSpPr>
          <p:cNvPr id="4" name="TextBox 3">
            <a:extLst>
              <a:ext uri="{FF2B5EF4-FFF2-40B4-BE49-F238E27FC236}">
                <a16:creationId xmlns:a16="http://schemas.microsoft.com/office/drawing/2014/main" id="{ECC5B180-B25F-3743-B254-9851EEDEEBCD}"/>
              </a:ext>
            </a:extLst>
          </p:cNvPr>
          <p:cNvSpPr txBox="1"/>
          <p:nvPr/>
        </p:nvSpPr>
        <p:spPr>
          <a:xfrm>
            <a:off x="378373" y="3699989"/>
            <a:ext cx="7052442" cy="5687851"/>
          </a:xfrm>
          <a:prstGeom prst="rect">
            <a:avLst/>
          </a:prstGeom>
          <a:noFill/>
        </p:spPr>
        <p:txBody>
          <a:bodyPr wrap="square" rtlCol="0">
            <a:noAutofit/>
          </a:bodyPr>
          <a:lstStyle/>
          <a:p>
            <a:pPr>
              <a:lnSpc>
                <a:spcPct val="120000"/>
              </a:lnSpc>
            </a:pPr>
            <a:r>
              <a:rPr lang="en-US" sz="1000" dirty="0">
                <a:latin typeface="Arial" panose="020B0604020202020204" pitchFamily="34" charset="0"/>
                <a:cs typeface="Arial" panose="020B0604020202020204" pitchFamily="34" charset="0"/>
              </a:rPr>
              <a:t>Text here…</a:t>
            </a:r>
          </a:p>
        </p:txBody>
      </p:sp>
      <p:sp>
        <p:nvSpPr>
          <p:cNvPr id="5" name="TextBox 4">
            <a:extLst>
              <a:ext uri="{FF2B5EF4-FFF2-40B4-BE49-F238E27FC236}">
                <a16:creationId xmlns:a16="http://schemas.microsoft.com/office/drawing/2014/main" id="{A7C10370-656D-E543-8E57-E0CC8B30701A}"/>
              </a:ext>
            </a:extLst>
          </p:cNvPr>
          <p:cNvSpPr txBox="1"/>
          <p:nvPr/>
        </p:nvSpPr>
        <p:spPr>
          <a:xfrm>
            <a:off x="378372" y="9595943"/>
            <a:ext cx="656897" cy="320568"/>
          </a:xfrm>
          <a:prstGeom prst="rect">
            <a:avLst/>
          </a:prstGeom>
          <a:noFill/>
        </p:spPr>
        <p:txBody>
          <a:bodyPr wrap="square" rtlCol="0">
            <a:noAutofit/>
          </a:bodyPr>
          <a:lstStyle/>
          <a:p>
            <a:pP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5</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FF66600-AEB4-5843-B5C5-E5638FF3C200}"/>
              </a:ext>
            </a:extLst>
          </p:cNvPr>
          <p:cNvSpPr txBox="1"/>
          <p:nvPr/>
        </p:nvSpPr>
        <p:spPr>
          <a:xfrm>
            <a:off x="7952445" y="753244"/>
            <a:ext cx="1547156" cy="1339716"/>
          </a:xfrm>
          <a:prstGeom prst="rect">
            <a:avLst/>
          </a:prstGeom>
          <a:noFill/>
        </p:spPr>
        <p:txBody>
          <a:bodyPr wrap="square" lIns="91440" tIns="45720" rIns="91440" bIns="91440" rtlCol="0" anchor="t">
            <a:normAutofit/>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Use photos relating to the State SNAP-Ed Programs</a:t>
            </a:r>
          </a:p>
        </p:txBody>
      </p:sp>
      <p:sp>
        <p:nvSpPr>
          <p:cNvPr id="19" name="Picture Placeholder 18">
            <a:extLst>
              <a:ext uri="{FF2B5EF4-FFF2-40B4-BE49-F238E27FC236}">
                <a16:creationId xmlns:a16="http://schemas.microsoft.com/office/drawing/2014/main" id="{49586FE5-228B-2F42-93F5-E316CB96E080}"/>
              </a:ext>
            </a:extLst>
          </p:cNvPr>
          <p:cNvSpPr>
            <a:spLocks noGrp="1"/>
          </p:cNvSpPr>
          <p:nvPr>
            <p:ph type="pic" sz="quarter" idx="10"/>
          </p:nvPr>
        </p:nvSpPr>
        <p:spPr/>
      </p:sp>
      <p:sp>
        <p:nvSpPr>
          <p:cNvPr id="20" name="Picture Placeholder 19">
            <a:extLst>
              <a:ext uri="{FF2B5EF4-FFF2-40B4-BE49-F238E27FC236}">
                <a16:creationId xmlns:a16="http://schemas.microsoft.com/office/drawing/2014/main" id="{B72E610B-52AC-8F45-A6CD-2440C56E948B}"/>
              </a:ext>
            </a:extLst>
          </p:cNvPr>
          <p:cNvSpPr>
            <a:spLocks noGrp="1"/>
          </p:cNvSpPr>
          <p:nvPr>
            <p:ph type="pic" sz="quarter" idx="11"/>
          </p:nvPr>
        </p:nvSpPr>
        <p:spPr/>
      </p:sp>
      <p:sp>
        <p:nvSpPr>
          <p:cNvPr id="21" name="Picture Placeholder 20">
            <a:extLst>
              <a:ext uri="{FF2B5EF4-FFF2-40B4-BE49-F238E27FC236}">
                <a16:creationId xmlns:a16="http://schemas.microsoft.com/office/drawing/2014/main" id="{21B96B1F-7883-7246-9065-D57FC6E9DD46}"/>
              </a:ext>
            </a:extLst>
          </p:cNvPr>
          <p:cNvSpPr>
            <a:spLocks noGrp="1"/>
          </p:cNvSpPr>
          <p:nvPr>
            <p:ph type="pic" sz="quarter" idx="12"/>
          </p:nvPr>
        </p:nvSpPr>
        <p:spPr/>
      </p:sp>
    </p:spTree>
    <p:extLst>
      <p:ext uri="{BB962C8B-B14F-4D97-AF65-F5344CB8AC3E}">
        <p14:creationId xmlns:p14="http://schemas.microsoft.com/office/powerpoint/2010/main" val="286356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9C2AD-0227-1441-93A9-A0B92E1F0475}"/>
              </a:ext>
            </a:extLst>
          </p:cNvPr>
          <p:cNvSpPr txBox="1"/>
          <p:nvPr/>
        </p:nvSpPr>
        <p:spPr>
          <a:xfrm>
            <a:off x="6758151" y="9595943"/>
            <a:ext cx="656897" cy="320568"/>
          </a:xfrm>
          <a:prstGeom prst="rect">
            <a:avLst/>
          </a:prstGeom>
          <a:noFill/>
        </p:spPr>
        <p:txBody>
          <a:bodyPr wrap="square" rtlCol="0">
            <a:noAutofit/>
          </a:bodyPr>
          <a:lstStyle/>
          <a:p>
            <a:pPr algn="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6</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1F5783D-7F5C-2D40-8EA2-344096FC2028}"/>
              </a:ext>
            </a:extLst>
          </p:cNvPr>
          <p:cNvSpPr txBox="1"/>
          <p:nvPr/>
        </p:nvSpPr>
        <p:spPr>
          <a:xfrm>
            <a:off x="378371" y="2985644"/>
            <a:ext cx="7052443" cy="767250"/>
          </a:xfrm>
          <a:prstGeom prst="rect">
            <a:avLst/>
          </a:prstGeom>
          <a:noFill/>
        </p:spPr>
        <p:txBody>
          <a:bodyPr wrap="square" rtlCol="0">
            <a:normAutofit/>
          </a:bodyPr>
          <a:lstStyle/>
          <a:p>
            <a:pPr>
              <a:lnSpc>
                <a:spcPct val="85000"/>
              </a:lnSpc>
            </a:pPr>
            <a:r>
              <a:rPr lang="en-US" sz="4100" b="1" dirty="0">
                <a:solidFill>
                  <a:srgbClr val="805863"/>
                </a:solidFill>
                <a:latin typeface="Arial Narrow" panose="020B0604020202020204" pitchFamily="34" charset="0"/>
                <a:cs typeface="Arial Narrow" panose="020B0604020202020204" pitchFamily="34" charset="0"/>
              </a:rPr>
              <a:t>SNAC Highlights</a:t>
            </a:r>
          </a:p>
        </p:txBody>
      </p:sp>
      <p:sp>
        <p:nvSpPr>
          <p:cNvPr id="13" name="TextBox 12">
            <a:extLst>
              <a:ext uri="{FF2B5EF4-FFF2-40B4-BE49-F238E27FC236}">
                <a16:creationId xmlns:a16="http://schemas.microsoft.com/office/drawing/2014/main" id="{77263730-18EB-3849-AF97-B9D1DC970198}"/>
              </a:ext>
            </a:extLst>
          </p:cNvPr>
          <p:cNvSpPr txBox="1"/>
          <p:nvPr/>
        </p:nvSpPr>
        <p:spPr>
          <a:xfrm>
            <a:off x="378373" y="3699989"/>
            <a:ext cx="7052442" cy="5687851"/>
          </a:xfrm>
          <a:prstGeom prst="rect">
            <a:avLst/>
          </a:prstGeom>
          <a:noFill/>
        </p:spPr>
        <p:txBody>
          <a:bodyPr wrap="square" rtlCol="0">
            <a:noAutofit/>
          </a:bodyPr>
          <a:lstStyle/>
          <a:p>
            <a:pPr>
              <a:lnSpc>
                <a:spcPct val="120000"/>
              </a:lnSpc>
            </a:pPr>
            <a:r>
              <a:rPr lang="en-US" sz="1000" dirty="0">
                <a:latin typeface="Arial" panose="020B0604020202020204" pitchFamily="34" charset="0"/>
                <a:cs typeface="Arial" panose="020B0604020202020204" pitchFamily="34" charset="0"/>
              </a:rPr>
              <a:t>Text here…</a:t>
            </a:r>
          </a:p>
        </p:txBody>
      </p:sp>
      <p:sp>
        <p:nvSpPr>
          <p:cNvPr id="14" name="TextBox 13">
            <a:extLst>
              <a:ext uri="{FF2B5EF4-FFF2-40B4-BE49-F238E27FC236}">
                <a16:creationId xmlns:a16="http://schemas.microsoft.com/office/drawing/2014/main" id="{A435A8A9-5E96-3C44-8A95-FC649CBA0190}"/>
              </a:ext>
            </a:extLst>
          </p:cNvPr>
          <p:cNvSpPr txBox="1"/>
          <p:nvPr/>
        </p:nvSpPr>
        <p:spPr>
          <a:xfrm>
            <a:off x="7952445" y="753244"/>
            <a:ext cx="1547156" cy="1339716"/>
          </a:xfrm>
          <a:prstGeom prst="rect">
            <a:avLst/>
          </a:prstGeom>
          <a:noFill/>
        </p:spPr>
        <p:txBody>
          <a:bodyPr wrap="square" lIns="91440" tIns="45720" rIns="91440" bIns="91440" rtlCol="0" anchor="t">
            <a:normAutofit/>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Use photos relating to the State SNAP-Ed Programs</a:t>
            </a:r>
          </a:p>
        </p:txBody>
      </p:sp>
      <p:sp>
        <p:nvSpPr>
          <p:cNvPr id="15" name="Picture Placeholder 14">
            <a:extLst>
              <a:ext uri="{FF2B5EF4-FFF2-40B4-BE49-F238E27FC236}">
                <a16:creationId xmlns:a16="http://schemas.microsoft.com/office/drawing/2014/main" id="{ED959944-A477-7347-8BB6-2031A9911B33}"/>
              </a:ext>
            </a:extLst>
          </p:cNvPr>
          <p:cNvSpPr>
            <a:spLocks noGrp="1"/>
          </p:cNvSpPr>
          <p:nvPr>
            <p:ph type="pic" sz="quarter" idx="10"/>
          </p:nvPr>
        </p:nvSpPr>
        <p:spPr/>
      </p:sp>
      <p:sp>
        <p:nvSpPr>
          <p:cNvPr id="16" name="Picture Placeholder 15">
            <a:extLst>
              <a:ext uri="{FF2B5EF4-FFF2-40B4-BE49-F238E27FC236}">
                <a16:creationId xmlns:a16="http://schemas.microsoft.com/office/drawing/2014/main" id="{261E264F-92D6-6843-9D7C-FE070A25F6B6}"/>
              </a:ext>
            </a:extLst>
          </p:cNvPr>
          <p:cNvSpPr>
            <a:spLocks noGrp="1"/>
          </p:cNvSpPr>
          <p:nvPr>
            <p:ph type="pic" sz="quarter" idx="11"/>
          </p:nvPr>
        </p:nvSpPr>
        <p:spPr/>
      </p:sp>
      <p:sp>
        <p:nvSpPr>
          <p:cNvPr id="17" name="Picture Placeholder 16">
            <a:extLst>
              <a:ext uri="{FF2B5EF4-FFF2-40B4-BE49-F238E27FC236}">
                <a16:creationId xmlns:a16="http://schemas.microsoft.com/office/drawing/2014/main" id="{F958B73C-880D-6248-8426-1AE7EB91EFC5}"/>
              </a:ext>
            </a:extLst>
          </p:cNvPr>
          <p:cNvSpPr>
            <a:spLocks noGrp="1"/>
          </p:cNvSpPr>
          <p:nvPr>
            <p:ph type="pic" sz="quarter" idx="12"/>
          </p:nvPr>
        </p:nvSpPr>
        <p:spPr/>
      </p:sp>
    </p:spTree>
    <p:extLst>
      <p:ext uri="{BB962C8B-B14F-4D97-AF65-F5344CB8AC3E}">
        <p14:creationId xmlns:p14="http://schemas.microsoft.com/office/powerpoint/2010/main" val="322265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F6A0E-A992-384C-A320-E22815E48CA9}"/>
              </a:ext>
            </a:extLst>
          </p:cNvPr>
          <p:cNvPicPr>
            <a:picLocks noChangeAspect="1"/>
          </p:cNvPicPr>
          <p:nvPr/>
        </p:nvPicPr>
        <p:blipFill rotWithShape="1">
          <a:blip r:embed="rId2"/>
          <a:srcRect l="8073" t="30078" r="4492"/>
          <a:stretch/>
        </p:blipFill>
        <p:spPr>
          <a:xfrm>
            <a:off x="0" y="0"/>
            <a:ext cx="7772400" cy="6215605"/>
          </a:xfrm>
          <a:prstGeom prst="rect">
            <a:avLst/>
          </a:prstGeom>
        </p:spPr>
      </p:pic>
      <p:sp>
        <p:nvSpPr>
          <p:cNvPr id="4" name="Rounded Rectangle 3">
            <a:extLst>
              <a:ext uri="{FF2B5EF4-FFF2-40B4-BE49-F238E27FC236}">
                <a16:creationId xmlns:a16="http://schemas.microsoft.com/office/drawing/2014/main" id="{0B3382BE-969A-3246-BA70-3573793D56F0}"/>
              </a:ext>
            </a:extLst>
          </p:cNvPr>
          <p:cNvSpPr/>
          <p:nvPr/>
        </p:nvSpPr>
        <p:spPr>
          <a:xfrm>
            <a:off x="2543537" y="5451676"/>
            <a:ext cx="2685327" cy="1597306"/>
          </a:xfrm>
          <a:prstGeom prst="roundRect">
            <a:avLst/>
          </a:prstGeom>
          <a:solidFill>
            <a:srgbClr val="D6912C">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endParaRPr lang="en-US"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6DEF88B-DA98-1A40-9535-FF8A71F6274D}"/>
              </a:ext>
            </a:extLst>
          </p:cNvPr>
          <p:cNvPicPr>
            <a:picLocks noChangeAspect="1"/>
          </p:cNvPicPr>
          <p:nvPr/>
        </p:nvPicPr>
        <p:blipFill>
          <a:blip r:embed="rId3"/>
          <a:stretch>
            <a:fillRect/>
          </a:stretch>
        </p:blipFill>
        <p:spPr>
          <a:xfrm>
            <a:off x="2954407" y="5626227"/>
            <a:ext cx="1863587" cy="1258653"/>
          </a:xfrm>
          <a:prstGeom prst="rect">
            <a:avLst/>
          </a:prstGeom>
        </p:spPr>
      </p:pic>
    </p:spTree>
    <p:extLst>
      <p:ext uri="{BB962C8B-B14F-4D97-AF65-F5344CB8AC3E}">
        <p14:creationId xmlns:p14="http://schemas.microsoft.com/office/powerpoint/2010/main" val="236586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8AE1C-D2D1-314D-A30C-73A0C0D6676A}"/>
              </a:ext>
            </a:extLst>
          </p:cNvPr>
          <p:cNvPicPr>
            <a:picLocks noChangeAspect="1"/>
          </p:cNvPicPr>
          <p:nvPr/>
        </p:nvPicPr>
        <p:blipFill rotWithShape="1">
          <a:blip r:embed="rId2"/>
          <a:srcRect l="4698" t="1304" r="5758" b="2064"/>
          <a:stretch/>
        </p:blipFill>
        <p:spPr>
          <a:xfrm>
            <a:off x="0" y="0"/>
            <a:ext cx="6211614" cy="10058400"/>
          </a:xfrm>
          <a:prstGeom prst="rect">
            <a:avLst/>
          </a:prstGeom>
        </p:spPr>
      </p:pic>
      <p:pic>
        <p:nvPicPr>
          <p:cNvPr id="5" name="Picture 4">
            <a:extLst>
              <a:ext uri="{FF2B5EF4-FFF2-40B4-BE49-F238E27FC236}">
                <a16:creationId xmlns:a16="http://schemas.microsoft.com/office/drawing/2014/main" id="{A8105082-B5A8-ED45-AD98-A91BC0E305D1}"/>
              </a:ext>
            </a:extLst>
          </p:cNvPr>
          <p:cNvPicPr>
            <a:picLocks noChangeAspect="1"/>
          </p:cNvPicPr>
          <p:nvPr/>
        </p:nvPicPr>
        <p:blipFill>
          <a:blip r:embed="rId3">
            <a:alphaModFix amt="90000"/>
          </a:blip>
          <a:stretch>
            <a:fillRect/>
          </a:stretch>
        </p:blipFill>
        <p:spPr>
          <a:xfrm>
            <a:off x="1205624" y="1195553"/>
            <a:ext cx="6223000" cy="2286000"/>
          </a:xfrm>
          <a:prstGeom prst="rect">
            <a:avLst/>
          </a:prstGeom>
        </p:spPr>
      </p:pic>
      <p:sp>
        <p:nvSpPr>
          <p:cNvPr id="3" name="TextBox 2">
            <a:extLst>
              <a:ext uri="{FF2B5EF4-FFF2-40B4-BE49-F238E27FC236}">
                <a16:creationId xmlns:a16="http://schemas.microsoft.com/office/drawing/2014/main" id="{B29C273F-768E-1749-BB64-6D5582551341}"/>
              </a:ext>
            </a:extLst>
          </p:cNvPr>
          <p:cNvSpPr txBox="1"/>
          <p:nvPr/>
        </p:nvSpPr>
        <p:spPr>
          <a:xfrm>
            <a:off x="3415862" y="1975951"/>
            <a:ext cx="2606564" cy="1439912"/>
          </a:xfrm>
          <a:prstGeom prst="rect">
            <a:avLst/>
          </a:prstGeom>
          <a:noFill/>
        </p:spPr>
        <p:txBody>
          <a:bodyPr wrap="square" rtlCol="0">
            <a:normAutofit/>
          </a:bodyPr>
          <a:lstStyle/>
          <a:p>
            <a:pPr algn="r">
              <a:lnSpc>
                <a:spcPct val="85000"/>
              </a:lnSpc>
            </a:pPr>
            <a:r>
              <a:rPr lang="en-US" sz="4700" b="1" dirty="0">
                <a:solidFill>
                  <a:schemeClr val="bg1"/>
                </a:solidFill>
                <a:latin typeface="Arial Narrow" panose="020B0604020202020204" pitchFamily="34" charset="0"/>
                <a:cs typeface="Arial Narrow" panose="020B0604020202020204" pitchFamily="34" charset="0"/>
              </a:rPr>
              <a:t>Table of Contents</a:t>
            </a:r>
          </a:p>
        </p:txBody>
      </p:sp>
    </p:spTree>
    <p:extLst>
      <p:ext uri="{BB962C8B-B14F-4D97-AF65-F5344CB8AC3E}">
        <p14:creationId xmlns:p14="http://schemas.microsoft.com/office/powerpoint/2010/main" val="3912113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F7E37F-6EBA-3445-8BCE-31CC16C8498B}"/>
              </a:ext>
            </a:extLst>
          </p:cNvPr>
          <p:cNvSpPr txBox="1"/>
          <p:nvPr/>
        </p:nvSpPr>
        <p:spPr>
          <a:xfrm>
            <a:off x="966951" y="1240218"/>
            <a:ext cx="2778553" cy="6936830"/>
          </a:xfrm>
          <a:prstGeom prst="rect">
            <a:avLst/>
          </a:prstGeom>
          <a:noFill/>
        </p:spPr>
        <p:txBody>
          <a:bodyPr wrap="square" rtlCol="0">
            <a:noAutofit/>
          </a:bodyPr>
          <a:lstStyle/>
          <a:p>
            <a:pPr>
              <a:lnSpc>
                <a:spcPct val="130000"/>
              </a:lnSpc>
            </a:pPr>
            <a:r>
              <a:rPr lang="en-US" b="1" dirty="0">
                <a:latin typeface="Arial Narrow" panose="020B0604020202020204" pitchFamily="34" charset="0"/>
                <a:cs typeface="Arial Narrow" panose="020B0604020202020204" pitchFamily="34" charset="0"/>
              </a:rPr>
              <a:t>Executive Summary</a:t>
            </a:r>
          </a:p>
          <a:p>
            <a:pPr>
              <a:lnSpc>
                <a:spcPct val="130000"/>
              </a:lnSpc>
            </a:pPr>
            <a:endParaRPr lang="en-US" sz="900" b="1" dirty="0">
              <a:latin typeface="Arial Narrow" panose="020B0604020202020204" pitchFamily="34" charset="0"/>
              <a:cs typeface="Arial Narrow" panose="020B0604020202020204" pitchFamily="34" charset="0"/>
            </a:endParaRPr>
          </a:p>
          <a:p>
            <a:pPr>
              <a:lnSpc>
                <a:spcPct val="130000"/>
              </a:lnSpc>
            </a:pPr>
            <a:r>
              <a:rPr lang="en-US" b="1" dirty="0">
                <a:latin typeface="Arial Narrow" panose="020B0604020202020204" pitchFamily="34" charset="0"/>
                <a:cs typeface="Arial Narrow" panose="020B0604020202020204" pitchFamily="34" charset="0"/>
              </a:rPr>
              <a:t>Reports</a:t>
            </a:r>
          </a:p>
          <a:p>
            <a:pPr>
              <a:lnSpc>
                <a:spcPct val="130000"/>
              </a:lnSpc>
            </a:pPr>
            <a:r>
              <a:rPr lang="en-US" sz="1500" dirty="0">
                <a:latin typeface="Arial Narrow" panose="020B0604020202020204" pitchFamily="34" charset="0"/>
                <a:cs typeface="Arial Narrow" panose="020B0604020202020204" pitchFamily="34" charset="0"/>
              </a:rPr>
              <a:t>Regional</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a:p>
            <a:pPr>
              <a:lnSpc>
                <a:spcPct val="130000"/>
              </a:lnSpc>
            </a:pPr>
            <a:r>
              <a:rPr lang="en-US" sz="1500" dirty="0">
                <a:latin typeface="Arial Narrow" panose="020B0604020202020204" pitchFamily="34" charset="0"/>
                <a:cs typeface="Arial Narrow" panose="020B0604020202020204" pitchFamily="34" charset="0"/>
              </a:rPr>
              <a:t>State Name</a:t>
            </a:r>
          </a:p>
        </p:txBody>
      </p:sp>
      <p:sp>
        <p:nvSpPr>
          <p:cNvPr id="3" name="TextBox 2">
            <a:extLst>
              <a:ext uri="{FF2B5EF4-FFF2-40B4-BE49-F238E27FC236}">
                <a16:creationId xmlns:a16="http://schemas.microsoft.com/office/drawing/2014/main" id="{785E244A-8C45-6043-9053-4561E28363E7}"/>
              </a:ext>
            </a:extLst>
          </p:cNvPr>
          <p:cNvSpPr txBox="1"/>
          <p:nvPr/>
        </p:nvSpPr>
        <p:spPr>
          <a:xfrm>
            <a:off x="600522" y="1240218"/>
            <a:ext cx="366429" cy="6936830"/>
          </a:xfrm>
          <a:prstGeom prst="rect">
            <a:avLst/>
          </a:prstGeom>
          <a:noFill/>
        </p:spPr>
        <p:txBody>
          <a:bodyPr wrap="square" rtlCol="0">
            <a:noAutofit/>
          </a:bodyPr>
          <a:lstStyle/>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1</a:t>
            </a:r>
          </a:p>
          <a:p>
            <a:pPr algn="r">
              <a:lnSpc>
                <a:spcPct val="130000"/>
              </a:lnSpc>
            </a:pPr>
            <a:endParaRPr lang="en-US" sz="1500" b="1" dirty="0">
              <a:solidFill>
                <a:srgbClr val="80913C"/>
              </a:solidFill>
              <a:latin typeface="Arial Narrow" panose="020B0604020202020204" pitchFamily="34" charset="0"/>
              <a:cs typeface="Arial Narrow" panose="020B0604020202020204" pitchFamily="34" charset="0"/>
            </a:endParaRP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3</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3</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7</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11</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15</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19</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23</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27</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31</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35</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39</a:t>
            </a:r>
          </a:p>
          <a:p>
            <a:pPr algn="r">
              <a:lnSpc>
                <a:spcPct val="130000"/>
              </a:lnSpc>
            </a:pPr>
            <a:r>
              <a:rPr lang="en-US" sz="1500" b="1" dirty="0">
                <a:solidFill>
                  <a:srgbClr val="80913C"/>
                </a:solidFill>
                <a:latin typeface="Arial Narrow" panose="020B0604020202020204" pitchFamily="34" charset="0"/>
                <a:cs typeface="Arial Narrow" panose="020B0604020202020204" pitchFamily="34" charset="0"/>
              </a:rPr>
              <a:t>43</a:t>
            </a:r>
          </a:p>
        </p:txBody>
      </p:sp>
    </p:spTree>
    <p:extLst>
      <p:ext uri="{BB962C8B-B14F-4D97-AF65-F5344CB8AC3E}">
        <p14:creationId xmlns:p14="http://schemas.microsoft.com/office/powerpoint/2010/main" val="26224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F90F8-BC37-8D47-9A81-475AF0CCECB6}"/>
              </a:ext>
            </a:extLst>
          </p:cNvPr>
          <p:cNvPicPr>
            <a:picLocks noChangeAspect="1"/>
          </p:cNvPicPr>
          <p:nvPr/>
        </p:nvPicPr>
        <p:blipFill rotWithShape="1">
          <a:blip r:embed="rId2"/>
          <a:srcRect t="29885" r="50000" b="32936"/>
          <a:stretch/>
        </p:blipFill>
        <p:spPr>
          <a:xfrm>
            <a:off x="0" y="0"/>
            <a:ext cx="7772400" cy="3857297"/>
          </a:xfrm>
          <a:prstGeom prst="rect">
            <a:avLst/>
          </a:prstGeom>
        </p:spPr>
      </p:pic>
      <p:sp>
        <p:nvSpPr>
          <p:cNvPr id="3" name="TextBox 2">
            <a:extLst>
              <a:ext uri="{FF2B5EF4-FFF2-40B4-BE49-F238E27FC236}">
                <a16:creationId xmlns:a16="http://schemas.microsoft.com/office/drawing/2014/main" id="{B38E42EE-1131-AC41-88A2-2895EC27AEC0}"/>
              </a:ext>
            </a:extLst>
          </p:cNvPr>
          <p:cNvSpPr txBox="1"/>
          <p:nvPr/>
        </p:nvSpPr>
        <p:spPr>
          <a:xfrm>
            <a:off x="378372" y="5749164"/>
            <a:ext cx="5549462" cy="767250"/>
          </a:xfrm>
          <a:prstGeom prst="rect">
            <a:avLst/>
          </a:prstGeom>
          <a:noFill/>
        </p:spPr>
        <p:txBody>
          <a:bodyPr wrap="square" rtlCol="0">
            <a:normAutofit/>
          </a:bodyPr>
          <a:lstStyle/>
          <a:p>
            <a:pPr>
              <a:lnSpc>
                <a:spcPct val="85000"/>
              </a:lnSpc>
            </a:pPr>
            <a:r>
              <a:rPr lang="en-US" sz="4800" b="1" dirty="0">
                <a:solidFill>
                  <a:srgbClr val="5CA1CD"/>
                </a:solidFill>
                <a:latin typeface="Arial Narrow" panose="020B0604020202020204" pitchFamily="34" charset="0"/>
                <a:cs typeface="Arial Narrow" panose="020B0604020202020204" pitchFamily="34" charset="0"/>
              </a:rPr>
              <a:t>Executive Summary</a:t>
            </a:r>
          </a:p>
        </p:txBody>
      </p:sp>
      <p:sp>
        <p:nvSpPr>
          <p:cNvPr id="4" name="TextBox 3">
            <a:extLst>
              <a:ext uri="{FF2B5EF4-FFF2-40B4-BE49-F238E27FC236}">
                <a16:creationId xmlns:a16="http://schemas.microsoft.com/office/drawing/2014/main" id="{ECC5B180-B25F-3743-B254-9851EEDEEBCD}"/>
              </a:ext>
            </a:extLst>
          </p:cNvPr>
          <p:cNvSpPr txBox="1"/>
          <p:nvPr/>
        </p:nvSpPr>
        <p:spPr>
          <a:xfrm>
            <a:off x="378373" y="6568964"/>
            <a:ext cx="7052442" cy="2974429"/>
          </a:xfrm>
          <a:prstGeom prst="rect">
            <a:avLst/>
          </a:prstGeom>
          <a:noFill/>
        </p:spPr>
        <p:txBody>
          <a:bodyPr wrap="square" rtlCol="0">
            <a:noAutofit/>
          </a:bodyPr>
          <a:lstStyle/>
          <a:p>
            <a:pPr>
              <a:lnSpc>
                <a:spcPct val="120000"/>
              </a:lnSpc>
            </a:pPr>
            <a:r>
              <a:rPr lang="en-US" sz="1000" b="1" dirty="0">
                <a:latin typeface="Arial" panose="020B0604020202020204" pitchFamily="34" charset="0"/>
                <a:cs typeface="Arial" panose="020B0604020202020204" pitchFamily="34" charset="0"/>
              </a:rPr>
              <a:t>The Supplemental Nutrition Assistance Program (SNAP)</a:t>
            </a:r>
            <a:r>
              <a:rPr lang="en-US" sz="1000" dirty="0">
                <a:latin typeface="Arial" panose="020B0604020202020204" pitchFamily="34" charset="0"/>
                <a:cs typeface="Arial" panose="020B0604020202020204" pitchFamily="34" charset="0"/>
              </a:rPr>
              <a:t> is essential to improving the health and nutrition among low-income individuals. During Fiscal Year 2017, over 42 million people living in nearly 21 million households received SNAP in the United States.  Within the Mountain Plains Region, 2.5 million people living in 1.2 million households received SNAP. </a:t>
            </a:r>
            <a:r>
              <a:rPr lang="en-US" sz="1000" b="1" dirty="0">
                <a:latin typeface="Arial" panose="020B0604020202020204" pitchFamily="34" charset="0"/>
                <a:cs typeface="Arial" panose="020B0604020202020204" pitchFamily="34" charset="0"/>
              </a:rPr>
              <a:t> The Supplemental Nutrition Assistance Program Education (SNAP-Ed)</a:t>
            </a:r>
            <a:r>
              <a:rPr lang="en-US" sz="1000" dirty="0">
                <a:latin typeface="Arial" panose="020B0604020202020204" pitchFamily="34" charset="0"/>
                <a:cs typeface="Arial" panose="020B0604020202020204" pitchFamily="34" charset="0"/>
              </a:rPr>
              <a:t> not only supports SNAP’s role in addressing food insecurity, but also works to improve nutrition and prevent or reduce diet-related chronic disease and obesity among SNAP recipients and other eligible low-income individuals.  For Fiscal Year 2017, The Mountain Plains Region allocated over 26 million dollars to state agencies administrating SNAP to deliver nutrition education and obesity prevention services.    </a:t>
            </a:r>
          </a:p>
          <a:p>
            <a:pPr>
              <a:lnSpc>
                <a:spcPct val="120000"/>
              </a:lnSpc>
            </a:pP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a:lnSpc>
                <a:spcPct val="120000"/>
              </a:lnSpc>
            </a:pPr>
            <a:r>
              <a:rPr lang="en-US" sz="1000" dirty="0">
                <a:latin typeface="Arial" panose="020B0604020202020204" pitchFamily="34" charset="0"/>
                <a:cs typeface="Arial" panose="020B0604020202020204" pitchFamily="34" charset="0"/>
              </a:rPr>
              <a:t>According to the Centers for Disease Control and Prevention (CDC), more than one-third of U.S. adults are obese.  Obesity is one of the leading health concerns of our nation due to the increased risk of chronic diseases and associated health care costs.  The CDC also states obesity accounts for $147-$216 billion in healthcare costs annually and doesn’t include lost productivity.     </a:t>
            </a:r>
          </a:p>
        </p:txBody>
      </p:sp>
      <p:sp>
        <p:nvSpPr>
          <p:cNvPr id="5" name="TextBox 4">
            <a:extLst>
              <a:ext uri="{FF2B5EF4-FFF2-40B4-BE49-F238E27FC236}">
                <a16:creationId xmlns:a16="http://schemas.microsoft.com/office/drawing/2014/main" id="{A7C10370-656D-E543-8E57-E0CC8B30701A}"/>
              </a:ext>
            </a:extLst>
          </p:cNvPr>
          <p:cNvSpPr txBox="1"/>
          <p:nvPr/>
        </p:nvSpPr>
        <p:spPr>
          <a:xfrm>
            <a:off x="378372" y="9595943"/>
            <a:ext cx="656897" cy="320568"/>
          </a:xfrm>
          <a:prstGeom prst="rect">
            <a:avLst/>
          </a:prstGeom>
          <a:noFill/>
        </p:spPr>
        <p:txBody>
          <a:bodyPr wrap="square" rtlCol="0">
            <a:noAutofit/>
          </a:bodyPr>
          <a:lstStyle/>
          <a:p>
            <a:pP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1</a:t>
            </a:r>
            <a:endParaRPr lang="en-US" sz="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04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52952-F9EE-194F-BEC8-6E53283603F9}"/>
              </a:ext>
            </a:extLst>
          </p:cNvPr>
          <p:cNvPicPr>
            <a:picLocks noChangeAspect="1"/>
          </p:cNvPicPr>
          <p:nvPr/>
        </p:nvPicPr>
        <p:blipFill rotWithShape="1">
          <a:blip r:embed="rId2"/>
          <a:srcRect l="50000" t="29885" b="32936"/>
          <a:stretch/>
        </p:blipFill>
        <p:spPr>
          <a:xfrm>
            <a:off x="0" y="0"/>
            <a:ext cx="7772400" cy="3857297"/>
          </a:xfrm>
          <a:prstGeom prst="rect">
            <a:avLst/>
          </a:prstGeom>
        </p:spPr>
      </p:pic>
      <p:sp>
        <p:nvSpPr>
          <p:cNvPr id="3" name="TextBox 2">
            <a:extLst>
              <a:ext uri="{FF2B5EF4-FFF2-40B4-BE49-F238E27FC236}">
                <a16:creationId xmlns:a16="http://schemas.microsoft.com/office/drawing/2014/main" id="{A3A2F2E8-4E89-314F-9AD3-768DEE7D14D5}"/>
              </a:ext>
            </a:extLst>
          </p:cNvPr>
          <p:cNvSpPr txBox="1"/>
          <p:nvPr/>
        </p:nvSpPr>
        <p:spPr>
          <a:xfrm>
            <a:off x="378372" y="6568964"/>
            <a:ext cx="7147035" cy="2617077"/>
          </a:xfrm>
          <a:prstGeom prst="rect">
            <a:avLst/>
          </a:prstGeom>
          <a:noFill/>
        </p:spPr>
        <p:txBody>
          <a:bodyPr wrap="square" rtlCol="0">
            <a:noAutofit/>
          </a:bodyPr>
          <a:lstStyle/>
          <a:p>
            <a:pPr>
              <a:lnSpc>
                <a:spcPct val="120000"/>
              </a:lnSpc>
            </a:pPr>
            <a:r>
              <a:rPr lang="en-US" sz="1000" dirty="0">
                <a:latin typeface="Arial" panose="020B0604020202020204" pitchFamily="34" charset="0"/>
                <a:cs typeface="Arial" panose="020B0604020202020204" pitchFamily="34" charset="0"/>
              </a:rPr>
              <a:t>The SNAP-Ed program delivers evidence-based nutrition education and obesity prevention interventions through a combination of educational strategies coupled with policy, system, and environmental (PSE) interventions to promote healthy eating and active lifestyles.     </a:t>
            </a:r>
          </a:p>
          <a:p>
            <a:pPr>
              <a:lnSpc>
                <a:spcPct val="120000"/>
              </a:lnSpc>
            </a:pP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a:lnSpc>
                <a:spcPct val="120000"/>
              </a:lnSpc>
            </a:pPr>
            <a:r>
              <a:rPr lang="en-US" sz="1000" dirty="0">
                <a:latin typeface="Arial" panose="020B0604020202020204" pitchFamily="34" charset="0"/>
                <a:cs typeface="Arial" panose="020B0604020202020204" pitchFamily="34" charset="0"/>
              </a:rPr>
              <a:t>Through collaborative efforts with federal, state, and local partners, SNAP-Ed has demonstrated success by delivering evidence-based programs to individuals, groups, and families; improving  healthy eating and physical activity choices by implementing multi-level changes within the environment where we eat, learn, live, play, shop, and work; and supporting community and public health approaches by connecting with other sectors of influence.  The following report provides an overview of the impact each state has in the region, including reach, partnerships, coalitions, and program activities.  Success stories are also highlighted, illustrating the positive changes as a result of the SNAP-Ed program.  </a:t>
            </a:r>
          </a:p>
        </p:txBody>
      </p:sp>
      <p:sp>
        <p:nvSpPr>
          <p:cNvPr id="4" name="TextBox 3">
            <a:extLst>
              <a:ext uri="{FF2B5EF4-FFF2-40B4-BE49-F238E27FC236}">
                <a16:creationId xmlns:a16="http://schemas.microsoft.com/office/drawing/2014/main" id="{58E9C2AD-0227-1441-93A9-A0B92E1F0475}"/>
              </a:ext>
            </a:extLst>
          </p:cNvPr>
          <p:cNvSpPr txBox="1"/>
          <p:nvPr/>
        </p:nvSpPr>
        <p:spPr>
          <a:xfrm>
            <a:off x="6758151" y="9595943"/>
            <a:ext cx="656897" cy="320568"/>
          </a:xfrm>
          <a:prstGeom prst="rect">
            <a:avLst/>
          </a:prstGeom>
          <a:noFill/>
        </p:spPr>
        <p:txBody>
          <a:bodyPr wrap="square" rtlCol="0">
            <a:noAutofit/>
          </a:bodyPr>
          <a:lstStyle/>
          <a:p>
            <a:pPr algn="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2</a:t>
            </a:r>
            <a:endParaRPr lang="en-US" sz="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07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DFD8B80-BDCA-DB4B-9AB2-A1C8151B1857}"/>
              </a:ext>
            </a:extLst>
          </p:cNvPr>
          <p:cNvSpPr txBox="1"/>
          <p:nvPr/>
        </p:nvSpPr>
        <p:spPr>
          <a:xfrm>
            <a:off x="369215" y="1486097"/>
            <a:ext cx="7052442" cy="1451067"/>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17" name="TextBox 16">
            <a:extLst>
              <a:ext uri="{FF2B5EF4-FFF2-40B4-BE49-F238E27FC236}">
                <a16:creationId xmlns:a16="http://schemas.microsoft.com/office/drawing/2014/main" id="{B524D2B0-BD73-AA4C-B3F4-4CEDC8ABFB8F}"/>
              </a:ext>
            </a:extLst>
          </p:cNvPr>
          <p:cNvSpPr txBox="1"/>
          <p:nvPr/>
        </p:nvSpPr>
        <p:spPr>
          <a:xfrm>
            <a:off x="2845252" y="3159321"/>
            <a:ext cx="2364058"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Regional Chronic Disease Rates</a:t>
            </a:r>
          </a:p>
        </p:txBody>
      </p:sp>
      <p:sp>
        <p:nvSpPr>
          <p:cNvPr id="18" name="TextBox 17">
            <a:extLst>
              <a:ext uri="{FF2B5EF4-FFF2-40B4-BE49-F238E27FC236}">
                <a16:creationId xmlns:a16="http://schemas.microsoft.com/office/drawing/2014/main" id="{A6A2DC62-2261-844A-9536-8C9372ABE7AE}"/>
              </a:ext>
            </a:extLst>
          </p:cNvPr>
          <p:cNvSpPr txBox="1"/>
          <p:nvPr/>
        </p:nvSpPr>
        <p:spPr>
          <a:xfrm>
            <a:off x="5574833" y="3159321"/>
            <a:ext cx="1874532"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National Cost</a:t>
            </a:r>
          </a:p>
        </p:txBody>
      </p:sp>
      <p:graphicFrame>
        <p:nvGraphicFramePr>
          <p:cNvPr id="19" name="Chart 18">
            <a:extLst>
              <a:ext uri="{FF2B5EF4-FFF2-40B4-BE49-F238E27FC236}">
                <a16:creationId xmlns:a16="http://schemas.microsoft.com/office/drawing/2014/main" id="{A28B42B6-A476-D64F-B89A-0E723821BFB0}"/>
              </a:ext>
            </a:extLst>
          </p:cNvPr>
          <p:cNvGraphicFramePr/>
          <p:nvPr/>
        </p:nvGraphicFramePr>
        <p:xfrm>
          <a:off x="458950" y="3199228"/>
          <a:ext cx="916198" cy="968644"/>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69F50D53-F216-7945-AEFA-1E6F55146281}"/>
              </a:ext>
            </a:extLst>
          </p:cNvPr>
          <p:cNvSpPr txBox="1"/>
          <p:nvPr/>
        </p:nvSpPr>
        <p:spPr>
          <a:xfrm>
            <a:off x="741783" y="3596046"/>
            <a:ext cx="387476" cy="175008"/>
          </a:xfrm>
          <a:prstGeom prst="rect">
            <a:avLst/>
          </a:prstGeom>
          <a:noFill/>
        </p:spPr>
        <p:txBody>
          <a:bodyPr wrap="square" lIns="0" tIns="0" rIns="0" bIns="0" rtlCol="0" anchor="t">
            <a:noAutofit/>
          </a:bodyPr>
          <a:lstStyle/>
          <a:p>
            <a:pPr algn="ctr">
              <a:lnSpc>
                <a:spcPct val="85000"/>
              </a:lnSpc>
            </a:pPr>
            <a:r>
              <a:rPr lang="en-US" sz="1500" b="1" dirty="0">
                <a:latin typeface="Arial Narrow" panose="020B0604020202020204" pitchFamily="34" charset="0"/>
                <a:cs typeface="Arial Narrow" panose="020B0604020202020204" pitchFamily="34" charset="0"/>
              </a:rPr>
              <a:t>?%</a:t>
            </a:r>
          </a:p>
        </p:txBody>
      </p:sp>
      <p:sp>
        <p:nvSpPr>
          <p:cNvPr id="23" name="TextBox 22">
            <a:extLst>
              <a:ext uri="{FF2B5EF4-FFF2-40B4-BE49-F238E27FC236}">
                <a16:creationId xmlns:a16="http://schemas.microsoft.com/office/drawing/2014/main" id="{58F52CAC-4DDA-8B42-B8E2-E0D2B1AF0DD9}"/>
              </a:ext>
            </a:extLst>
          </p:cNvPr>
          <p:cNvSpPr txBox="1"/>
          <p:nvPr/>
        </p:nvSpPr>
        <p:spPr>
          <a:xfrm>
            <a:off x="453033" y="3424207"/>
            <a:ext cx="165803" cy="463269"/>
          </a:xfrm>
          <a:prstGeom prst="rect">
            <a:avLst/>
          </a:prstGeom>
          <a:noFill/>
        </p:spPr>
        <p:txBody>
          <a:bodyPr vert="vert270" wrap="square" lIns="0" tIns="0" rIns="0" bIns="0" rtlCol="0" anchor="t">
            <a:normAutofit/>
          </a:bodyPr>
          <a:lstStyle/>
          <a:p>
            <a:pPr>
              <a:lnSpc>
                <a:spcPct val="85000"/>
              </a:lnSpc>
            </a:pPr>
            <a:r>
              <a:rPr lang="en-US" sz="1100" dirty="0">
                <a:latin typeface="Arial" panose="020B0604020202020204" pitchFamily="34" charset="0"/>
                <a:cs typeface="Arial" panose="020B0604020202020204" pitchFamily="34" charset="0"/>
              </a:rPr>
              <a:t>Adults</a:t>
            </a:r>
          </a:p>
        </p:txBody>
      </p:sp>
      <p:graphicFrame>
        <p:nvGraphicFramePr>
          <p:cNvPr id="24" name="Chart 23">
            <a:extLst>
              <a:ext uri="{FF2B5EF4-FFF2-40B4-BE49-F238E27FC236}">
                <a16:creationId xmlns:a16="http://schemas.microsoft.com/office/drawing/2014/main" id="{1F3770BC-2459-1A44-A7BD-E535AD5745DD}"/>
              </a:ext>
            </a:extLst>
          </p:cNvPr>
          <p:cNvGraphicFramePr/>
          <p:nvPr/>
        </p:nvGraphicFramePr>
        <p:xfrm>
          <a:off x="1438003" y="3199228"/>
          <a:ext cx="916198" cy="968644"/>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CA92C0E9-0942-4542-AA17-16B40C7F9A52}"/>
              </a:ext>
            </a:extLst>
          </p:cNvPr>
          <p:cNvSpPr txBox="1"/>
          <p:nvPr/>
        </p:nvSpPr>
        <p:spPr>
          <a:xfrm>
            <a:off x="1720836" y="3596046"/>
            <a:ext cx="387476" cy="175008"/>
          </a:xfrm>
          <a:prstGeom prst="rect">
            <a:avLst/>
          </a:prstGeom>
          <a:noFill/>
        </p:spPr>
        <p:txBody>
          <a:bodyPr wrap="square" lIns="0" tIns="0" rIns="0" bIns="0" rtlCol="0" anchor="t">
            <a:noAutofit/>
          </a:bodyPr>
          <a:lstStyle/>
          <a:p>
            <a:pPr algn="ctr">
              <a:lnSpc>
                <a:spcPct val="85000"/>
              </a:lnSpc>
            </a:pPr>
            <a:r>
              <a:rPr lang="en-US" sz="1500" b="1" dirty="0">
                <a:latin typeface="Arial Narrow" panose="020B0604020202020204" pitchFamily="34" charset="0"/>
                <a:cs typeface="Arial Narrow" panose="020B0604020202020204" pitchFamily="34" charset="0"/>
              </a:rPr>
              <a:t>?%</a:t>
            </a:r>
          </a:p>
        </p:txBody>
      </p:sp>
      <p:sp>
        <p:nvSpPr>
          <p:cNvPr id="26" name="TextBox 25">
            <a:extLst>
              <a:ext uri="{FF2B5EF4-FFF2-40B4-BE49-F238E27FC236}">
                <a16:creationId xmlns:a16="http://schemas.microsoft.com/office/drawing/2014/main" id="{FE0F8FAA-7529-254C-A118-9CB19AF917D5}"/>
              </a:ext>
            </a:extLst>
          </p:cNvPr>
          <p:cNvSpPr txBox="1"/>
          <p:nvPr/>
        </p:nvSpPr>
        <p:spPr>
          <a:xfrm>
            <a:off x="1432086" y="3424207"/>
            <a:ext cx="165803" cy="463269"/>
          </a:xfrm>
          <a:prstGeom prst="rect">
            <a:avLst/>
          </a:prstGeom>
          <a:noFill/>
        </p:spPr>
        <p:txBody>
          <a:bodyPr vert="vert270" wrap="square" lIns="0" tIns="0" rIns="0" bIns="0" rtlCol="0" anchor="t">
            <a:normAutofit/>
          </a:bodyPr>
          <a:lstStyle/>
          <a:p>
            <a:pPr>
              <a:lnSpc>
                <a:spcPct val="85000"/>
              </a:lnSpc>
            </a:pPr>
            <a:r>
              <a:rPr lang="en-US" sz="1100" dirty="0">
                <a:latin typeface="Arial" panose="020B0604020202020204" pitchFamily="34" charset="0"/>
                <a:cs typeface="Arial" panose="020B0604020202020204" pitchFamily="34" charset="0"/>
              </a:rPr>
              <a:t>Youth</a:t>
            </a:r>
          </a:p>
        </p:txBody>
      </p:sp>
      <p:sp>
        <p:nvSpPr>
          <p:cNvPr id="27" name="TextBox 26">
            <a:extLst>
              <a:ext uri="{FF2B5EF4-FFF2-40B4-BE49-F238E27FC236}">
                <a16:creationId xmlns:a16="http://schemas.microsoft.com/office/drawing/2014/main" id="{774DB1A9-4C2B-2444-8D4A-9C1FDA19092A}"/>
              </a:ext>
            </a:extLst>
          </p:cNvPr>
          <p:cNvSpPr txBox="1"/>
          <p:nvPr/>
        </p:nvSpPr>
        <p:spPr>
          <a:xfrm>
            <a:off x="2845252" y="3403147"/>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Coronary Heart Disease</a:t>
            </a:r>
          </a:p>
        </p:txBody>
      </p:sp>
      <p:sp>
        <p:nvSpPr>
          <p:cNvPr id="28" name="TextBox 27">
            <a:extLst>
              <a:ext uri="{FF2B5EF4-FFF2-40B4-BE49-F238E27FC236}">
                <a16:creationId xmlns:a16="http://schemas.microsoft.com/office/drawing/2014/main" id="{9D3C6E4A-87DF-9247-8542-2246B8E4065C}"/>
              </a:ext>
            </a:extLst>
          </p:cNvPr>
          <p:cNvSpPr txBox="1"/>
          <p:nvPr/>
        </p:nvSpPr>
        <p:spPr>
          <a:xfrm>
            <a:off x="2845252" y="3632944"/>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Cancer</a:t>
            </a:r>
          </a:p>
        </p:txBody>
      </p:sp>
      <p:sp>
        <p:nvSpPr>
          <p:cNvPr id="29" name="TextBox 28">
            <a:extLst>
              <a:ext uri="{FF2B5EF4-FFF2-40B4-BE49-F238E27FC236}">
                <a16:creationId xmlns:a16="http://schemas.microsoft.com/office/drawing/2014/main" id="{C928D84D-25FA-6C44-9AEA-35350A52C516}"/>
              </a:ext>
            </a:extLst>
          </p:cNvPr>
          <p:cNvSpPr txBox="1"/>
          <p:nvPr/>
        </p:nvSpPr>
        <p:spPr>
          <a:xfrm>
            <a:off x="2845252" y="3862740"/>
            <a:ext cx="2133148" cy="192024"/>
          </a:xfrm>
          <a:prstGeom prst="rect">
            <a:avLst/>
          </a:prstGeom>
          <a:solidFill>
            <a:srgbClr val="D6912C"/>
          </a:solidFill>
        </p:spPr>
        <p:txBody>
          <a:bodyPr wrap="square" lIns="0" tIns="0" rIns="0" bIns="0" rtlCol="0" anchor="ctr">
            <a:normAutofit/>
          </a:bodyPr>
          <a:lstStyle/>
          <a:p>
            <a:pPr algn="ctr">
              <a:lnSpc>
                <a:spcPct val="85000"/>
              </a:lnSpc>
            </a:pPr>
            <a:r>
              <a:rPr lang="en-US" sz="1000" dirty="0">
                <a:solidFill>
                  <a:schemeClr val="bg1"/>
                </a:solidFill>
                <a:latin typeface="Arial" panose="020B0604020202020204" pitchFamily="34" charset="0"/>
                <a:cs typeface="Arial" panose="020B0604020202020204" pitchFamily="34" charset="0"/>
              </a:rPr>
              <a:t>?% Diabetes</a:t>
            </a:r>
          </a:p>
        </p:txBody>
      </p:sp>
      <p:sp>
        <p:nvSpPr>
          <p:cNvPr id="30" name="TextBox 29">
            <a:extLst>
              <a:ext uri="{FF2B5EF4-FFF2-40B4-BE49-F238E27FC236}">
                <a16:creationId xmlns:a16="http://schemas.microsoft.com/office/drawing/2014/main" id="{932F2F27-5A1B-B146-8292-58E4E1ADD8DB}"/>
              </a:ext>
            </a:extLst>
          </p:cNvPr>
          <p:cNvSpPr txBox="1"/>
          <p:nvPr/>
        </p:nvSpPr>
        <p:spPr>
          <a:xfrm>
            <a:off x="5574833" y="3372667"/>
            <a:ext cx="1743925" cy="682097"/>
          </a:xfrm>
          <a:prstGeom prst="rect">
            <a:avLst/>
          </a:prstGeom>
          <a:solidFill>
            <a:srgbClr val="D84429"/>
          </a:solidFill>
        </p:spPr>
        <p:txBody>
          <a:bodyPr wrap="square" lIns="0" tIns="0" rIns="0" bIns="0" rtlCol="0" anchor="ctr">
            <a:normAutofit/>
          </a:bodyPr>
          <a:lstStyle/>
          <a:p>
            <a:pPr algn="ctr"/>
            <a:r>
              <a:rPr lang="en-US" sz="1900" b="1" dirty="0">
                <a:solidFill>
                  <a:schemeClr val="bg1"/>
                </a:solidFill>
                <a:latin typeface="Arial Narrow" panose="020B0604020202020204" pitchFamily="34" charset="0"/>
                <a:cs typeface="Arial Narrow" panose="020B0604020202020204" pitchFamily="34" charset="0"/>
              </a:rPr>
              <a:t>$147-216 billion</a:t>
            </a:r>
          </a:p>
          <a:p>
            <a:pPr algn="ctr"/>
            <a:r>
              <a:rPr lang="en-US" sz="1000" dirty="0">
                <a:solidFill>
                  <a:schemeClr val="bg1"/>
                </a:solidFill>
                <a:latin typeface="Arial" panose="020B0604020202020204" pitchFamily="34" charset="0"/>
                <a:cs typeface="Arial" panose="020B0604020202020204" pitchFamily="34" charset="0"/>
              </a:rPr>
              <a:t>spent nationally on obesity </a:t>
            </a:r>
          </a:p>
          <a:p>
            <a:pPr algn="ctr"/>
            <a:r>
              <a:rPr lang="en-US" sz="1000" dirty="0">
                <a:solidFill>
                  <a:schemeClr val="bg1"/>
                </a:solidFill>
                <a:latin typeface="Arial" panose="020B0604020202020204" pitchFamily="34" charset="0"/>
                <a:cs typeface="Arial" panose="020B0604020202020204" pitchFamily="34" charset="0"/>
              </a:rPr>
              <a:t>and chronic diseases a year.</a:t>
            </a:r>
          </a:p>
        </p:txBody>
      </p:sp>
      <p:sp>
        <p:nvSpPr>
          <p:cNvPr id="33" name="TextBox 32">
            <a:extLst>
              <a:ext uri="{FF2B5EF4-FFF2-40B4-BE49-F238E27FC236}">
                <a16:creationId xmlns:a16="http://schemas.microsoft.com/office/drawing/2014/main" id="{24EED363-8F31-294F-A593-375BA2488415}"/>
              </a:ext>
            </a:extLst>
          </p:cNvPr>
          <p:cNvSpPr txBox="1"/>
          <p:nvPr/>
        </p:nvSpPr>
        <p:spPr>
          <a:xfrm>
            <a:off x="369215" y="4674057"/>
            <a:ext cx="7052442" cy="347954"/>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34" name="TextBox 33">
            <a:extLst>
              <a:ext uri="{FF2B5EF4-FFF2-40B4-BE49-F238E27FC236}">
                <a16:creationId xmlns:a16="http://schemas.microsoft.com/office/drawing/2014/main" id="{67D413E8-EE82-A24A-A4CB-F3E7031C84D0}"/>
              </a:ext>
            </a:extLst>
          </p:cNvPr>
          <p:cNvSpPr txBox="1"/>
          <p:nvPr/>
        </p:nvSpPr>
        <p:spPr>
          <a:xfrm>
            <a:off x="369215" y="5088838"/>
            <a:ext cx="2476037" cy="347954"/>
          </a:xfrm>
          <a:prstGeom prst="rect">
            <a:avLst/>
          </a:prstGeom>
          <a:noFill/>
        </p:spPr>
        <p:txBody>
          <a:bodyPr wrap="square" rtlCol="0">
            <a:normAutofit/>
          </a:bodyPr>
          <a:lstStyle/>
          <a:p>
            <a:r>
              <a:rPr lang="en-US" sz="1300" b="1" dirty="0">
                <a:latin typeface="Arial Narrow" panose="020B0604020202020204" pitchFamily="34" charset="0"/>
                <a:cs typeface="Arial Narrow" panose="020B0604020202020204" pitchFamily="34" charset="0"/>
              </a:rPr>
              <a:t>Individual</a:t>
            </a:r>
          </a:p>
        </p:txBody>
      </p:sp>
      <p:sp>
        <p:nvSpPr>
          <p:cNvPr id="36" name="TextBox 35">
            <a:extLst>
              <a:ext uri="{FF2B5EF4-FFF2-40B4-BE49-F238E27FC236}">
                <a16:creationId xmlns:a16="http://schemas.microsoft.com/office/drawing/2014/main" id="{73CAEC26-6822-3D4E-8913-CFF64BCDEB76}"/>
              </a:ext>
            </a:extLst>
          </p:cNvPr>
          <p:cNvSpPr txBox="1"/>
          <p:nvPr/>
        </p:nvSpPr>
        <p:spPr>
          <a:xfrm>
            <a:off x="369215" y="5344197"/>
            <a:ext cx="2476037" cy="754620"/>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38" name="TextBox 37">
            <a:extLst>
              <a:ext uri="{FF2B5EF4-FFF2-40B4-BE49-F238E27FC236}">
                <a16:creationId xmlns:a16="http://schemas.microsoft.com/office/drawing/2014/main" id="{31AD557D-2607-054D-9B2E-20573765B45C}"/>
              </a:ext>
            </a:extLst>
          </p:cNvPr>
          <p:cNvSpPr txBox="1"/>
          <p:nvPr/>
        </p:nvSpPr>
        <p:spPr>
          <a:xfrm>
            <a:off x="460958" y="6240401"/>
            <a:ext cx="2392219" cy="3226871"/>
          </a:xfrm>
          <a:prstGeom prst="rect">
            <a:avLst/>
          </a:prstGeom>
          <a:solidFill>
            <a:srgbClr val="DEDFE1"/>
          </a:solidFill>
        </p:spPr>
        <p:txBody>
          <a:bodyPr wrap="square" lIns="0" tIns="0" rIns="0" bIns="0" rtlCol="0" anchor="ctr">
            <a:normAutofit/>
          </a:bodyPr>
          <a:lstStyle/>
          <a:p>
            <a:pPr algn="ctr"/>
            <a:endParaRPr lang="en-US" sz="1000" dirty="0">
              <a:solidFill>
                <a:schemeClr val="bg1"/>
              </a:solidFill>
              <a:latin typeface="Arial Narrow" panose="020B0604020202020204" pitchFamily="34" charset="0"/>
              <a:cs typeface="Arial Narrow" panose="020B0604020202020204" pitchFamily="34" charset="0"/>
            </a:endParaRPr>
          </a:p>
        </p:txBody>
      </p:sp>
      <p:sp>
        <p:nvSpPr>
          <p:cNvPr id="39" name="TextBox 38">
            <a:extLst>
              <a:ext uri="{FF2B5EF4-FFF2-40B4-BE49-F238E27FC236}">
                <a16:creationId xmlns:a16="http://schemas.microsoft.com/office/drawing/2014/main" id="{9AEE70BC-2B6C-3642-9883-279D23160910}"/>
              </a:ext>
            </a:extLst>
          </p:cNvPr>
          <p:cNvSpPr txBox="1"/>
          <p:nvPr/>
        </p:nvSpPr>
        <p:spPr>
          <a:xfrm>
            <a:off x="5107709" y="5168796"/>
            <a:ext cx="2211049" cy="2003441"/>
          </a:xfrm>
          <a:prstGeom prst="rect">
            <a:avLst/>
          </a:prstGeom>
          <a:solidFill>
            <a:srgbClr val="80913C"/>
          </a:solidFill>
        </p:spPr>
        <p:txBody>
          <a:bodyPr wrap="square" lIns="137160" tIns="91440" rIns="137160" bIns="137160" rtlCol="0" anchor="t">
            <a:normAutofit/>
          </a:bodyPr>
          <a:lstStyle/>
          <a:p>
            <a:r>
              <a:rPr lang="en-US" sz="1300" b="1" dirty="0">
                <a:solidFill>
                  <a:schemeClr val="bg1"/>
                </a:solidFill>
                <a:latin typeface="Arial Narrow" panose="020B0604020202020204" pitchFamily="34" charset="0"/>
                <a:cs typeface="Arial Narrow" panose="020B0604020202020204" pitchFamily="34" charset="0"/>
              </a:rPr>
              <a:t>Top Education Focuses</a:t>
            </a:r>
          </a:p>
          <a:p>
            <a:endParaRPr lang="en-US" sz="1000" b="1" dirty="0">
              <a:solidFill>
                <a:schemeClr val="bg1"/>
              </a:solidFill>
              <a:latin typeface="Arial" panose="020B0604020202020204" pitchFamily="34" charset="0"/>
              <a:cs typeface="Arial" panose="020B0604020202020204" pitchFamily="34" charset="0"/>
            </a:endParaRPr>
          </a:p>
          <a:p>
            <a:r>
              <a:rPr lang="en-US" sz="1000" b="1" dirty="0">
                <a:solidFill>
                  <a:schemeClr val="bg1"/>
                </a:solidFill>
                <a:latin typeface="Arial" panose="020B0604020202020204" pitchFamily="34" charset="0"/>
                <a:cs typeface="Arial" panose="020B0604020202020204" pitchFamily="34" charset="0"/>
              </a:rPr>
              <a:t>Adults</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r>
              <a:rPr lang="en-US" sz="1000" b="1" dirty="0">
                <a:solidFill>
                  <a:schemeClr val="bg1"/>
                </a:solidFill>
                <a:latin typeface="Arial" panose="020B0604020202020204" pitchFamily="34" charset="0"/>
                <a:cs typeface="Arial" panose="020B0604020202020204" pitchFamily="34" charset="0"/>
              </a:rPr>
              <a:t>Youth</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pPr marL="285750" indent="-2857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Text Here…</a:t>
            </a:r>
          </a:p>
          <a:p>
            <a:endParaRPr lang="en-US" sz="1300" dirty="0">
              <a:solidFill>
                <a:schemeClr val="bg1"/>
              </a:solidFill>
              <a:latin typeface="Arial Narrow" panose="020B0604020202020204" pitchFamily="34" charset="0"/>
              <a:cs typeface="Arial Narrow" panose="020B0604020202020204" pitchFamily="34" charset="0"/>
            </a:endParaRPr>
          </a:p>
        </p:txBody>
      </p:sp>
      <p:sp>
        <p:nvSpPr>
          <p:cNvPr id="40" name="TextBox 39">
            <a:extLst>
              <a:ext uri="{FF2B5EF4-FFF2-40B4-BE49-F238E27FC236}">
                <a16:creationId xmlns:a16="http://schemas.microsoft.com/office/drawing/2014/main" id="{53D24801-29D9-8A43-9832-8E8DB32BD939}"/>
              </a:ext>
            </a:extLst>
          </p:cNvPr>
          <p:cNvSpPr txBox="1"/>
          <p:nvPr/>
        </p:nvSpPr>
        <p:spPr>
          <a:xfrm>
            <a:off x="3080927" y="8461902"/>
            <a:ext cx="4237831" cy="1005371"/>
          </a:xfrm>
          <a:prstGeom prst="rect">
            <a:avLst/>
          </a:prstGeom>
          <a:solidFill>
            <a:srgbClr val="805863"/>
          </a:solidFill>
        </p:spPr>
        <p:txBody>
          <a:bodyPr wrap="square" lIns="182880" tIns="365760" rIns="91440" bIns="182880" numCol="2" rtlCol="0" anchor="t">
            <a:normAutofit/>
          </a:bodyPr>
          <a:lstStyle/>
          <a:p>
            <a:pPr marL="342900" indent="-342900">
              <a:buFont typeface="+mj-lt"/>
              <a:buAutoNum type="arabicPeriod"/>
            </a:pPr>
            <a:r>
              <a:rPr lang="en-US" sz="900" dirty="0">
                <a:solidFill>
                  <a:schemeClr val="bg1"/>
                </a:solidFill>
                <a:latin typeface="Arial" panose="020B0604020202020204" pitchFamily="34" charset="0"/>
                <a:cs typeface="Arial" panose="020B0604020202020204" pitchFamily="34" charset="0"/>
              </a:rPr>
              <a:t>Text here…</a:t>
            </a:r>
          </a:p>
          <a:p>
            <a:pPr marL="342900" indent="-342900">
              <a:buFont typeface="+mj-lt"/>
              <a:buAutoNum type="arabicPeriod"/>
            </a:pPr>
            <a:endParaRPr lang="en-US" sz="9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endParaRPr lang="en-US" sz="900" dirty="0">
              <a:solidFill>
                <a:schemeClr val="bg1"/>
              </a:solidFill>
              <a:latin typeface="Arial" panose="020B0604020202020204" pitchFamily="34" charset="0"/>
              <a:cs typeface="Arial" panose="020B0604020202020204" pitchFamily="34" charset="0"/>
            </a:endParaRPr>
          </a:p>
          <a:p>
            <a:endParaRPr lang="en-US" sz="900" dirty="0">
              <a:solidFill>
                <a:schemeClr val="bg1"/>
              </a:solidFill>
              <a:latin typeface="Arial" panose="020B0604020202020204" pitchFamily="34" charset="0"/>
              <a:cs typeface="Arial" panose="020B0604020202020204" pitchFamily="34" charset="0"/>
            </a:endParaRPr>
          </a:p>
          <a:p>
            <a:endParaRPr lang="en-US" sz="9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0B70C97-7037-B343-B7E9-EE524A7BA1D6}"/>
              </a:ext>
            </a:extLst>
          </p:cNvPr>
          <p:cNvSpPr txBox="1"/>
          <p:nvPr/>
        </p:nvSpPr>
        <p:spPr>
          <a:xfrm>
            <a:off x="3182747" y="8546277"/>
            <a:ext cx="2476037" cy="347954"/>
          </a:xfrm>
          <a:prstGeom prst="rect">
            <a:avLst/>
          </a:prstGeom>
          <a:noFill/>
        </p:spPr>
        <p:txBody>
          <a:bodyPr wrap="square" rtlCol="0">
            <a:normAutofit/>
          </a:bodyPr>
          <a:lstStyle/>
          <a:p>
            <a:r>
              <a:rPr lang="en-US" sz="1300" b="1" dirty="0">
                <a:solidFill>
                  <a:schemeClr val="bg1"/>
                </a:solidFill>
                <a:latin typeface="Arial Narrow" panose="020B0604020202020204" pitchFamily="34" charset="0"/>
                <a:cs typeface="Arial Narrow" panose="020B0604020202020204" pitchFamily="34" charset="0"/>
              </a:rPr>
              <a:t>Top PSE Strategies</a:t>
            </a:r>
          </a:p>
        </p:txBody>
      </p:sp>
      <p:sp>
        <p:nvSpPr>
          <p:cNvPr id="42" name="TextBox 41">
            <a:extLst>
              <a:ext uri="{FF2B5EF4-FFF2-40B4-BE49-F238E27FC236}">
                <a16:creationId xmlns:a16="http://schemas.microsoft.com/office/drawing/2014/main" id="{B432D097-A470-EA4E-8D2D-C3A8871146E6}"/>
              </a:ext>
            </a:extLst>
          </p:cNvPr>
          <p:cNvSpPr txBox="1"/>
          <p:nvPr/>
        </p:nvSpPr>
        <p:spPr>
          <a:xfrm>
            <a:off x="3080927" y="5168796"/>
            <a:ext cx="1832357" cy="3125459"/>
          </a:xfrm>
          <a:prstGeom prst="rect">
            <a:avLst/>
          </a:prstGeom>
          <a:solidFill>
            <a:srgbClr val="5CA1CD"/>
          </a:solidFill>
        </p:spPr>
        <p:txBody>
          <a:bodyPr wrap="square" lIns="91440" tIns="45720" rIns="91440" bIns="91440" rtlCol="0" anchor="t">
            <a:normAutofit/>
          </a:bodyPr>
          <a:lstStyle/>
          <a:p>
            <a:pPr algn="ctr"/>
            <a:r>
              <a:rPr lang="en-US" sz="1300" b="1" dirty="0">
                <a:solidFill>
                  <a:schemeClr val="bg1"/>
                </a:solidFill>
                <a:latin typeface="Arial Narrow" panose="020B0604020202020204" pitchFamily="34" charset="0"/>
                <a:cs typeface="Arial Narrow" panose="020B0604020202020204" pitchFamily="34" charset="0"/>
              </a:rPr>
              <a:t>Settings</a:t>
            </a:r>
          </a:p>
        </p:txBody>
      </p:sp>
      <p:sp>
        <p:nvSpPr>
          <p:cNvPr id="43" name="TextBox 42">
            <a:extLst>
              <a:ext uri="{FF2B5EF4-FFF2-40B4-BE49-F238E27FC236}">
                <a16:creationId xmlns:a16="http://schemas.microsoft.com/office/drawing/2014/main" id="{1E67F7F7-6987-8047-A2CA-C99D4A94BF10}"/>
              </a:ext>
            </a:extLst>
          </p:cNvPr>
          <p:cNvSpPr txBox="1"/>
          <p:nvPr/>
        </p:nvSpPr>
        <p:spPr>
          <a:xfrm>
            <a:off x="5015344" y="7185348"/>
            <a:ext cx="2476037" cy="347954"/>
          </a:xfrm>
          <a:prstGeom prst="rect">
            <a:avLst/>
          </a:prstGeom>
          <a:noFill/>
        </p:spPr>
        <p:txBody>
          <a:bodyPr wrap="square" rtlCol="0">
            <a:normAutofit/>
          </a:bodyPr>
          <a:lstStyle/>
          <a:p>
            <a:r>
              <a:rPr lang="en-US" sz="1300" b="1" dirty="0">
                <a:latin typeface="Arial" panose="020B0604020202020204" pitchFamily="34" charset="0"/>
                <a:cs typeface="Arial" panose="020B0604020202020204" pitchFamily="34" charset="0"/>
              </a:rPr>
              <a:t>Community</a:t>
            </a:r>
          </a:p>
        </p:txBody>
      </p:sp>
      <p:sp>
        <p:nvSpPr>
          <p:cNvPr id="44" name="TextBox 43">
            <a:extLst>
              <a:ext uri="{FF2B5EF4-FFF2-40B4-BE49-F238E27FC236}">
                <a16:creationId xmlns:a16="http://schemas.microsoft.com/office/drawing/2014/main" id="{A3AAE7F4-85B9-664A-A0AC-47BBD9A6DD3E}"/>
              </a:ext>
            </a:extLst>
          </p:cNvPr>
          <p:cNvSpPr txBox="1"/>
          <p:nvPr/>
        </p:nvSpPr>
        <p:spPr>
          <a:xfrm>
            <a:off x="5015345" y="7425717"/>
            <a:ext cx="2303414" cy="843388"/>
          </a:xfrm>
          <a:prstGeom prst="rect">
            <a:avLst/>
          </a:prstGeom>
          <a:noFill/>
        </p:spPr>
        <p:txBody>
          <a:bodyPr wrap="square" rtlCol="0">
            <a:normAutofit/>
          </a:bodyPr>
          <a:lstStyle/>
          <a:p>
            <a:r>
              <a:rPr lang="en-US" sz="900" dirty="0">
                <a:latin typeface="Arial" panose="020B0604020202020204" pitchFamily="34" charset="0"/>
                <a:cs typeface="Arial" panose="020B0604020202020204" pitchFamily="34" charset="0"/>
              </a:rPr>
              <a:t>Text Here…</a:t>
            </a:r>
          </a:p>
        </p:txBody>
      </p:sp>
      <p:sp>
        <p:nvSpPr>
          <p:cNvPr id="45" name="TextBox 44">
            <a:extLst>
              <a:ext uri="{FF2B5EF4-FFF2-40B4-BE49-F238E27FC236}">
                <a16:creationId xmlns:a16="http://schemas.microsoft.com/office/drawing/2014/main" id="{5DE5867F-4135-094F-806D-102E6041F990}"/>
              </a:ext>
            </a:extLst>
          </p:cNvPr>
          <p:cNvSpPr txBox="1"/>
          <p:nvPr/>
        </p:nvSpPr>
        <p:spPr>
          <a:xfrm>
            <a:off x="3139955" y="6172002"/>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46" name="TextBox 45">
            <a:extLst>
              <a:ext uri="{FF2B5EF4-FFF2-40B4-BE49-F238E27FC236}">
                <a16:creationId xmlns:a16="http://schemas.microsoft.com/office/drawing/2014/main" id="{D9C6E18F-4EC1-A94E-95AE-B8D8A3D7B3AF}"/>
              </a:ext>
            </a:extLst>
          </p:cNvPr>
          <p:cNvSpPr txBox="1"/>
          <p:nvPr/>
        </p:nvSpPr>
        <p:spPr>
          <a:xfrm>
            <a:off x="3331131" y="5598087"/>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49" name="TextBox 48">
            <a:extLst>
              <a:ext uri="{FF2B5EF4-FFF2-40B4-BE49-F238E27FC236}">
                <a16:creationId xmlns:a16="http://schemas.microsoft.com/office/drawing/2014/main" id="{D4B919E4-0FE0-7F47-A257-2885FB60465C}"/>
              </a:ext>
            </a:extLst>
          </p:cNvPr>
          <p:cNvSpPr txBox="1"/>
          <p:nvPr/>
        </p:nvSpPr>
        <p:spPr>
          <a:xfrm>
            <a:off x="3958103" y="6172002"/>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0" name="TextBox 49">
            <a:extLst>
              <a:ext uri="{FF2B5EF4-FFF2-40B4-BE49-F238E27FC236}">
                <a16:creationId xmlns:a16="http://schemas.microsoft.com/office/drawing/2014/main" id="{11982725-9084-D044-AFC5-523D0EA87531}"/>
              </a:ext>
            </a:extLst>
          </p:cNvPr>
          <p:cNvSpPr txBox="1"/>
          <p:nvPr/>
        </p:nvSpPr>
        <p:spPr>
          <a:xfrm>
            <a:off x="4149279" y="5598087"/>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2" name="TextBox 51">
            <a:extLst>
              <a:ext uri="{FF2B5EF4-FFF2-40B4-BE49-F238E27FC236}">
                <a16:creationId xmlns:a16="http://schemas.microsoft.com/office/drawing/2014/main" id="{A9D539DC-8D31-3F46-AB0E-C877B50C7882}"/>
              </a:ext>
            </a:extLst>
          </p:cNvPr>
          <p:cNvSpPr txBox="1"/>
          <p:nvPr/>
        </p:nvSpPr>
        <p:spPr>
          <a:xfrm>
            <a:off x="3139955" y="7091363"/>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3" name="TextBox 52">
            <a:extLst>
              <a:ext uri="{FF2B5EF4-FFF2-40B4-BE49-F238E27FC236}">
                <a16:creationId xmlns:a16="http://schemas.microsoft.com/office/drawing/2014/main" id="{967D2052-8FA7-DA40-803C-A6331465EBD7}"/>
              </a:ext>
            </a:extLst>
          </p:cNvPr>
          <p:cNvSpPr txBox="1"/>
          <p:nvPr/>
        </p:nvSpPr>
        <p:spPr>
          <a:xfrm>
            <a:off x="3331131" y="6517448"/>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5" name="TextBox 54">
            <a:extLst>
              <a:ext uri="{FF2B5EF4-FFF2-40B4-BE49-F238E27FC236}">
                <a16:creationId xmlns:a16="http://schemas.microsoft.com/office/drawing/2014/main" id="{F4F6B58F-25FB-3448-982E-B1B5784DD784}"/>
              </a:ext>
            </a:extLst>
          </p:cNvPr>
          <p:cNvSpPr txBox="1"/>
          <p:nvPr/>
        </p:nvSpPr>
        <p:spPr>
          <a:xfrm>
            <a:off x="3958103" y="7091363"/>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6" name="TextBox 55">
            <a:extLst>
              <a:ext uri="{FF2B5EF4-FFF2-40B4-BE49-F238E27FC236}">
                <a16:creationId xmlns:a16="http://schemas.microsoft.com/office/drawing/2014/main" id="{BCC7B6AE-942B-3443-8544-01D06F4988A1}"/>
              </a:ext>
            </a:extLst>
          </p:cNvPr>
          <p:cNvSpPr txBox="1"/>
          <p:nvPr/>
        </p:nvSpPr>
        <p:spPr>
          <a:xfrm>
            <a:off x="4149279" y="6517448"/>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58" name="TextBox 57">
            <a:extLst>
              <a:ext uri="{FF2B5EF4-FFF2-40B4-BE49-F238E27FC236}">
                <a16:creationId xmlns:a16="http://schemas.microsoft.com/office/drawing/2014/main" id="{F8690E11-33BB-CB47-BC88-C5314740FBF3}"/>
              </a:ext>
            </a:extLst>
          </p:cNvPr>
          <p:cNvSpPr txBox="1"/>
          <p:nvPr/>
        </p:nvSpPr>
        <p:spPr>
          <a:xfrm>
            <a:off x="3139955" y="8010724"/>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59" name="TextBox 58">
            <a:extLst>
              <a:ext uri="{FF2B5EF4-FFF2-40B4-BE49-F238E27FC236}">
                <a16:creationId xmlns:a16="http://schemas.microsoft.com/office/drawing/2014/main" id="{A12F17D3-4779-B542-AED0-8B797A1DC85A}"/>
              </a:ext>
            </a:extLst>
          </p:cNvPr>
          <p:cNvSpPr txBox="1"/>
          <p:nvPr/>
        </p:nvSpPr>
        <p:spPr>
          <a:xfrm>
            <a:off x="3331131" y="7436809"/>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61" name="TextBox 60">
            <a:extLst>
              <a:ext uri="{FF2B5EF4-FFF2-40B4-BE49-F238E27FC236}">
                <a16:creationId xmlns:a16="http://schemas.microsoft.com/office/drawing/2014/main" id="{13A71FE8-4EF2-BF4B-AECA-1DFC430FC4CA}"/>
              </a:ext>
            </a:extLst>
          </p:cNvPr>
          <p:cNvSpPr txBox="1"/>
          <p:nvPr/>
        </p:nvSpPr>
        <p:spPr>
          <a:xfrm>
            <a:off x="3958103" y="8010724"/>
            <a:ext cx="903932" cy="324504"/>
          </a:xfrm>
          <a:prstGeom prst="rect">
            <a:avLst/>
          </a:prstGeom>
          <a:noFill/>
        </p:spPr>
        <p:txBody>
          <a:bodyPr wrap="square" lIns="0" tIns="0" rIns="0" bIns="0" rtlCol="0" anchor="t">
            <a:noAutofit/>
          </a:bodyPr>
          <a:lstStyle/>
          <a:p>
            <a:pPr algn="ctr">
              <a:lnSpc>
                <a:spcPct val="85000"/>
              </a:lnSpc>
            </a:pPr>
            <a:r>
              <a:rPr lang="en-US" sz="900" dirty="0">
                <a:solidFill>
                  <a:schemeClr val="bg1"/>
                </a:solidFill>
                <a:latin typeface="Arial" panose="020B0604020202020204" pitchFamily="34" charset="0"/>
                <a:cs typeface="Arial" panose="020B0604020202020204" pitchFamily="34" charset="0"/>
              </a:rPr>
              <a:t>Setting Here</a:t>
            </a:r>
          </a:p>
        </p:txBody>
      </p:sp>
      <p:sp>
        <p:nvSpPr>
          <p:cNvPr id="62" name="TextBox 61">
            <a:extLst>
              <a:ext uri="{FF2B5EF4-FFF2-40B4-BE49-F238E27FC236}">
                <a16:creationId xmlns:a16="http://schemas.microsoft.com/office/drawing/2014/main" id="{07202EBF-EDD5-7C43-995D-386FF7B9416C}"/>
              </a:ext>
            </a:extLst>
          </p:cNvPr>
          <p:cNvSpPr txBox="1"/>
          <p:nvPr/>
        </p:nvSpPr>
        <p:spPr>
          <a:xfrm>
            <a:off x="4149279" y="7436809"/>
            <a:ext cx="521579" cy="521579"/>
          </a:xfrm>
          <a:prstGeom prst="rect">
            <a:avLst/>
          </a:prstGeom>
          <a:solidFill>
            <a:schemeClr val="bg1"/>
          </a:solidFill>
        </p:spPr>
        <p:txBody>
          <a:bodyPr wrap="square" lIns="91440" tIns="91440" rIns="91440" bIns="91440" rtlCol="0" anchor="t">
            <a:normAutofit/>
          </a:bodyPr>
          <a:lstStyle/>
          <a:p>
            <a:pPr algn="ctr"/>
            <a:endParaRPr lang="en-US" sz="1300" dirty="0">
              <a:solidFill>
                <a:schemeClr val="bg1"/>
              </a:solidFill>
              <a:latin typeface="Arial Narrow" panose="020B0604020202020204" pitchFamily="34" charset="0"/>
              <a:cs typeface="Arial Narrow" panose="020B0604020202020204" pitchFamily="34" charset="0"/>
            </a:endParaRPr>
          </a:p>
        </p:txBody>
      </p:sp>
      <p:sp>
        <p:nvSpPr>
          <p:cNvPr id="63" name="TextBox 62">
            <a:extLst>
              <a:ext uri="{FF2B5EF4-FFF2-40B4-BE49-F238E27FC236}">
                <a16:creationId xmlns:a16="http://schemas.microsoft.com/office/drawing/2014/main" id="{C7B0A955-5E3B-8D4C-9F8F-9C2E654EA78C}"/>
              </a:ext>
            </a:extLst>
          </p:cNvPr>
          <p:cNvSpPr txBox="1"/>
          <p:nvPr/>
        </p:nvSpPr>
        <p:spPr>
          <a:xfrm>
            <a:off x="8623004" y="2531244"/>
            <a:ext cx="2483781" cy="724418"/>
          </a:xfrm>
          <a:prstGeom prst="rect">
            <a:avLst/>
          </a:prstGeom>
          <a:noFill/>
        </p:spPr>
        <p:txBody>
          <a:bodyPr wrap="square" lIns="91440" tIns="45720" rIns="91440" bIns="91440" rtlCol="0" anchor="t">
            <a:normAutofit/>
          </a:bodyPr>
          <a:lstStyle/>
          <a:p>
            <a:pPr algn="ctr"/>
            <a:r>
              <a:rPr lang="en-US" sz="1300" dirty="0">
                <a:solidFill>
                  <a:schemeClr val="bg1">
                    <a:lumMod val="65000"/>
                  </a:schemeClr>
                </a:solidFill>
                <a:latin typeface="Arial" panose="020B0604020202020204" pitchFamily="34" charset="0"/>
                <a:cs typeface="Arial" panose="020B0604020202020204" pitchFamily="34" charset="0"/>
              </a:rPr>
              <a:t>Setting Examples and icons. </a:t>
            </a:r>
          </a:p>
          <a:p>
            <a:pPr algn="ctr"/>
            <a:r>
              <a:rPr lang="en-US" sz="1300" dirty="0">
                <a:solidFill>
                  <a:schemeClr val="bg1">
                    <a:lumMod val="65000"/>
                  </a:schemeClr>
                </a:solidFill>
                <a:latin typeface="Arial" panose="020B0604020202020204" pitchFamily="34" charset="0"/>
                <a:cs typeface="Arial" panose="020B0604020202020204" pitchFamily="34" charset="0"/>
              </a:rPr>
              <a:t>Drag icons onto template.</a:t>
            </a:r>
          </a:p>
        </p:txBody>
      </p:sp>
      <p:sp>
        <p:nvSpPr>
          <p:cNvPr id="64" name="TextBox 63">
            <a:extLst>
              <a:ext uri="{FF2B5EF4-FFF2-40B4-BE49-F238E27FC236}">
                <a16:creationId xmlns:a16="http://schemas.microsoft.com/office/drawing/2014/main" id="{0DD8BD8C-7424-8946-B05A-095AD646D6BB}"/>
              </a:ext>
            </a:extLst>
          </p:cNvPr>
          <p:cNvSpPr txBox="1"/>
          <p:nvPr/>
        </p:nvSpPr>
        <p:spPr>
          <a:xfrm>
            <a:off x="8359080"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Grocery Stores</a:t>
            </a:r>
          </a:p>
        </p:txBody>
      </p:sp>
      <p:pic>
        <p:nvPicPr>
          <p:cNvPr id="67" name="Picture 66">
            <a:extLst>
              <a:ext uri="{FF2B5EF4-FFF2-40B4-BE49-F238E27FC236}">
                <a16:creationId xmlns:a16="http://schemas.microsoft.com/office/drawing/2014/main" id="{FCA405D8-4D5D-DE42-89F1-EEFE64925AD6}"/>
              </a:ext>
            </a:extLst>
          </p:cNvPr>
          <p:cNvPicPr>
            <a:picLocks noChangeAspect="1"/>
          </p:cNvPicPr>
          <p:nvPr/>
        </p:nvPicPr>
        <p:blipFill>
          <a:blip r:embed="rId4"/>
          <a:stretch>
            <a:fillRect/>
          </a:stretch>
        </p:blipFill>
        <p:spPr>
          <a:xfrm>
            <a:off x="9619100" y="3381903"/>
            <a:ext cx="429768" cy="419535"/>
          </a:xfrm>
          <a:prstGeom prst="rect">
            <a:avLst/>
          </a:prstGeom>
        </p:spPr>
      </p:pic>
      <p:pic>
        <p:nvPicPr>
          <p:cNvPr id="69" name="Picture 68">
            <a:extLst>
              <a:ext uri="{FF2B5EF4-FFF2-40B4-BE49-F238E27FC236}">
                <a16:creationId xmlns:a16="http://schemas.microsoft.com/office/drawing/2014/main" id="{76F0CF45-5928-C54B-96CD-DA312225FC1B}"/>
              </a:ext>
            </a:extLst>
          </p:cNvPr>
          <p:cNvPicPr>
            <a:picLocks noChangeAspect="1"/>
          </p:cNvPicPr>
          <p:nvPr/>
        </p:nvPicPr>
        <p:blipFill>
          <a:blip r:embed="rId5"/>
          <a:stretch>
            <a:fillRect/>
          </a:stretch>
        </p:blipFill>
        <p:spPr>
          <a:xfrm>
            <a:off x="8562652" y="3372667"/>
            <a:ext cx="429768" cy="374904"/>
          </a:xfrm>
          <a:prstGeom prst="rect">
            <a:avLst/>
          </a:prstGeom>
        </p:spPr>
      </p:pic>
      <p:pic>
        <p:nvPicPr>
          <p:cNvPr id="71" name="Picture 70">
            <a:extLst>
              <a:ext uri="{FF2B5EF4-FFF2-40B4-BE49-F238E27FC236}">
                <a16:creationId xmlns:a16="http://schemas.microsoft.com/office/drawing/2014/main" id="{C15BCE9A-41ED-F943-B490-048C1F959275}"/>
              </a:ext>
            </a:extLst>
          </p:cNvPr>
          <p:cNvPicPr>
            <a:picLocks noChangeAspect="1"/>
          </p:cNvPicPr>
          <p:nvPr/>
        </p:nvPicPr>
        <p:blipFill>
          <a:blip r:embed="rId6"/>
          <a:stretch>
            <a:fillRect/>
          </a:stretch>
        </p:blipFill>
        <p:spPr>
          <a:xfrm>
            <a:off x="9633342" y="4437924"/>
            <a:ext cx="429768" cy="345911"/>
          </a:xfrm>
          <a:prstGeom prst="rect">
            <a:avLst/>
          </a:prstGeom>
        </p:spPr>
      </p:pic>
      <p:pic>
        <p:nvPicPr>
          <p:cNvPr id="73" name="Picture 72">
            <a:extLst>
              <a:ext uri="{FF2B5EF4-FFF2-40B4-BE49-F238E27FC236}">
                <a16:creationId xmlns:a16="http://schemas.microsoft.com/office/drawing/2014/main" id="{E2E9F6C4-E126-A64B-AB55-1FDCEC4CFFF9}"/>
              </a:ext>
            </a:extLst>
          </p:cNvPr>
          <p:cNvPicPr>
            <a:picLocks noChangeAspect="1"/>
          </p:cNvPicPr>
          <p:nvPr/>
        </p:nvPicPr>
        <p:blipFill>
          <a:blip r:embed="rId7"/>
          <a:stretch>
            <a:fillRect/>
          </a:stretch>
        </p:blipFill>
        <p:spPr>
          <a:xfrm>
            <a:off x="10624622" y="3399894"/>
            <a:ext cx="429768" cy="379795"/>
          </a:xfrm>
          <a:prstGeom prst="rect">
            <a:avLst/>
          </a:prstGeom>
        </p:spPr>
      </p:pic>
      <p:pic>
        <p:nvPicPr>
          <p:cNvPr id="75" name="Picture 74">
            <a:extLst>
              <a:ext uri="{FF2B5EF4-FFF2-40B4-BE49-F238E27FC236}">
                <a16:creationId xmlns:a16="http://schemas.microsoft.com/office/drawing/2014/main" id="{3669E954-4AFE-9A41-8C68-66873B874736}"/>
              </a:ext>
            </a:extLst>
          </p:cNvPr>
          <p:cNvPicPr>
            <a:picLocks noChangeAspect="1"/>
          </p:cNvPicPr>
          <p:nvPr/>
        </p:nvPicPr>
        <p:blipFill>
          <a:blip r:embed="rId8"/>
          <a:stretch>
            <a:fillRect/>
          </a:stretch>
        </p:blipFill>
        <p:spPr>
          <a:xfrm>
            <a:off x="8584978" y="4401883"/>
            <a:ext cx="429768" cy="373711"/>
          </a:xfrm>
          <a:prstGeom prst="rect">
            <a:avLst/>
          </a:prstGeom>
        </p:spPr>
      </p:pic>
      <p:pic>
        <p:nvPicPr>
          <p:cNvPr id="77" name="Picture 76">
            <a:extLst>
              <a:ext uri="{FF2B5EF4-FFF2-40B4-BE49-F238E27FC236}">
                <a16:creationId xmlns:a16="http://schemas.microsoft.com/office/drawing/2014/main" id="{B6B570B3-1731-8C48-B934-DBE61B17C82F}"/>
              </a:ext>
            </a:extLst>
          </p:cNvPr>
          <p:cNvPicPr>
            <a:picLocks noChangeAspect="1"/>
          </p:cNvPicPr>
          <p:nvPr/>
        </p:nvPicPr>
        <p:blipFill>
          <a:blip r:embed="rId9"/>
          <a:stretch>
            <a:fillRect/>
          </a:stretch>
        </p:blipFill>
        <p:spPr>
          <a:xfrm>
            <a:off x="8682785" y="5361214"/>
            <a:ext cx="214884" cy="429768"/>
          </a:xfrm>
          <a:prstGeom prst="rect">
            <a:avLst/>
          </a:prstGeom>
        </p:spPr>
      </p:pic>
      <p:pic>
        <p:nvPicPr>
          <p:cNvPr id="79" name="Picture 78">
            <a:extLst>
              <a:ext uri="{FF2B5EF4-FFF2-40B4-BE49-F238E27FC236}">
                <a16:creationId xmlns:a16="http://schemas.microsoft.com/office/drawing/2014/main" id="{88482F51-0F27-CD49-BF1A-651AEAC09071}"/>
              </a:ext>
            </a:extLst>
          </p:cNvPr>
          <p:cNvPicPr>
            <a:picLocks noChangeAspect="1"/>
          </p:cNvPicPr>
          <p:nvPr/>
        </p:nvPicPr>
        <p:blipFill>
          <a:blip r:embed="rId10"/>
          <a:stretch>
            <a:fillRect/>
          </a:stretch>
        </p:blipFill>
        <p:spPr>
          <a:xfrm>
            <a:off x="10664113" y="4358655"/>
            <a:ext cx="397535" cy="429768"/>
          </a:xfrm>
          <a:prstGeom prst="rect">
            <a:avLst/>
          </a:prstGeom>
        </p:spPr>
      </p:pic>
      <p:pic>
        <p:nvPicPr>
          <p:cNvPr id="81" name="Picture 80">
            <a:extLst>
              <a:ext uri="{FF2B5EF4-FFF2-40B4-BE49-F238E27FC236}">
                <a16:creationId xmlns:a16="http://schemas.microsoft.com/office/drawing/2014/main" id="{056871E4-A3E1-3748-BDB2-EC6F2A7E8218}"/>
              </a:ext>
            </a:extLst>
          </p:cNvPr>
          <p:cNvPicPr>
            <a:picLocks noChangeAspect="1"/>
          </p:cNvPicPr>
          <p:nvPr/>
        </p:nvPicPr>
        <p:blipFill>
          <a:blip r:embed="rId11"/>
          <a:stretch>
            <a:fillRect/>
          </a:stretch>
        </p:blipFill>
        <p:spPr>
          <a:xfrm>
            <a:off x="9628086" y="5373078"/>
            <a:ext cx="373711" cy="429768"/>
          </a:xfrm>
          <a:prstGeom prst="rect">
            <a:avLst/>
          </a:prstGeom>
        </p:spPr>
      </p:pic>
      <p:pic>
        <p:nvPicPr>
          <p:cNvPr id="83" name="Picture 82">
            <a:extLst>
              <a:ext uri="{FF2B5EF4-FFF2-40B4-BE49-F238E27FC236}">
                <a16:creationId xmlns:a16="http://schemas.microsoft.com/office/drawing/2014/main" id="{9C5AFBE0-07B9-7440-B8EE-6E4ADFE2316F}"/>
              </a:ext>
            </a:extLst>
          </p:cNvPr>
          <p:cNvPicPr>
            <a:picLocks noChangeAspect="1"/>
          </p:cNvPicPr>
          <p:nvPr/>
        </p:nvPicPr>
        <p:blipFill>
          <a:blip r:embed="rId12"/>
          <a:stretch>
            <a:fillRect/>
          </a:stretch>
        </p:blipFill>
        <p:spPr>
          <a:xfrm>
            <a:off x="9630093" y="7685522"/>
            <a:ext cx="378605" cy="429768"/>
          </a:xfrm>
          <a:prstGeom prst="rect">
            <a:avLst/>
          </a:prstGeom>
        </p:spPr>
      </p:pic>
      <p:pic>
        <p:nvPicPr>
          <p:cNvPr id="85" name="Picture 84">
            <a:extLst>
              <a:ext uri="{FF2B5EF4-FFF2-40B4-BE49-F238E27FC236}">
                <a16:creationId xmlns:a16="http://schemas.microsoft.com/office/drawing/2014/main" id="{D44D8210-B0DD-5346-A755-E6E3636CE9F1}"/>
              </a:ext>
            </a:extLst>
          </p:cNvPr>
          <p:cNvPicPr>
            <a:picLocks noChangeAspect="1"/>
          </p:cNvPicPr>
          <p:nvPr/>
        </p:nvPicPr>
        <p:blipFill>
          <a:blip r:embed="rId13"/>
          <a:stretch>
            <a:fillRect/>
          </a:stretch>
        </p:blipFill>
        <p:spPr>
          <a:xfrm>
            <a:off x="8538414" y="7718052"/>
            <a:ext cx="429768" cy="385001"/>
          </a:xfrm>
          <a:prstGeom prst="rect">
            <a:avLst/>
          </a:prstGeom>
        </p:spPr>
      </p:pic>
      <p:pic>
        <p:nvPicPr>
          <p:cNvPr id="87" name="Picture 86">
            <a:extLst>
              <a:ext uri="{FF2B5EF4-FFF2-40B4-BE49-F238E27FC236}">
                <a16:creationId xmlns:a16="http://schemas.microsoft.com/office/drawing/2014/main" id="{9453C079-47FE-9948-B105-ED2223862AEC}"/>
              </a:ext>
            </a:extLst>
          </p:cNvPr>
          <p:cNvPicPr>
            <a:picLocks noChangeAspect="1"/>
          </p:cNvPicPr>
          <p:nvPr/>
        </p:nvPicPr>
        <p:blipFill>
          <a:blip r:embed="rId14"/>
          <a:stretch>
            <a:fillRect/>
          </a:stretch>
        </p:blipFill>
        <p:spPr>
          <a:xfrm>
            <a:off x="8512596" y="6524346"/>
            <a:ext cx="429768" cy="359602"/>
          </a:xfrm>
          <a:prstGeom prst="rect">
            <a:avLst/>
          </a:prstGeom>
        </p:spPr>
      </p:pic>
      <p:pic>
        <p:nvPicPr>
          <p:cNvPr id="89" name="Picture 88">
            <a:extLst>
              <a:ext uri="{FF2B5EF4-FFF2-40B4-BE49-F238E27FC236}">
                <a16:creationId xmlns:a16="http://schemas.microsoft.com/office/drawing/2014/main" id="{ADA57A1D-0C58-A748-ADD4-FC99AF5EE6B6}"/>
              </a:ext>
            </a:extLst>
          </p:cNvPr>
          <p:cNvPicPr>
            <a:picLocks noChangeAspect="1"/>
          </p:cNvPicPr>
          <p:nvPr/>
        </p:nvPicPr>
        <p:blipFill>
          <a:blip r:embed="rId15"/>
          <a:stretch>
            <a:fillRect/>
          </a:stretch>
        </p:blipFill>
        <p:spPr>
          <a:xfrm>
            <a:off x="9628086" y="6524346"/>
            <a:ext cx="429768" cy="359602"/>
          </a:xfrm>
          <a:prstGeom prst="rect">
            <a:avLst/>
          </a:prstGeom>
        </p:spPr>
      </p:pic>
      <p:pic>
        <p:nvPicPr>
          <p:cNvPr id="91" name="Picture 90">
            <a:extLst>
              <a:ext uri="{FF2B5EF4-FFF2-40B4-BE49-F238E27FC236}">
                <a16:creationId xmlns:a16="http://schemas.microsoft.com/office/drawing/2014/main" id="{2274F3DC-7026-0346-AB81-1512301EAFFC}"/>
              </a:ext>
            </a:extLst>
          </p:cNvPr>
          <p:cNvPicPr>
            <a:picLocks noChangeAspect="1"/>
          </p:cNvPicPr>
          <p:nvPr/>
        </p:nvPicPr>
        <p:blipFill>
          <a:blip r:embed="rId16"/>
          <a:stretch>
            <a:fillRect/>
          </a:stretch>
        </p:blipFill>
        <p:spPr>
          <a:xfrm>
            <a:off x="10631880" y="5395267"/>
            <a:ext cx="429768" cy="392397"/>
          </a:xfrm>
          <a:prstGeom prst="rect">
            <a:avLst/>
          </a:prstGeom>
        </p:spPr>
      </p:pic>
      <p:pic>
        <p:nvPicPr>
          <p:cNvPr id="93" name="Picture 92">
            <a:extLst>
              <a:ext uri="{FF2B5EF4-FFF2-40B4-BE49-F238E27FC236}">
                <a16:creationId xmlns:a16="http://schemas.microsoft.com/office/drawing/2014/main" id="{459E45F3-1496-5D4C-9629-6264922B4383}"/>
              </a:ext>
            </a:extLst>
          </p:cNvPr>
          <p:cNvPicPr>
            <a:picLocks noChangeAspect="1"/>
          </p:cNvPicPr>
          <p:nvPr/>
        </p:nvPicPr>
        <p:blipFill>
          <a:blip r:embed="rId17"/>
          <a:stretch>
            <a:fillRect/>
          </a:stretch>
        </p:blipFill>
        <p:spPr>
          <a:xfrm>
            <a:off x="8575343" y="8865647"/>
            <a:ext cx="429768" cy="404488"/>
          </a:xfrm>
          <a:prstGeom prst="rect">
            <a:avLst/>
          </a:prstGeom>
        </p:spPr>
      </p:pic>
      <p:pic>
        <p:nvPicPr>
          <p:cNvPr id="95" name="Picture 94">
            <a:extLst>
              <a:ext uri="{FF2B5EF4-FFF2-40B4-BE49-F238E27FC236}">
                <a16:creationId xmlns:a16="http://schemas.microsoft.com/office/drawing/2014/main" id="{335D6194-1995-1E47-BF61-1F80B3EE2E01}"/>
              </a:ext>
            </a:extLst>
          </p:cNvPr>
          <p:cNvPicPr>
            <a:picLocks noChangeAspect="1"/>
          </p:cNvPicPr>
          <p:nvPr/>
        </p:nvPicPr>
        <p:blipFill>
          <a:blip r:embed="rId18"/>
          <a:stretch>
            <a:fillRect/>
          </a:stretch>
        </p:blipFill>
        <p:spPr>
          <a:xfrm>
            <a:off x="10734350" y="7672499"/>
            <a:ext cx="320040" cy="429768"/>
          </a:xfrm>
          <a:prstGeom prst="rect">
            <a:avLst/>
          </a:prstGeom>
        </p:spPr>
      </p:pic>
      <p:pic>
        <p:nvPicPr>
          <p:cNvPr id="97" name="Picture 96">
            <a:extLst>
              <a:ext uri="{FF2B5EF4-FFF2-40B4-BE49-F238E27FC236}">
                <a16:creationId xmlns:a16="http://schemas.microsoft.com/office/drawing/2014/main" id="{73BBDE79-12F0-EA47-BDDA-EE16A481FB4B}"/>
              </a:ext>
            </a:extLst>
          </p:cNvPr>
          <p:cNvPicPr>
            <a:picLocks noChangeAspect="1"/>
          </p:cNvPicPr>
          <p:nvPr/>
        </p:nvPicPr>
        <p:blipFill>
          <a:blip r:embed="rId19"/>
          <a:stretch>
            <a:fillRect/>
          </a:stretch>
        </p:blipFill>
        <p:spPr>
          <a:xfrm>
            <a:off x="10677017" y="6475901"/>
            <a:ext cx="429768" cy="410667"/>
          </a:xfrm>
          <a:prstGeom prst="rect">
            <a:avLst/>
          </a:prstGeom>
        </p:spPr>
      </p:pic>
      <p:sp>
        <p:nvSpPr>
          <p:cNvPr id="98" name="TextBox 97">
            <a:extLst>
              <a:ext uri="{FF2B5EF4-FFF2-40B4-BE49-F238E27FC236}">
                <a16:creationId xmlns:a16="http://schemas.microsoft.com/office/drawing/2014/main" id="{89A57B66-DD0E-A548-BC20-3B5C59C5BC32}"/>
              </a:ext>
            </a:extLst>
          </p:cNvPr>
          <p:cNvSpPr txBox="1"/>
          <p:nvPr/>
        </p:nvSpPr>
        <p:spPr>
          <a:xfrm>
            <a:off x="9396028"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Places of Worship</a:t>
            </a:r>
          </a:p>
        </p:txBody>
      </p:sp>
      <p:sp>
        <p:nvSpPr>
          <p:cNvPr id="99" name="TextBox 98">
            <a:extLst>
              <a:ext uri="{FF2B5EF4-FFF2-40B4-BE49-F238E27FC236}">
                <a16:creationId xmlns:a16="http://schemas.microsoft.com/office/drawing/2014/main" id="{FE54ACBB-09CC-594C-9D70-74EA5F67B3DE}"/>
              </a:ext>
            </a:extLst>
          </p:cNvPr>
          <p:cNvSpPr txBox="1"/>
          <p:nvPr/>
        </p:nvSpPr>
        <p:spPr>
          <a:xfrm>
            <a:off x="10442404" y="3843368"/>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Schools</a:t>
            </a:r>
          </a:p>
        </p:txBody>
      </p:sp>
      <p:sp>
        <p:nvSpPr>
          <p:cNvPr id="100" name="TextBox 99">
            <a:extLst>
              <a:ext uri="{FF2B5EF4-FFF2-40B4-BE49-F238E27FC236}">
                <a16:creationId xmlns:a16="http://schemas.microsoft.com/office/drawing/2014/main" id="{6BF49B2B-4058-994D-9083-1B096624A7DA}"/>
              </a:ext>
            </a:extLst>
          </p:cNvPr>
          <p:cNvSpPr txBox="1"/>
          <p:nvPr/>
        </p:nvSpPr>
        <p:spPr>
          <a:xfrm>
            <a:off x="8359080"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Food Pantries</a:t>
            </a:r>
          </a:p>
        </p:txBody>
      </p:sp>
      <p:sp>
        <p:nvSpPr>
          <p:cNvPr id="101" name="TextBox 100">
            <a:extLst>
              <a:ext uri="{FF2B5EF4-FFF2-40B4-BE49-F238E27FC236}">
                <a16:creationId xmlns:a16="http://schemas.microsoft.com/office/drawing/2014/main" id="{FD391780-00EE-D34F-B3F3-40F6F177BC9B}"/>
              </a:ext>
            </a:extLst>
          </p:cNvPr>
          <p:cNvSpPr txBox="1"/>
          <p:nvPr/>
        </p:nvSpPr>
        <p:spPr>
          <a:xfrm>
            <a:off x="9396028"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Group Classes</a:t>
            </a:r>
          </a:p>
        </p:txBody>
      </p:sp>
      <p:sp>
        <p:nvSpPr>
          <p:cNvPr id="102" name="TextBox 101">
            <a:extLst>
              <a:ext uri="{FF2B5EF4-FFF2-40B4-BE49-F238E27FC236}">
                <a16:creationId xmlns:a16="http://schemas.microsoft.com/office/drawing/2014/main" id="{71F66A59-8407-574B-99EC-3C1636A7DB0B}"/>
              </a:ext>
            </a:extLst>
          </p:cNvPr>
          <p:cNvSpPr txBox="1"/>
          <p:nvPr/>
        </p:nvSpPr>
        <p:spPr>
          <a:xfrm>
            <a:off x="10442404" y="484429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Farmers Markets</a:t>
            </a:r>
          </a:p>
        </p:txBody>
      </p:sp>
      <p:sp>
        <p:nvSpPr>
          <p:cNvPr id="103" name="TextBox 102">
            <a:extLst>
              <a:ext uri="{FF2B5EF4-FFF2-40B4-BE49-F238E27FC236}">
                <a16:creationId xmlns:a16="http://schemas.microsoft.com/office/drawing/2014/main" id="{41C3C961-2CB3-6748-ABF3-6202F57EBE83}"/>
              </a:ext>
            </a:extLst>
          </p:cNvPr>
          <p:cNvSpPr txBox="1"/>
          <p:nvPr/>
        </p:nvSpPr>
        <p:spPr>
          <a:xfrm>
            <a:off x="8359080"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Early Childhood Education</a:t>
            </a:r>
          </a:p>
        </p:txBody>
      </p:sp>
      <p:sp>
        <p:nvSpPr>
          <p:cNvPr id="104" name="TextBox 103">
            <a:extLst>
              <a:ext uri="{FF2B5EF4-FFF2-40B4-BE49-F238E27FC236}">
                <a16:creationId xmlns:a16="http://schemas.microsoft.com/office/drawing/2014/main" id="{B3375122-8941-E842-B439-D24ECC7A31E9}"/>
              </a:ext>
            </a:extLst>
          </p:cNvPr>
          <p:cNvSpPr txBox="1"/>
          <p:nvPr/>
        </p:nvSpPr>
        <p:spPr>
          <a:xfrm>
            <a:off x="9396028"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Meal Sites</a:t>
            </a:r>
          </a:p>
        </p:txBody>
      </p:sp>
      <p:sp>
        <p:nvSpPr>
          <p:cNvPr id="105" name="TextBox 104">
            <a:extLst>
              <a:ext uri="{FF2B5EF4-FFF2-40B4-BE49-F238E27FC236}">
                <a16:creationId xmlns:a16="http://schemas.microsoft.com/office/drawing/2014/main" id="{F52C2141-C6BE-DE4A-A4E9-4A8491B92C7E}"/>
              </a:ext>
            </a:extLst>
          </p:cNvPr>
          <p:cNvSpPr txBox="1"/>
          <p:nvPr/>
        </p:nvSpPr>
        <p:spPr>
          <a:xfrm>
            <a:off x="10442404" y="5843533"/>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Health Clinics</a:t>
            </a:r>
          </a:p>
        </p:txBody>
      </p:sp>
      <p:sp>
        <p:nvSpPr>
          <p:cNvPr id="106" name="TextBox 105">
            <a:extLst>
              <a:ext uri="{FF2B5EF4-FFF2-40B4-BE49-F238E27FC236}">
                <a16:creationId xmlns:a16="http://schemas.microsoft.com/office/drawing/2014/main" id="{B0E71584-FE7F-C84D-9691-70F52CEACBF5}"/>
              </a:ext>
            </a:extLst>
          </p:cNvPr>
          <p:cNvSpPr txBox="1"/>
          <p:nvPr/>
        </p:nvSpPr>
        <p:spPr>
          <a:xfrm>
            <a:off x="8359080"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Job Training Programs</a:t>
            </a:r>
          </a:p>
        </p:txBody>
      </p:sp>
      <p:sp>
        <p:nvSpPr>
          <p:cNvPr id="107" name="TextBox 106">
            <a:extLst>
              <a:ext uri="{FF2B5EF4-FFF2-40B4-BE49-F238E27FC236}">
                <a16:creationId xmlns:a16="http://schemas.microsoft.com/office/drawing/2014/main" id="{9DC33591-066D-2D40-BC62-7141166D6920}"/>
              </a:ext>
            </a:extLst>
          </p:cNvPr>
          <p:cNvSpPr txBox="1"/>
          <p:nvPr/>
        </p:nvSpPr>
        <p:spPr>
          <a:xfrm>
            <a:off x="9396028"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Foundations/</a:t>
            </a:r>
          </a:p>
          <a:p>
            <a:pPr algn="ctr">
              <a:lnSpc>
                <a:spcPct val="85000"/>
              </a:lnSpc>
            </a:pPr>
            <a:r>
              <a:rPr lang="en-US" sz="900" dirty="0">
                <a:latin typeface="Arial" panose="020B0604020202020204" pitchFamily="34" charset="0"/>
                <a:cs typeface="Arial" panose="020B0604020202020204" pitchFamily="34" charset="0"/>
              </a:rPr>
              <a:t>nonprofits</a:t>
            </a:r>
          </a:p>
        </p:txBody>
      </p:sp>
      <p:sp>
        <p:nvSpPr>
          <p:cNvPr id="108" name="TextBox 107">
            <a:extLst>
              <a:ext uri="{FF2B5EF4-FFF2-40B4-BE49-F238E27FC236}">
                <a16:creationId xmlns:a16="http://schemas.microsoft.com/office/drawing/2014/main" id="{CD0D194E-BA10-6B45-B8EF-0D6C788FBC8C}"/>
              </a:ext>
            </a:extLst>
          </p:cNvPr>
          <p:cNvSpPr txBox="1"/>
          <p:nvPr/>
        </p:nvSpPr>
        <p:spPr>
          <a:xfrm>
            <a:off x="10442404" y="6965322"/>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Public Housing</a:t>
            </a:r>
          </a:p>
        </p:txBody>
      </p:sp>
      <p:sp>
        <p:nvSpPr>
          <p:cNvPr id="109" name="TextBox 108">
            <a:extLst>
              <a:ext uri="{FF2B5EF4-FFF2-40B4-BE49-F238E27FC236}">
                <a16:creationId xmlns:a16="http://schemas.microsoft.com/office/drawing/2014/main" id="{2554B69A-B9DA-4A41-8867-21192B549A85}"/>
              </a:ext>
            </a:extLst>
          </p:cNvPr>
          <p:cNvSpPr txBox="1"/>
          <p:nvPr/>
        </p:nvSpPr>
        <p:spPr>
          <a:xfrm>
            <a:off x="8359080"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Community Organizations</a:t>
            </a:r>
          </a:p>
        </p:txBody>
      </p:sp>
      <p:sp>
        <p:nvSpPr>
          <p:cNvPr id="110" name="TextBox 109">
            <a:extLst>
              <a:ext uri="{FF2B5EF4-FFF2-40B4-BE49-F238E27FC236}">
                <a16:creationId xmlns:a16="http://schemas.microsoft.com/office/drawing/2014/main" id="{C64BC429-C4D5-1148-8A50-1650B3400002}"/>
              </a:ext>
            </a:extLst>
          </p:cNvPr>
          <p:cNvSpPr txBox="1"/>
          <p:nvPr/>
        </p:nvSpPr>
        <p:spPr>
          <a:xfrm>
            <a:off x="9396028"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Gardens</a:t>
            </a:r>
          </a:p>
        </p:txBody>
      </p:sp>
      <p:sp>
        <p:nvSpPr>
          <p:cNvPr id="111" name="TextBox 110">
            <a:extLst>
              <a:ext uri="{FF2B5EF4-FFF2-40B4-BE49-F238E27FC236}">
                <a16:creationId xmlns:a16="http://schemas.microsoft.com/office/drawing/2014/main" id="{D15F3C21-03AB-794C-9F12-4FDB4DC24891}"/>
              </a:ext>
            </a:extLst>
          </p:cNvPr>
          <p:cNvSpPr txBox="1"/>
          <p:nvPr/>
        </p:nvSpPr>
        <p:spPr>
          <a:xfrm>
            <a:off x="10442404" y="8181380"/>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Human  Services</a:t>
            </a:r>
          </a:p>
        </p:txBody>
      </p:sp>
      <p:sp>
        <p:nvSpPr>
          <p:cNvPr id="113" name="TextBox 112">
            <a:extLst>
              <a:ext uri="{FF2B5EF4-FFF2-40B4-BE49-F238E27FC236}">
                <a16:creationId xmlns:a16="http://schemas.microsoft.com/office/drawing/2014/main" id="{7FB75396-544F-BD49-8C81-074307057B14}"/>
              </a:ext>
            </a:extLst>
          </p:cNvPr>
          <p:cNvSpPr txBox="1"/>
          <p:nvPr/>
        </p:nvSpPr>
        <p:spPr>
          <a:xfrm>
            <a:off x="8359080" y="9312596"/>
            <a:ext cx="903932" cy="324504"/>
          </a:xfrm>
          <a:prstGeom prst="rect">
            <a:avLst/>
          </a:prstGeom>
          <a:noFill/>
        </p:spPr>
        <p:txBody>
          <a:bodyPr wrap="square" lIns="0" tIns="0" rIns="0" bIns="0" rtlCol="0" anchor="t">
            <a:noAutofit/>
          </a:bodyPr>
          <a:lstStyle/>
          <a:p>
            <a:pPr algn="ctr">
              <a:lnSpc>
                <a:spcPct val="85000"/>
              </a:lnSpc>
            </a:pPr>
            <a:r>
              <a:rPr lang="en-US" sz="900" dirty="0">
                <a:latin typeface="Arial" panose="020B0604020202020204" pitchFamily="34" charset="0"/>
                <a:cs typeface="Arial" panose="020B0604020202020204" pitchFamily="34" charset="0"/>
              </a:rPr>
              <a:t>Government Programs</a:t>
            </a:r>
          </a:p>
        </p:txBody>
      </p:sp>
      <p:sp>
        <p:nvSpPr>
          <p:cNvPr id="115" name="TextBox 114">
            <a:extLst>
              <a:ext uri="{FF2B5EF4-FFF2-40B4-BE49-F238E27FC236}">
                <a16:creationId xmlns:a16="http://schemas.microsoft.com/office/drawing/2014/main" id="{E19FEB3F-0239-3541-BEE3-4BDE259B6949}"/>
              </a:ext>
            </a:extLst>
          </p:cNvPr>
          <p:cNvSpPr txBox="1"/>
          <p:nvPr/>
        </p:nvSpPr>
        <p:spPr>
          <a:xfrm>
            <a:off x="774242" y="6491153"/>
            <a:ext cx="875864" cy="347954"/>
          </a:xfrm>
          <a:prstGeom prst="rect">
            <a:avLst/>
          </a:prstGeom>
          <a:noFill/>
        </p:spPr>
        <p:txBody>
          <a:bodyPr wrap="square" rtlCol="0">
            <a:normAutofit lnSpcReduction="10000"/>
          </a:bodyPr>
          <a:lstStyle/>
          <a:p>
            <a:r>
              <a:rPr lang="en-US" sz="900" dirty="0">
                <a:latin typeface="Arial" panose="020B0604020202020204" pitchFamily="34" charset="0"/>
                <a:cs typeface="Arial" panose="020B0604020202020204" pitchFamily="34" charset="0"/>
              </a:rPr>
              <a:t>?% Youth Participants</a:t>
            </a:r>
          </a:p>
        </p:txBody>
      </p:sp>
      <p:sp>
        <p:nvSpPr>
          <p:cNvPr id="116" name="TextBox 115">
            <a:extLst>
              <a:ext uri="{FF2B5EF4-FFF2-40B4-BE49-F238E27FC236}">
                <a16:creationId xmlns:a16="http://schemas.microsoft.com/office/drawing/2014/main" id="{A8155740-918F-CD43-8600-64BA088CAC19}"/>
              </a:ext>
            </a:extLst>
          </p:cNvPr>
          <p:cNvSpPr txBox="1"/>
          <p:nvPr/>
        </p:nvSpPr>
        <p:spPr>
          <a:xfrm>
            <a:off x="1965960" y="6491153"/>
            <a:ext cx="875864" cy="347954"/>
          </a:xfrm>
          <a:prstGeom prst="rect">
            <a:avLst/>
          </a:prstGeom>
          <a:noFill/>
        </p:spPr>
        <p:txBody>
          <a:bodyPr wrap="square" rtlCol="0">
            <a:normAutofit lnSpcReduction="10000"/>
          </a:bodyPr>
          <a:lstStyle/>
          <a:p>
            <a:r>
              <a:rPr lang="en-US" sz="900" dirty="0">
                <a:latin typeface="Arial" panose="020B0604020202020204" pitchFamily="34" charset="0"/>
                <a:cs typeface="Arial" panose="020B0604020202020204" pitchFamily="34" charset="0"/>
              </a:rPr>
              <a:t>?% Adult Participants</a:t>
            </a:r>
          </a:p>
        </p:txBody>
      </p:sp>
      <p:pic>
        <p:nvPicPr>
          <p:cNvPr id="118" name="Picture 117">
            <a:extLst>
              <a:ext uri="{FF2B5EF4-FFF2-40B4-BE49-F238E27FC236}">
                <a16:creationId xmlns:a16="http://schemas.microsoft.com/office/drawing/2014/main" id="{4338532F-B444-D24D-8C40-ED29FDD0470F}"/>
              </a:ext>
            </a:extLst>
          </p:cNvPr>
          <p:cNvPicPr>
            <a:picLocks noChangeAspect="1"/>
          </p:cNvPicPr>
          <p:nvPr/>
        </p:nvPicPr>
        <p:blipFill>
          <a:blip r:embed="rId20"/>
          <a:stretch>
            <a:fillRect/>
          </a:stretch>
        </p:blipFill>
        <p:spPr>
          <a:xfrm>
            <a:off x="656175" y="6500147"/>
            <a:ext cx="149612" cy="291350"/>
          </a:xfrm>
          <a:prstGeom prst="rect">
            <a:avLst/>
          </a:prstGeom>
        </p:spPr>
      </p:pic>
      <p:pic>
        <p:nvPicPr>
          <p:cNvPr id="120" name="Picture 119">
            <a:extLst>
              <a:ext uri="{FF2B5EF4-FFF2-40B4-BE49-F238E27FC236}">
                <a16:creationId xmlns:a16="http://schemas.microsoft.com/office/drawing/2014/main" id="{F073D5B8-A8BD-1045-A04A-F84BA7667714}"/>
              </a:ext>
            </a:extLst>
          </p:cNvPr>
          <p:cNvPicPr>
            <a:picLocks noChangeAspect="1"/>
          </p:cNvPicPr>
          <p:nvPr/>
        </p:nvPicPr>
        <p:blipFill>
          <a:blip r:embed="rId21"/>
          <a:stretch>
            <a:fillRect/>
          </a:stretch>
        </p:blipFill>
        <p:spPr>
          <a:xfrm>
            <a:off x="1765204" y="6409336"/>
            <a:ext cx="264071" cy="449315"/>
          </a:xfrm>
          <a:prstGeom prst="rect">
            <a:avLst/>
          </a:prstGeom>
        </p:spPr>
      </p:pic>
      <p:graphicFrame>
        <p:nvGraphicFramePr>
          <p:cNvPr id="121" name="Chart 120">
            <a:extLst>
              <a:ext uri="{FF2B5EF4-FFF2-40B4-BE49-F238E27FC236}">
                <a16:creationId xmlns:a16="http://schemas.microsoft.com/office/drawing/2014/main" id="{457881CB-FE3B-E14C-B757-BC89228CD0D8}"/>
              </a:ext>
            </a:extLst>
          </p:cNvPr>
          <p:cNvGraphicFramePr/>
          <p:nvPr/>
        </p:nvGraphicFramePr>
        <p:xfrm>
          <a:off x="288988" y="7015692"/>
          <a:ext cx="2847718" cy="139732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22" name="Chart 121">
            <a:extLst>
              <a:ext uri="{FF2B5EF4-FFF2-40B4-BE49-F238E27FC236}">
                <a16:creationId xmlns:a16="http://schemas.microsoft.com/office/drawing/2014/main" id="{A8EAD013-955F-2540-AB91-679611233176}"/>
              </a:ext>
            </a:extLst>
          </p:cNvPr>
          <p:cNvGraphicFramePr>
            <a:graphicFrameLocks noChangeAspect="1"/>
          </p:cNvGraphicFramePr>
          <p:nvPr/>
        </p:nvGraphicFramePr>
        <p:xfrm>
          <a:off x="575923" y="8172976"/>
          <a:ext cx="2154958" cy="1283450"/>
        </p:xfrm>
        <a:graphic>
          <a:graphicData uri="http://schemas.openxmlformats.org/drawingml/2006/chart">
            <c:chart xmlns:c="http://schemas.openxmlformats.org/drawingml/2006/chart" xmlns:r="http://schemas.openxmlformats.org/officeDocument/2006/relationships" r:id="rId23"/>
          </a:graphicData>
        </a:graphic>
      </p:graphicFrame>
      <p:cxnSp>
        <p:nvCxnSpPr>
          <p:cNvPr id="124" name="Straight Arrow Connector 123">
            <a:extLst>
              <a:ext uri="{FF2B5EF4-FFF2-40B4-BE49-F238E27FC236}">
                <a16:creationId xmlns:a16="http://schemas.microsoft.com/office/drawing/2014/main" id="{62953B23-148A-AF4F-A852-BFE9B51DF367}"/>
              </a:ext>
            </a:extLst>
          </p:cNvPr>
          <p:cNvCxnSpPr>
            <a:cxnSpLocks/>
          </p:cNvCxnSpPr>
          <p:nvPr/>
        </p:nvCxnSpPr>
        <p:spPr>
          <a:xfrm>
            <a:off x="2333881" y="3686611"/>
            <a:ext cx="376680" cy="0"/>
          </a:xfrm>
          <a:prstGeom prst="straightConnector1">
            <a:avLst/>
          </a:prstGeom>
          <a:ln w="76200">
            <a:solidFill>
              <a:srgbClr val="80586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37C521A-B097-864C-AEF8-2FEB60790E7D}"/>
              </a:ext>
            </a:extLst>
          </p:cNvPr>
          <p:cNvCxnSpPr>
            <a:cxnSpLocks/>
          </p:cNvCxnSpPr>
          <p:nvPr/>
        </p:nvCxnSpPr>
        <p:spPr>
          <a:xfrm>
            <a:off x="5097401" y="3686611"/>
            <a:ext cx="376680" cy="0"/>
          </a:xfrm>
          <a:prstGeom prst="straightConnector1">
            <a:avLst/>
          </a:prstGeom>
          <a:ln w="76200">
            <a:solidFill>
              <a:srgbClr val="80586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96CA7C65-B696-664B-B132-744440677289}"/>
              </a:ext>
            </a:extLst>
          </p:cNvPr>
          <p:cNvSpPr txBox="1"/>
          <p:nvPr/>
        </p:nvSpPr>
        <p:spPr>
          <a:xfrm>
            <a:off x="378372" y="9595943"/>
            <a:ext cx="656897" cy="320568"/>
          </a:xfrm>
          <a:prstGeom prst="rect">
            <a:avLst/>
          </a:prstGeom>
          <a:noFill/>
        </p:spPr>
        <p:txBody>
          <a:bodyPr wrap="square" rtlCol="0">
            <a:noAutofit/>
          </a:bodyPr>
          <a:lstStyle/>
          <a:p>
            <a:pP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3</a:t>
            </a:r>
            <a:endParaRPr lang="en-US" sz="900" dirty="0">
              <a:solidFill>
                <a:schemeClr val="bg1">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798A63F-F754-E246-8495-7D5526727429}"/>
              </a:ext>
            </a:extLst>
          </p:cNvPr>
          <p:cNvSpPr txBox="1"/>
          <p:nvPr/>
        </p:nvSpPr>
        <p:spPr>
          <a:xfrm>
            <a:off x="453033" y="3159321"/>
            <a:ext cx="1874532" cy="175006"/>
          </a:xfrm>
          <a:prstGeom prst="rect">
            <a:avLst/>
          </a:prstGeom>
          <a:noFill/>
        </p:spPr>
        <p:txBody>
          <a:bodyPr wrap="square" lIns="0" tIns="0" rIns="0" bIns="0" rtlCol="0" anchor="t">
            <a:normAutofit/>
          </a:bodyPr>
          <a:lstStyle/>
          <a:p>
            <a:pPr>
              <a:lnSpc>
                <a:spcPct val="85000"/>
              </a:lnSpc>
            </a:pPr>
            <a:r>
              <a:rPr lang="en-US" sz="1300" b="1" dirty="0">
                <a:latin typeface="Arial Narrow" panose="020B0604020202020204" pitchFamily="34" charset="0"/>
                <a:cs typeface="Arial Narrow" panose="020B0604020202020204" pitchFamily="34" charset="0"/>
              </a:rPr>
              <a:t>Regional Obesity Rates</a:t>
            </a:r>
          </a:p>
        </p:txBody>
      </p:sp>
      <p:pic>
        <p:nvPicPr>
          <p:cNvPr id="92" name="Picture 91">
            <a:extLst>
              <a:ext uri="{FF2B5EF4-FFF2-40B4-BE49-F238E27FC236}">
                <a16:creationId xmlns:a16="http://schemas.microsoft.com/office/drawing/2014/main" id="{D507098D-0199-A948-A63B-DBC45F090493}"/>
              </a:ext>
            </a:extLst>
          </p:cNvPr>
          <p:cNvPicPr>
            <a:picLocks noChangeAspect="1"/>
          </p:cNvPicPr>
          <p:nvPr/>
        </p:nvPicPr>
        <p:blipFill rotWithShape="1">
          <a:blip r:embed="rId24"/>
          <a:srcRect t="43880" b="37633"/>
          <a:stretch/>
        </p:blipFill>
        <p:spPr>
          <a:xfrm>
            <a:off x="-14948" y="-1"/>
            <a:ext cx="7802297" cy="960120"/>
          </a:xfrm>
          <a:prstGeom prst="rect">
            <a:avLst/>
          </a:prstGeom>
        </p:spPr>
      </p:pic>
      <p:sp>
        <p:nvSpPr>
          <p:cNvPr id="94" name="Rectangle 93">
            <a:extLst>
              <a:ext uri="{FF2B5EF4-FFF2-40B4-BE49-F238E27FC236}">
                <a16:creationId xmlns:a16="http://schemas.microsoft.com/office/drawing/2014/main" id="{56E11598-5D8F-1E45-AC07-EFD2EB483ADC}"/>
              </a:ext>
            </a:extLst>
          </p:cNvPr>
          <p:cNvSpPr/>
          <p:nvPr/>
        </p:nvSpPr>
        <p:spPr>
          <a:xfrm>
            <a:off x="0" y="0"/>
            <a:ext cx="7772400" cy="960120"/>
          </a:xfrm>
          <a:prstGeom prst="rect">
            <a:avLst/>
          </a:prstGeom>
          <a:solidFill>
            <a:srgbClr val="80586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5863"/>
              </a:solidFill>
            </a:endParaRPr>
          </a:p>
        </p:txBody>
      </p:sp>
      <p:pic>
        <p:nvPicPr>
          <p:cNvPr id="96" name="Picture 95">
            <a:extLst>
              <a:ext uri="{FF2B5EF4-FFF2-40B4-BE49-F238E27FC236}">
                <a16:creationId xmlns:a16="http://schemas.microsoft.com/office/drawing/2014/main" id="{0B1C4F25-B851-7440-92BE-DD92B9AD3AEB}"/>
              </a:ext>
            </a:extLst>
          </p:cNvPr>
          <p:cNvPicPr>
            <a:picLocks noChangeAspect="1"/>
          </p:cNvPicPr>
          <p:nvPr/>
        </p:nvPicPr>
        <p:blipFill>
          <a:blip r:embed="rId25"/>
          <a:stretch>
            <a:fillRect/>
          </a:stretch>
        </p:blipFill>
        <p:spPr>
          <a:xfrm>
            <a:off x="403115" y="105104"/>
            <a:ext cx="1128659" cy="762288"/>
          </a:xfrm>
          <a:prstGeom prst="rect">
            <a:avLst/>
          </a:prstGeom>
        </p:spPr>
      </p:pic>
      <p:sp>
        <p:nvSpPr>
          <p:cNvPr id="112" name="TextBox 111">
            <a:extLst>
              <a:ext uri="{FF2B5EF4-FFF2-40B4-BE49-F238E27FC236}">
                <a16:creationId xmlns:a16="http://schemas.microsoft.com/office/drawing/2014/main" id="{E894956D-2EC0-A945-BD8A-3CF4405716BC}"/>
              </a:ext>
            </a:extLst>
          </p:cNvPr>
          <p:cNvSpPr txBox="1"/>
          <p:nvPr/>
        </p:nvSpPr>
        <p:spPr>
          <a:xfrm>
            <a:off x="1692163" y="378377"/>
            <a:ext cx="5654567" cy="581742"/>
          </a:xfrm>
          <a:prstGeom prst="rect">
            <a:avLst/>
          </a:prstGeom>
          <a:noFill/>
        </p:spPr>
        <p:txBody>
          <a:bodyPr wrap="square" rtlCol="0">
            <a:normAutofit/>
          </a:bodyPr>
          <a:lstStyle/>
          <a:p>
            <a:pPr>
              <a:lnSpc>
                <a:spcPct val="85000"/>
              </a:lnSpc>
            </a:pPr>
            <a:r>
              <a:rPr lang="en-US" sz="2700" b="1" dirty="0">
                <a:solidFill>
                  <a:schemeClr val="bg1"/>
                </a:solidFill>
                <a:latin typeface="Arial Narrow" panose="020B0604020202020204" pitchFamily="34" charset="0"/>
                <a:cs typeface="Arial Narrow" panose="020B0604020202020204" pitchFamily="34" charset="0"/>
              </a:rPr>
              <a:t>Region Name Here </a:t>
            </a:r>
            <a:r>
              <a:rPr lang="en-US" sz="2700" dirty="0">
                <a:solidFill>
                  <a:schemeClr val="bg1"/>
                </a:solidFill>
                <a:latin typeface="Arial Narrow" panose="020B0604020202020204" pitchFamily="34" charset="0"/>
                <a:cs typeface="Arial Narrow" panose="020B0604020202020204" pitchFamily="34" charset="0"/>
              </a:rPr>
              <a:t>SNAP-Ed Works</a:t>
            </a:r>
          </a:p>
        </p:txBody>
      </p:sp>
      <p:sp>
        <p:nvSpPr>
          <p:cNvPr id="114" name="TextBox 113">
            <a:extLst>
              <a:ext uri="{FF2B5EF4-FFF2-40B4-BE49-F238E27FC236}">
                <a16:creationId xmlns:a16="http://schemas.microsoft.com/office/drawing/2014/main" id="{DFC1E1B4-5B37-EB4E-951F-1FBA02848E01}"/>
              </a:ext>
            </a:extLst>
          </p:cNvPr>
          <p:cNvSpPr txBox="1"/>
          <p:nvPr/>
        </p:nvSpPr>
        <p:spPr>
          <a:xfrm>
            <a:off x="1363610" y="1363566"/>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117" name="TextBox 116">
            <a:extLst>
              <a:ext uri="{FF2B5EF4-FFF2-40B4-BE49-F238E27FC236}">
                <a16:creationId xmlns:a16="http://schemas.microsoft.com/office/drawing/2014/main" id="{4801772C-F2E9-174B-BA00-C0E02E159471}"/>
              </a:ext>
            </a:extLst>
          </p:cNvPr>
          <p:cNvSpPr txBox="1"/>
          <p:nvPr/>
        </p:nvSpPr>
        <p:spPr>
          <a:xfrm>
            <a:off x="480741" y="1176056"/>
            <a:ext cx="3681356"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{REGION NAME HERE} SNAP-ED CHALLENGE</a:t>
            </a:r>
          </a:p>
        </p:txBody>
      </p:sp>
      <p:sp>
        <p:nvSpPr>
          <p:cNvPr id="119" name="TextBox 118">
            <a:extLst>
              <a:ext uri="{FF2B5EF4-FFF2-40B4-BE49-F238E27FC236}">
                <a16:creationId xmlns:a16="http://schemas.microsoft.com/office/drawing/2014/main" id="{4D89A274-2C29-474B-A5B3-BC9994675F8F}"/>
              </a:ext>
            </a:extLst>
          </p:cNvPr>
          <p:cNvSpPr txBox="1"/>
          <p:nvPr/>
        </p:nvSpPr>
        <p:spPr>
          <a:xfrm>
            <a:off x="1363610" y="4589393"/>
            <a:ext cx="5955148" cy="54864"/>
          </a:xfrm>
          <a:prstGeom prst="rect">
            <a:avLst/>
          </a:prstGeom>
          <a:solidFill>
            <a:srgbClr val="DEDFE1"/>
          </a:solidFill>
        </p:spPr>
        <p:txBody>
          <a:bodyPr wrap="square" lIns="91440" bIns="0" rtlCol="0" anchor="ctr">
            <a:normAutofit fontScale="25000" lnSpcReduction="20000"/>
          </a:bodyPr>
          <a:lstStyle/>
          <a:p>
            <a:pPr>
              <a:lnSpc>
                <a:spcPct val="85000"/>
              </a:lnSpc>
            </a:pPr>
            <a:endParaRPr lang="en-US" sz="1500" b="1" dirty="0">
              <a:latin typeface="Arial Narrow" panose="020B0604020202020204" pitchFamily="34" charset="0"/>
              <a:cs typeface="Arial Narrow" panose="020B0604020202020204" pitchFamily="34" charset="0"/>
            </a:endParaRPr>
          </a:p>
        </p:txBody>
      </p:sp>
      <p:sp>
        <p:nvSpPr>
          <p:cNvPr id="123" name="TextBox 122">
            <a:extLst>
              <a:ext uri="{FF2B5EF4-FFF2-40B4-BE49-F238E27FC236}">
                <a16:creationId xmlns:a16="http://schemas.microsoft.com/office/drawing/2014/main" id="{93E9C63B-B0A6-C848-B11B-C28F724FB51D}"/>
              </a:ext>
            </a:extLst>
          </p:cNvPr>
          <p:cNvSpPr txBox="1"/>
          <p:nvPr/>
        </p:nvSpPr>
        <p:spPr>
          <a:xfrm>
            <a:off x="480740" y="4401883"/>
            <a:ext cx="4728569" cy="242374"/>
          </a:xfrm>
          <a:prstGeom prst="rect">
            <a:avLst/>
          </a:prstGeom>
          <a:solidFill>
            <a:srgbClr val="DEDFE1"/>
          </a:solidFill>
        </p:spPr>
        <p:txBody>
          <a:bodyPr wrap="square" lIns="91440" bIns="0" rtlCol="0" anchor="ctr">
            <a:spAutoFit/>
          </a:bodyPr>
          <a:lstStyle/>
          <a:p>
            <a:pPr>
              <a:lnSpc>
                <a:spcPct val="85000"/>
              </a:lnSpc>
            </a:pPr>
            <a:r>
              <a:rPr lang="en-US" sz="1500" b="1" dirty="0">
                <a:latin typeface="Arial Narrow" panose="020B0604020202020204" pitchFamily="34" charset="0"/>
                <a:cs typeface="Arial Narrow" panose="020B0604020202020204" pitchFamily="34" charset="0"/>
              </a:rPr>
              <a:t>{REGION NAME HERE} SOLUTIONS PROVIDED BY SNAP-ED</a:t>
            </a:r>
          </a:p>
        </p:txBody>
      </p:sp>
    </p:spTree>
    <p:extLst>
      <p:ext uri="{BB962C8B-B14F-4D97-AF65-F5344CB8AC3E}">
        <p14:creationId xmlns:p14="http://schemas.microsoft.com/office/powerpoint/2010/main" val="285213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CCE365-3867-E84E-9680-844A1A1324DC}"/>
              </a:ext>
            </a:extLst>
          </p:cNvPr>
          <p:cNvPicPr>
            <a:picLocks noChangeAspect="1"/>
          </p:cNvPicPr>
          <p:nvPr/>
        </p:nvPicPr>
        <p:blipFill rotWithShape="1">
          <a:blip r:embed="rId2">
            <a:alphaModFix amt="85000"/>
          </a:blip>
          <a:srcRect l="8143" t="15612" r="10894" b="14782"/>
          <a:stretch/>
        </p:blipFill>
        <p:spPr>
          <a:xfrm>
            <a:off x="284480" y="2682241"/>
            <a:ext cx="7172960" cy="4480560"/>
          </a:xfrm>
          <a:prstGeom prst="rect">
            <a:avLst/>
          </a:prstGeom>
        </p:spPr>
      </p:pic>
      <p:cxnSp>
        <p:nvCxnSpPr>
          <p:cNvPr id="19" name="Straight Connector 18">
            <a:extLst>
              <a:ext uri="{FF2B5EF4-FFF2-40B4-BE49-F238E27FC236}">
                <a16:creationId xmlns:a16="http://schemas.microsoft.com/office/drawing/2014/main" id="{F26BDA79-F324-6848-8DCF-3164B39A82A8}"/>
              </a:ext>
            </a:extLst>
          </p:cNvPr>
          <p:cNvCxnSpPr>
            <a:cxnSpLocks/>
          </p:cNvCxnSpPr>
          <p:nvPr/>
        </p:nvCxnSpPr>
        <p:spPr>
          <a:xfrm>
            <a:off x="1584960" y="2646680"/>
            <a:ext cx="853440" cy="1468121"/>
          </a:xfrm>
          <a:prstGeom prst="line">
            <a:avLst/>
          </a:prstGeom>
          <a:ln w="19050" cap="rnd">
            <a:solidFill>
              <a:srgbClr val="D6912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206742E-3589-FF46-B25F-07ADC3060C87}"/>
              </a:ext>
            </a:extLst>
          </p:cNvPr>
          <p:cNvCxnSpPr>
            <a:cxnSpLocks/>
          </p:cNvCxnSpPr>
          <p:nvPr/>
        </p:nvCxnSpPr>
        <p:spPr>
          <a:xfrm>
            <a:off x="2397760" y="1889760"/>
            <a:ext cx="609600" cy="1772920"/>
          </a:xfrm>
          <a:prstGeom prst="line">
            <a:avLst/>
          </a:prstGeom>
          <a:ln w="19050" cap="rnd">
            <a:solidFill>
              <a:srgbClr val="80913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3BA88B-586E-5D4F-9425-C9646AEBF3FC}"/>
              </a:ext>
            </a:extLst>
          </p:cNvPr>
          <p:cNvCxnSpPr>
            <a:cxnSpLocks/>
          </p:cNvCxnSpPr>
          <p:nvPr/>
        </p:nvCxnSpPr>
        <p:spPr>
          <a:xfrm flipH="1">
            <a:off x="2783840" y="1483360"/>
            <a:ext cx="2113280" cy="3180081"/>
          </a:xfrm>
          <a:prstGeom prst="line">
            <a:avLst/>
          </a:prstGeom>
          <a:ln w="19050" cap="rnd">
            <a:solidFill>
              <a:srgbClr val="5CA1C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C75C025-47D6-3E41-A95E-73ADDE2FE9A1}"/>
              </a:ext>
            </a:extLst>
          </p:cNvPr>
          <p:cNvCxnSpPr>
            <a:cxnSpLocks/>
          </p:cNvCxnSpPr>
          <p:nvPr/>
        </p:nvCxnSpPr>
        <p:spPr>
          <a:xfrm flipH="1">
            <a:off x="4099560" y="3078480"/>
            <a:ext cx="401320" cy="1214120"/>
          </a:xfrm>
          <a:prstGeom prst="line">
            <a:avLst/>
          </a:prstGeom>
          <a:ln w="19050" cap="rnd">
            <a:solidFill>
              <a:srgbClr val="8058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A6D1EB-70F2-BD40-8248-014BF3BCD2CF}"/>
              </a:ext>
            </a:extLst>
          </p:cNvPr>
          <p:cNvCxnSpPr>
            <a:cxnSpLocks/>
          </p:cNvCxnSpPr>
          <p:nvPr/>
        </p:nvCxnSpPr>
        <p:spPr>
          <a:xfrm flipH="1">
            <a:off x="5113020" y="2946400"/>
            <a:ext cx="769620" cy="1717041"/>
          </a:xfrm>
          <a:prstGeom prst="line">
            <a:avLst/>
          </a:prstGeom>
          <a:ln w="19050" cap="rnd">
            <a:solidFill>
              <a:srgbClr val="D844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01960A-BBEF-1949-88A7-2BC8947C5FC4}"/>
              </a:ext>
            </a:extLst>
          </p:cNvPr>
          <p:cNvCxnSpPr>
            <a:cxnSpLocks/>
          </p:cNvCxnSpPr>
          <p:nvPr/>
        </p:nvCxnSpPr>
        <p:spPr>
          <a:xfrm flipH="1">
            <a:off x="1496060" y="4892040"/>
            <a:ext cx="769620" cy="1717041"/>
          </a:xfrm>
          <a:prstGeom prst="line">
            <a:avLst/>
          </a:prstGeom>
          <a:ln w="19050" cap="rnd">
            <a:solidFill>
              <a:srgbClr val="D8442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2F9C43-6CC3-094B-9EDF-67CB326B7637}"/>
              </a:ext>
            </a:extLst>
          </p:cNvPr>
          <p:cNvCxnSpPr>
            <a:cxnSpLocks/>
          </p:cNvCxnSpPr>
          <p:nvPr/>
        </p:nvCxnSpPr>
        <p:spPr>
          <a:xfrm flipH="1">
            <a:off x="1615440" y="5999482"/>
            <a:ext cx="1231900" cy="2346959"/>
          </a:xfrm>
          <a:prstGeom prst="line">
            <a:avLst/>
          </a:prstGeom>
          <a:ln w="19050" cap="rnd">
            <a:solidFill>
              <a:srgbClr val="5CA1C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622212-7D69-A44E-B9C4-B167B52E39DE}"/>
              </a:ext>
            </a:extLst>
          </p:cNvPr>
          <p:cNvCxnSpPr>
            <a:cxnSpLocks/>
          </p:cNvCxnSpPr>
          <p:nvPr/>
        </p:nvCxnSpPr>
        <p:spPr>
          <a:xfrm flipH="1">
            <a:off x="3561080" y="5654040"/>
            <a:ext cx="401320" cy="1214120"/>
          </a:xfrm>
          <a:prstGeom prst="line">
            <a:avLst/>
          </a:prstGeom>
          <a:ln w="19050" cap="rnd">
            <a:solidFill>
              <a:srgbClr val="8058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B7C891-1B21-AD47-A1FD-38E979BD72FD}"/>
              </a:ext>
            </a:extLst>
          </p:cNvPr>
          <p:cNvCxnSpPr>
            <a:cxnSpLocks/>
          </p:cNvCxnSpPr>
          <p:nvPr/>
        </p:nvCxnSpPr>
        <p:spPr>
          <a:xfrm>
            <a:off x="4378960" y="6233160"/>
            <a:ext cx="533400" cy="2092962"/>
          </a:xfrm>
          <a:prstGeom prst="line">
            <a:avLst/>
          </a:prstGeom>
          <a:ln w="19050" cap="rnd">
            <a:solidFill>
              <a:srgbClr val="80913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EE557A-31DA-F240-BF33-0D919A78E119}"/>
              </a:ext>
            </a:extLst>
          </p:cNvPr>
          <p:cNvCxnSpPr>
            <a:cxnSpLocks/>
          </p:cNvCxnSpPr>
          <p:nvPr/>
        </p:nvCxnSpPr>
        <p:spPr>
          <a:xfrm>
            <a:off x="4836160" y="5476240"/>
            <a:ext cx="853440" cy="1468121"/>
          </a:xfrm>
          <a:prstGeom prst="line">
            <a:avLst/>
          </a:prstGeom>
          <a:ln w="19050" cap="rnd">
            <a:solidFill>
              <a:srgbClr val="D6912C"/>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7FEBED09-0855-BF44-A9A9-45989D3C4B4C}"/>
              </a:ext>
            </a:extLst>
          </p:cNvPr>
          <p:cNvSpPr/>
          <p:nvPr/>
        </p:nvSpPr>
        <p:spPr>
          <a:xfrm>
            <a:off x="477520" y="1381760"/>
            <a:ext cx="1351280" cy="1432560"/>
          </a:xfrm>
          <a:prstGeom prst="roundRect">
            <a:avLst/>
          </a:prstGeom>
          <a:solidFill>
            <a:srgbClr val="D69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9" name="Rounded Rectangle 8">
            <a:extLst>
              <a:ext uri="{FF2B5EF4-FFF2-40B4-BE49-F238E27FC236}">
                <a16:creationId xmlns:a16="http://schemas.microsoft.com/office/drawing/2014/main" id="{27AA76B0-80A4-0A46-B7E7-E26C9FB04AF7}"/>
              </a:ext>
            </a:extLst>
          </p:cNvPr>
          <p:cNvSpPr/>
          <p:nvPr/>
        </p:nvSpPr>
        <p:spPr>
          <a:xfrm>
            <a:off x="2164080" y="629920"/>
            <a:ext cx="1351280" cy="1432560"/>
          </a:xfrm>
          <a:prstGeom prst="roundRect">
            <a:avLst/>
          </a:prstGeom>
          <a:solidFill>
            <a:srgbClr val="809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0" name="Rounded Rectangle 9">
            <a:extLst>
              <a:ext uri="{FF2B5EF4-FFF2-40B4-BE49-F238E27FC236}">
                <a16:creationId xmlns:a16="http://schemas.microsoft.com/office/drawing/2014/main" id="{4B40D143-E48F-1542-9D1E-5500A3491A02}"/>
              </a:ext>
            </a:extLst>
          </p:cNvPr>
          <p:cNvSpPr/>
          <p:nvPr/>
        </p:nvSpPr>
        <p:spPr>
          <a:xfrm>
            <a:off x="3860800" y="1930400"/>
            <a:ext cx="1351280" cy="1432560"/>
          </a:xfrm>
          <a:prstGeom prst="roundRect">
            <a:avLst/>
          </a:prstGeom>
          <a:solidFill>
            <a:srgbClr val="805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1" name="Rounded Rectangle 10">
            <a:extLst>
              <a:ext uri="{FF2B5EF4-FFF2-40B4-BE49-F238E27FC236}">
                <a16:creationId xmlns:a16="http://schemas.microsoft.com/office/drawing/2014/main" id="{50663386-FD8B-9140-8B8B-21902F4ABAEE}"/>
              </a:ext>
            </a:extLst>
          </p:cNvPr>
          <p:cNvSpPr/>
          <p:nvPr/>
        </p:nvSpPr>
        <p:spPr>
          <a:xfrm>
            <a:off x="4653280" y="487680"/>
            <a:ext cx="1351280" cy="1168400"/>
          </a:xfrm>
          <a:prstGeom prst="roundRect">
            <a:avLst/>
          </a:prstGeom>
          <a:solidFill>
            <a:srgbClr val="5C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2" name="Rounded Rectangle 11">
            <a:extLst>
              <a:ext uri="{FF2B5EF4-FFF2-40B4-BE49-F238E27FC236}">
                <a16:creationId xmlns:a16="http://schemas.microsoft.com/office/drawing/2014/main" id="{25D652FE-92B0-3C43-AB39-DC2AA3BF5AB2}"/>
              </a:ext>
            </a:extLst>
          </p:cNvPr>
          <p:cNvSpPr/>
          <p:nvPr/>
        </p:nvSpPr>
        <p:spPr>
          <a:xfrm>
            <a:off x="5730240" y="1889760"/>
            <a:ext cx="1351280" cy="1168400"/>
          </a:xfrm>
          <a:prstGeom prst="roundRect">
            <a:avLst/>
          </a:prstGeom>
          <a:solidFill>
            <a:srgbClr val="D84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3" name="Rounded Rectangle 12">
            <a:extLst>
              <a:ext uri="{FF2B5EF4-FFF2-40B4-BE49-F238E27FC236}">
                <a16:creationId xmlns:a16="http://schemas.microsoft.com/office/drawing/2014/main" id="{BDECEBCE-BCF8-694D-9EF9-2490CA5662DB}"/>
              </a:ext>
            </a:extLst>
          </p:cNvPr>
          <p:cNvSpPr/>
          <p:nvPr/>
        </p:nvSpPr>
        <p:spPr>
          <a:xfrm>
            <a:off x="457200" y="6243320"/>
            <a:ext cx="1351280" cy="1168400"/>
          </a:xfrm>
          <a:prstGeom prst="roundRect">
            <a:avLst/>
          </a:prstGeom>
          <a:solidFill>
            <a:srgbClr val="D84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4" name="Rounded Rectangle 13">
            <a:extLst>
              <a:ext uri="{FF2B5EF4-FFF2-40B4-BE49-F238E27FC236}">
                <a16:creationId xmlns:a16="http://schemas.microsoft.com/office/drawing/2014/main" id="{8A689B47-FB47-6447-8497-C9B7502BD8EF}"/>
              </a:ext>
            </a:extLst>
          </p:cNvPr>
          <p:cNvSpPr/>
          <p:nvPr/>
        </p:nvSpPr>
        <p:spPr>
          <a:xfrm>
            <a:off x="1229360" y="7655560"/>
            <a:ext cx="1351280" cy="1747520"/>
          </a:xfrm>
          <a:prstGeom prst="roundRect">
            <a:avLst/>
          </a:prstGeom>
          <a:solidFill>
            <a:srgbClr val="5C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5" name="Rounded Rectangle 14">
            <a:extLst>
              <a:ext uri="{FF2B5EF4-FFF2-40B4-BE49-F238E27FC236}">
                <a16:creationId xmlns:a16="http://schemas.microsoft.com/office/drawing/2014/main" id="{0A997037-252F-6947-8858-D06377703755}"/>
              </a:ext>
            </a:extLst>
          </p:cNvPr>
          <p:cNvSpPr/>
          <p:nvPr/>
        </p:nvSpPr>
        <p:spPr>
          <a:xfrm>
            <a:off x="2987040" y="6649720"/>
            <a:ext cx="1351280" cy="1219200"/>
          </a:xfrm>
          <a:prstGeom prst="roundRect">
            <a:avLst/>
          </a:prstGeom>
          <a:solidFill>
            <a:srgbClr val="805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6" name="Rounded Rectangle 15">
            <a:extLst>
              <a:ext uri="{FF2B5EF4-FFF2-40B4-BE49-F238E27FC236}">
                <a16:creationId xmlns:a16="http://schemas.microsoft.com/office/drawing/2014/main" id="{F89F2566-8BED-3E4F-A146-3E18262C6FE2}"/>
              </a:ext>
            </a:extLst>
          </p:cNvPr>
          <p:cNvSpPr/>
          <p:nvPr/>
        </p:nvSpPr>
        <p:spPr>
          <a:xfrm>
            <a:off x="3921760" y="8153400"/>
            <a:ext cx="1351280" cy="1036320"/>
          </a:xfrm>
          <a:prstGeom prst="roundRect">
            <a:avLst/>
          </a:prstGeom>
          <a:solidFill>
            <a:srgbClr val="809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17" name="Rounded Rectangle 16">
            <a:extLst>
              <a:ext uri="{FF2B5EF4-FFF2-40B4-BE49-F238E27FC236}">
                <a16:creationId xmlns:a16="http://schemas.microsoft.com/office/drawing/2014/main" id="{4E861B52-0E23-F744-9429-2BD84AF4E82C}"/>
              </a:ext>
            </a:extLst>
          </p:cNvPr>
          <p:cNvSpPr/>
          <p:nvPr/>
        </p:nvSpPr>
        <p:spPr>
          <a:xfrm>
            <a:off x="5557520" y="6710680"/>
            <a:ext cx="1351280" cy="1432560"/>
          </a:xfrm>
          <a:prstGeom prst="roundRect">
            <a:avLst/>
          </a:prstGeom>
          <a:solidFill>
            <a:srgbClr val="D69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r>
              <a:rPr lang="en-US" sz="1500" b="1" dirty="0">
                <a:latin typeface="Arial Narrow" panose="020B0604020202020204" pitchFamily="34" charset="0"/>
                <a:cs typeface="Arial Narrow" panose="020B0604020202020204" pitchFamily="34" charset="0"/>
              </a:rPr>
              <a:t>{State Name}</a:t>
            </a:r>
          </a:p>
          <a:p>
            <a:endParaRPr lang="en-US" sz="4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Text here…</a:t>
            </a:r>
          </a:p>
        </p:txBody>
      </p:sp>
      <p:sp>
        <p:nvSpPr>
          <p:cNvPr id="36" name="TextBox 35">
            <a:extLst>
              <a:ext uri="{FF2B5EF4-FFF2-40B4-BE49-F238E27FC236}">
                <a16:creationId xmlns:a16="http://schemas.microsoft.com/office/drawing/2014/main" id="{705F41F0-1747-5445-A011-38685A4F2E91}"/>
              </a:ext>
            </a:extLst>
          </p:cNvPr>
          <p:cNvSpPr txBox="1"/>
          <p:nvPr/>
        </p:nvSpPr>
        <p:spPr>
          <a:xfrm>
            <a:off x="6758151" y="9595943"/>
            <a:ext cx="656897" cy="320568"/>
          </a:xfrm>
          <a:prstGeom prst="rect">
            <a:avLst/>
          </a:prstGeom>
          <a:noFill/>
        </p:spPr>
        <p:txBody>
          <a:bodyPr wrap="square" rtlCol="0">
            <a:noAutofit/>
          </a:bodyPr>
          <a:lstStyle/>
          <a:p>
            <a:pPr algn="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4</a:t>
            </a:r>
            <a:endParaRPr lang="en-US" sz="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11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E42EE-1131-AC41-88A2-2895EC27AEC0}"/>
              </a:ext>
            </a:extLst>
          </p:cNvPr>
          <p:cNvSpPr txBox="1"/>
          <p:nvPr/>
        </p:nvSpPr>
        <p:spPr>
          <a:xfrm>
            <a:off x="378371" y="2985644"/>
            <a:ext cx="7052443" cy="767250"/>
          </a:xfrm>
          <a:prstGeom prst="rect">
            <a:avLst/>
          </a:prstGeom>
          <a:noFill/>
        </p:spPr>
        <p:txBody>
          <a:bodyPr wrap="square" rtlCol="0">
            <a:normAutofit/>
          </a:bodyPr>
          <a:lstStyle/>
          <a:p>
            <a:pPr>
              <a:lnSpc>
                <a:spcPct val="85000"/>
              </a:lnSpc>
            </a:pPr>
            <a:r>
              <a:rPr lang="en-US" sz="4100" b="1" dirty="0">
                <a:solidFill>
                  <a:srgbClr val="805863"/>
                </a:solidFill>
                <a:latin typeface="Arial Narrow" panose="020B0604020202020204" pitchFamily="34" charset="0"/>
                <a:cs typeface="Arial Narrow" panose="020B0604020202020204" pitchFamily="34" charset="0"/>
              </a:rPr>
              <a:t>Regional SNAC Highlights</a:t>
            </a:r>
          </a:p>
        </p:txBody>
      </p:sp>
      <p:sp>
        <p:nvSpPr>
          <p:cNvPr id="4" name="TextBox 3">
            <a:extLst>
              <a:ext uri="{FF2B5EF4-FFF2-40B4-BE49-F238E27FC236}">
                <a16:creationId xmlns:a16="http://schemas.microsoft.com/office/drawing/2014/main" id="{ECC5B180-B25F-3743-B254-9851EEDEEBCD}"/>
              </a:ext>
            </a:extLst>
          </p:cNvPr>
          <p:cNvSpPr txBox="1"/>
          <p:nvPr/>
        </p:nvSpPr>
        <p:spPr>
          <a:xfrm>
            <a:off x="378373" y="3699989"/>
            <a:ext cx="7052442" cy="5687851"/>
          </a:xfrm>
          <a:prstGeom prst="rect">
            <a:avLst/>
          </a:prstGeom>
          <a:noFill/>
        </p:spPr>
        <p:txBody>
          <a:bodyPr wrap="square" rtlCol="0">
            <a:noAutofit/>
          </a:bodyPr>
          <a:lstStyle/>
          <a:p>
            <a:pPr>
              <a:lnSpc>
                <a:spcPct val="120000"/>
              </a:lnSpc>
            </a:pPr>
            <a:r>
              <a:rPr lang="en-US" sz="1000" dirty="0">
                <a:latin typeface="Arial" panose="020B0604020202020204" pitchFamily="34" charset="0"/>
                <a:cs typeface="Arial" panose="020B0604020202020204" pitchFamily="34" charset="0"/>
              </a:rPr>
              <a:t>Text here…</a:t>
            </a:r>
          </a:p>
        </p:txBody>
      </p:sp>
      <p:sp>
        <p:nvSpPr>
          <p:cNvPr id="5" name="TextBox 4">
            <a:extLst>
              <a:ext uri="{FF2B5EF4-FFF2-40B4-BE49-F238E27FC236}">
                <a16:creationId xmlns:a16="http://schemas.microsoft.com/office/drawing/2014/main" id="{A7C10370-656D-E543-8E57-E0CC8B30701A}"/>
              </a:ext>
            </a:extLst>
          </p:cNvPr>
          <p:cNvSpPr txBox="1"/>
          <p:nvPr/>
        </p:nvSpPr>
        <p:spPr>
          <a:xfrm>
            <a:off x="378372" y="9595943"/>
            <a:ext cx="656897" cy="320568"/>
          </a:xfrm>
          <a:prstGeom prst="rect">
            <a:avLst/>
          </a:prstGeom>
          <a:noFill/>
        </p:spPr>
        <p:txBody>
          <a:bodyPr wrap="square" rtlCol="0">
            <a:noAutofit/>
          </a:bodyPr>
          <a:lstStyle/>
          <a:p>
            <a:pP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5</a:t>
            </a:r>
            <a:endParaRPr lang="en-US" sz="900" dirty="0">
              <a:solidFill>
                <a:schemeClr val="bg1">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D66399E-AC16-EB4C-BE36-17EDA199A37F}"/>
              </a:ext>
            </a:extLst>
          </p:cNvPr>
          <p:cNvPicPr>
            <a:picLocks noChangeAspect="1"/>
          </p:cNvPicPr>
          <p:nvPr/>
        </p:nvPicPr>
        <p:blipFill rotWithShape="1">
          <a:blip r:embed="rId2"/>
          <a:srcRect l="31396" r="18329"/>
          <a:stretch/>
        </p:blipFill>
        <p:spPr>
          <a:xfrm>
            <a:off x="0" y="0"/>
            <a:ext cx="1910080" cy="2532888"/>
          </a:xfrm>
          <a:prstGeom prst="rect">
            <a:avLst/>
          </a:prstGeom>
        </p:spPr>
      </p:pic>
      <p:pic>
        <p:nvPicPr>
          <p:cNvPr id="10" name="Picture 9">
            <a:extLst>
              <a:ext uri="{FF2B5EF4-FFF2-40B4-BE49-F238E27FC236}">
                <a16:creationId xmlns:a16="http://schemas.microsoft.com/office/drawing/2014/main" id="{D4E3BD2F-BB9E-5140-B6A7-28AED6404C2E}"/>
              </a:ext>
            </a:extLst>
          </p:cNvPr>
          <p:cNvPicPr>
            <a:picLocks noChangeAspect="1"/>
          </p:cNvPicPr>
          <p:nvPr/>
        </p:nvPicPr>
        <p:blipFill rotWithShape="1">
          <a:blip r:embed="rId3"/>
          <a:srcRect r="4372"/>
          <a:stretch/>
        </p:blipFill>
        <p:spPr>
          <a:xfrm>
            <a:off x="2004226" y="0"/>
            <a:ext cx="3634574" cy="2532888"/>
          </a:xfrm>
          <a:prstGeom prst="rect">
            <a:avLst/>
          </a:prstGeom>
        </p:spPr>
      </p:pic>
      <p:pic>
        <p:nvPicPr>
          <p:cNvPr id="12" name="Picture 11">
            <a:extLst>
              <a:ext uri="{FF2B5EF4-FFF2-40B4-BE49-F238E27FC236}">
                <a16:creationId xmlns:a16="http://schemas.microsoft.com/office/drawing/2014/main" id="{9E4B46B6-EF46-464B-B9B8-FABE7F6144A1}"/>
              </a:ext>
            </a:extLst>
          </p:cNvPr>
          <p:cNvPicPr>
            <a:picLocks noChangeAspect="1"/>
          </p:cNvPicPr>
          <p:nvPr/>
        </p:nvPicPr>
        <p:blipFill rotWithShape="1">
          <a:blip r:embed="rId4"/>
          <a:srcRect l="4413" t="7286" b="42260"/>
          <a:stretch/>
        </p:blipFill>
        <p:spPr>
          <a:xfrm>
            <a:off x="5732947" y="0"/>
            <a:ext cx="2039454" cy="2532888"/>
          </a:xfrm>
          <a:prstGeom prst="rect">
            <a:avLst/>
          </a:prstGeom>
        </p:spPr>
      </p:pic>
    </p:spTree>
    <p:extLst>
      <p:ext uri="{BB962C8B-B14F-4D97-AF65-F5344CB8AC3E}">
        <p14:creationId xmlns:p14="http://schemas.microsoft.com/office/powerpoint/2010/main" val="4070255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9C2AD-0227-1441-93A9-A0B92E1F0475}"/>
              </a:ext>
            </a:extLst>
          </p:cNvPr>
          <p:cNvSpPr txBox="1"/>
          <p:nvPr/>
        </p:nvSpPr>
        <p:spPr>
          <a:xfrm>
            <a:off x="6758151" y="9595943"/>
            <a:ext cx="656897" cy="320568"/>
          </a:xfrm>
          <a:prstGeom prst="rect">
            <a:avLst/>
          </a:prstGeom>
          <a:noFill/>
        </p:spPr>
        <p:txBody>
          <a:bodyPr wrap="square" rtlCol="0">
            <a:noAutofit/>
          </a:bodyPr>
          <a:lstStyle/>
          <a:p>
            <a:pPr algn="r">
              <a:lnSpc>
                <a:spcPct val="120000"/>
              </a:lnSpc>
            </a:pPr>
            <a:r>
              <a:rPr lang="en-US" sz="900" b="1" dirty="0">
                <a:solidFill>
                  <a:schemeClr val="bg1">
                    <a:lumMod val="50000"/>
                  </a:schemeClr>
                </a:solidFill>
                <a:latin typeface="Arial" panose="020B0604020202020204" pitchFamily="34" charset="0"/>
                <a:cs typeface="Arial" panose="020B0604020202020204" pitchFamily="34" charset="0"/>
              </a:rPr>
              <a:t>6</a:t>
            </a:r>
            <a:endParaRPr lang="en-US" sz="900" dirty="0">
              <a:solidFill>
                <a:schemeClr val="bg1">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4D919FA-461D-3F43-9FEC-746EF5F1EFFD}"/>
              </a:ext>
            </a:extLst>
          </p:cNvPr>
          <p:cNvPicPr>
            <a:picLocks noChangeAspect="1"/>
          </p:cNvPicPr>
          <p:nvPr/>
        </p:nvPicPr>
        <p:blipFill rotWithShape="1">
          <a:blip r:embed="rId2"/>
          <a:srcRect t="7619" r="2521" b="15062"/>
          <a:stretch/>
        </p:blipFill>
        <p:spPr>
          <a:xfrm>
            <a:off x="0" y="0"/>
            <a:ext cx="2357120" cy="2532888"/>
          </a:xfrm>
          <a:prstGeom prst="rect">
            <a:avLst/>
          </a:prstGeom>
        </p:spPr>
      </p:pic>
      <p:pic>
        <p:nvPicPr>
          <p:cNvPr id="9" name="Picture 8">
            <a:extLst>
              <a:ext uri="{FF2B5EF4-FFF2-40B4-BE49-F238E27FC236}">
                <a16:creationId xmlns:a16="http://schemas.microsoft.com/office/drawing/2014/main" id="{EA28F760-3A5D-B646-A3FD-9736A930F71D}"/>
              </a:ext>
            </a:extLst>
          </p:cNvPr>
          <p:cNvPicPr>
            <a:picLocks noChangeAspect="1"/>
          </p:cNvPicPr>
          <p:nvPr/>
        </p:nvPicPr>
        <p:blipFill rotWithShape="1">
          <a:blip r:embed="rId3"/>
          <a:srcRect t="15009" r="3067" b="28294"/>
          <a:stretch/>
        </p:blipFill>
        <p:spPr>
          <a:xfrm>
            <a:off x="2444366" y="0"/>
            <a:ext cx="2889634" cy="2532888"/>
          </a:xfrm>
          <a:prstGeom prst="rect">
            <a:avLst/>
          </a:prstGeom>
        </p:spPr>
      </p:pic>
      <p:pic>
        <p:nvPicPr>
          <p:cNvPr id="11" name="Picture 10">
            <a:extLst>
              <a:ext uri="{FF2B5EF4-FFF2-40B4-BE49-F238E27FC236}">
                <a16:creationId xmlns:a16="http://schemas.microsoft.com/office/drawing/2014/main" id="{B6E52A88-E6AA-5149-9723-F1C3DD94732E}"/>
              </a:ext>
            </a:extLst>
          </p:cNvPr>
          <p:cNvPicPr>
            <a:picLocks noChangeAspect="1"/>
          </p:cNvPicPr>
          <p:nvPr/>
        </p:nvPicPr>
        <p:blipFill rotWithShape="1">
          <a:blip r:embed="rId4"/>
          <a:srcRect l="20584" r="17555"/>
          <a:stretch/>
        </p:blipFill>
        <p:spPr>
          <a:xfrm>
            <a:off x="5421246" y="0"/>
            <a:ext cx="2351154" cy="2532888"/>
          </a:xfrm>
          <a:prstGeom prst="rect">
            <a:avLst/>
          </a:prstGeom>
        </p:spPr>
      </p:pic>
      <p:sp>
        <p:nvSpPr>
          <p:cNvPr id="12" name="TextBox 11">
            <a:extLst>
              <a:ext uri="{FF2B5EF4-FFF2-40B4-BE49-F238E27FC236}">
                <a16:creationId xmlns:a16="http://schemas.microsoft.com/office/drawing/2014/main" id="{31F5783D-7F5C-2D40-8EA2-344096FC2028}"/>
              </a:ext>
            </a:extLst>
          </p:cNvPr>
          <p:cNvSpPr txBox="1"/>
          <p:nvPr/>
        </p:nvSpPr>
        <p:spPr>
          <a:xfrm>
            <a:off x="378371" y="2985644"/>
            <a:ext cx="7052443" cy="767250"/>
          </a:xfrm>
          <a:prstGeom prst="rect">
            <a:avLst/>
          </a:prstGeom>
          <a:noFill/>
        </p:spPr>
        <p:txBody>
          <a:bodyPr wrap="square" rtlCol="0">
            <a:normAutofit/>
          </a:bodyPr>
          <a:lstStyle/>
          <a:p>
            <a:pPr>
              <a:lnSpc>
                <a:spcPct val="85000"/>
              </a:lnSpc>
            </a:pPr>
            <a:r>
              <a:rPr lang="en-US" sz="4100" b="1" dirty="0">
                <a:solidFill>
                  <a:srgbClr val="805863"/>
                </a:solidFill>
                <a:latin typeface="Arial Narrow" panose="020B0604020202020204" pitchFamily="34" charset="0"/>
                <a:cs typeface="Arial Narrow" panose="020B0604020202020204" pitchFamily="34" charset="0"/>
              </a:rPr>
              <a:t>Comprehensive Programming</a:t>
            </a:r>
          </a:p>
        </p:txBody>
      </p:sp>
      <p:sp>
        <p:nvSpPr>
          <p:cNvPr id="13" name="TextBox 12">
            <a:extLst>
              <a:ext uri="{FF2B5EF4-FFF2-40B4-BE49-F238E27FC236}">
                <a16:creationId xmlns:a16="http://schemas.microsoft.com/office/drawing/2014/main" id="{77263730-18EB-3849-AF97-B9D1DC970198}"/>
              </a:ext>
            </a:extLst>
          </p:cNvPr>
          <p:cNvSpPr txBox="1"/>
          <p:nvPr/>
        </p:nvSpPr>
        <p:spPr>
          <a:xfrm>
            <a:off x="378373" y="3699989"/>
            <a:ext cx="7052442" cy="5687851"/>
          </a:xfrm>
          <a:prstGeom prst="rect">
            <a:avLst/>
          </a:prstGeom>
          <a:noFill/>
        </p:spPr>
        <p:txBody>
          <a:bodyPr wrap="square" rtlCol="0">
            <a:noAutofit/>
          </a:bodyPr>
          <a:lstStyle/>
          <a:p>
            <a:pPr>
              <a:lnSpc>
                <a:spcPct val="120000"/>
              </a:lnSpc>
            </a:pPr>
            <a:r>
              <a:rPr lang="en-US" sz="1000" dirty="0">
                <a:latin typeface="Arial" panose="020B0604020202020204" pitchFamily="34" charset="0"/>
                <a:cs typeface="Arial" panose="020B0604020202020204" pitchFamily="34" charset="0"/>
              </a:rPr>
              <a:t>Text here…</a:t>
            </a:r>
          </a:p>
        </p:txBody>
      </p:sp>
    </p:spTree>
    <p:extLst>
      <p:ext uri="{BB962C8B-B14F-4D97-AF65-F5344CB8AC3E}">
        <p14:creationId xmlns:p14="http://schemas.microsoft.com/office/powerpoint/2010/main" val="25035343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TotalTime>
  <Words>644</Words>
  <Application>Microsoft Macintosh PowerPoint</Application>
  <PresentationFormat>Custom</PresentationFormat>
  <Paragraphs>256</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Yeip</dc:creator>
  <cp:lastModifiedBy>Olivia Yeip</cp:lastModifiedBy>
  <cp:revision>40</cp:revision>
  <dcterms:created xsi:type="dcterms:W3CDTF">2018-11-12T19:03:19Z</dcterms:created>
  <dcterms:modified xsi:type="dcterms:W3CDTF">2018-11-12T23:17:49Z</dcterms:modified>
</cp:coreProperties>
</file>