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0" r:id="rId3"/>
    <p:sldId id="266" r:id="rId4"/>
    <p:sldId id="262" r:id="rId5"/>
    <p:sldId id="263" r:id="rId6"/>
    <p:sldId id="257" r:id="rId7"/>
    <p:sldId id="259" r:id="rId8"/>
    <p:sldId id="267" r:id="rId9"/>
    <p:sldId id="288" r:id="rId10"/>
    <p:sldId id="277" r:id="rId11"/>
    <p:sldId id="285" r:id="rId12"/>
    <p:sldId id="286" r:id="rId13"/>
    <p:sldId id="284" r:id="rId14"/>
    <p:sldId id="272" r:id="rId15"/>
    <p:sldId id="273" r:id="rId16"/>
    <p:sldId id="274" r:id="rId17"/>
    <p:sldId id="287" r:id="rId18"/>
    <p:sldId id="275" r:id="rId19"/>
    <p:sldId id="264" r:id="rId20"/>
    <p:sldId id="279" r:id="rId21"/>
    <p:sldId id="278" r:id="rId22"/>
    <p:sldId id="269" r:id="rId23"/>
    <p:sldId id="271" r:id="rId24"/>
    <p:sldId id="270" r:id="rId25"/>
    <p:sldId id="276" r:id="rId26"/>
    <p:sldId id="268" r:id="rId27"/>
    <p:sldId id="282" r:id="rId28"/>
    <p:sldId id="281" r:id="rId29"/>
    <p:sldId id="280" r:id="rId30"/>
    <p:sldId id="28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5BD1FD-BA87-4CDE-9CA6-D3327C9C8E33}">
          <p14:sldIdLst>
            <p14:sldId id="256"/>
            <p14:sldId id="260"/>
            <p14:sldId id="266"/>
            <p14:sldId id="262"/>
            <p14:sldId id="263"/>
            <p14:sldId id="257"/>
            <p14:sldId id="259"/>
            <p14:sldId id="267"/>
          </p14:sldIdLst>
        </p14:section>
        <p14:section name="Activity" id="{25E157A1-3AE0-4822-B311-DD6CB3C3294D}">
          <p14:sldIdLst>
            <p14:sldId id="288"/>
            <p14:sldId id="277"/>
            <p14:sldId id="285"/>
            <p14:sldId id="286"/>
            <p14:sldId id="284"/>
            <p14:sldId id="272"/>
            <p14:sldId id="273"/>
            <p14:sldId id="274"/>
            <p14:sldId id="287"/>
            <p14:sldId id="275"/>
            <p14:sldId id="264"/>
            <p14:sldId id="279"/>
            <p14:sldId id="278"/>
          </p14:sldIdLst>
        </p14:section>
        <p14:section name="Sensor Technical Details" id="{E3CCC4F3-CBB1-4065-9940-C2772D517928}">
          <p14:sldIdLst>
            <p14:sldId id="269"/>
            <p14:sldId id="271"/>
            <p14:sldId id="270"/>
            <p14:sldId id="276"/>
            <p14:sldId id="268"/>
            <p14:sldId id="282"/>
            <p14:sldId id="281"/>
            <p14:sldId id="280"/>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95" autoAdjust="0"/>
  </p:normalViewPr>
  <p:slideViewPr>
    <p:cSldViewPr>
      <p:cViewPr varScale="1">
        <p:scale>
          <a:sx n="54" d="100"/>
          <a:sy n="54" d="100"/>
        </p:scale>
        <p:origin x="164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96ACA8-42F6-426F-996B-C22C0CBBE6A1}" type="datetimeFigureOut">
              <a:rPr lang="en-US" smtClean="0"/>
              <a:t>4/8/2020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C94801-84CD-47D0-9CD2-DC57D1B57785}" type="slidenum">
              <a:rPr lang="en-US" smtClean="0"/>
              <a:t>‹#›</a:t>
            </a:fld>
            <a:endParaRPr lang="en-US"/>
          </a:p>
        </p:txBody>
      </p:sp>
    </p:spTree>
    <p:extLst>
      <p:ext uri="{BB962C8B-B14F-4D97-AF65-F5344CB8AC3E}">
        <p14:creationId xmlns:p14="http://schemas.microsoft.com/office/powerpoint/2010/main" val="82674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C94801-84CD-47D0-9CD2-DC57D1B57785}" type="slidenum">
              <a:rPr lang="en-US" smtClean="0"/>
              <a:t>1</a:t>
            </a:fld>
            <a:endParaRPr lang="en-US"/>
          </a:p>
        </p:txBody>
      </p:sp>
    </p:spTree>
    <p:extLst>
      <p:ext uri="{BB962C8B-B14F-4D97-AF65-F5344CB8AC3E}">
        <p14:creationId xmlns:p14="http://schemas.microsoft.com/office/powerpoint/2010/main" val="293302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supplies</a:t>
            </a:r>
            <a:r>
              <a:rPr lang="en-US" baseline="0" dirty="0"/>
              <a:t> needed for this activity include an Arduino UNO microcontroller, a MQ-135 gas sensor module, an OLED display, eight colored jumper wires, and a 9V AC/DC power adapter.</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10</a:t>
            </a:fld>
            <a:endParaRPr lang="en-US"/>
          </a:p>
        </p:txBody>
      </p:sp>
    </p:spTree>
    <p:extLst>
      <p:ext uri="{BB962C8B-B14F-4D97-AF65-F5344CB8AC3E}">
        <p14:creationId xmlns:p14="http://schemas.microsoft.com/office/powerpoint/2010/main" val="3820840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Arduino is an open-source electronics platform that allows users to connect a wide variety of inexpensive sensors and other hardware with a microprocessor that can be easily programmed to perform many useful functions.  The Arduino boards used for this activity are pre-programmed so you do not need to write or upload code.</a:t>
            </a:r>
          </a:p>
        </p:txBody>
      </p:sp>
      <p:sp>
        <p:nvSpPr>
          <p:cNvPr id="4" name="Slide Number Placeholder 3"/>
          <p:cNvSpPr>
            <a:spLocks noGrp="1"/>
          </p:cNvSpPr>
          <p:nvPr>
            <p:ph type="sldNum" sz="quarter" idx="10"/>
          </p:nvPr>
        </p:nvSpPr>
        <p:spPr/>
        <p:txBody>
          <a:bodyPr/>
          <a:lstStyle/>
          <a:p>
            <a:fld id="{FCC94801-84CD-47D0-9CD2-DC57D1B57785}" type="slidenum">
              <a:rPr lang="en-US" smtClean="0"/>
              <a:t>11</a:t>
            </a:fld>
            <a:endParaRPr lang="en-US"/>
          </a:p>
        </p:txBody>
      </p:sp>
    </p:spTree>
    <p:extLst>
      <p:ext uri="{BB962C8B-B14F-4D97-AF65-F5344CB8AC3E}">
        <p14:creationId xmlns:p14="http://schemas.microsoft.com/office/powerpoint/2010/main" val="359692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MQ-135 gas sensors we will use for this activity are sensitive to more than one type of gas,</a:t>
            </a:r>
            <a:r>
              <a:rPr lang="en-US" sz="1200" kern="1200" baseline="0" dirty="0">
                <a:solidFill>
                  <a:schemeClr val="tx1"/>
                </a:solidFill>
                <a:effectLst/>
                <a:latin typeface="+mn-lt"/>
                <a:ea typeface="+mn-ea"/>
                <a:cs typeface="+mn-cs"/>
              </a:rPr>
              <a:t> including</a:t>
            </a:r>
            <a:r>
              <a:rPr lang="en-US" sz="1200" kern="1200" dirty="0">
                <a:solidFill>
                  <a:schemeClr val="tx1"/>
                </a:solidFill>
                <a:effectLst/>
                <a:latin typeface="+mn-lt"/>
                <a:ea typeface="+mn-ea"/>
                <a:cs typeface="+mn-cs"/>
              </a:rPr>
              <a:t> carbon dioxide, ammonia, and alcohol. If these sensors are used in the presence of multiple gases at the same time, the measured concentrations may not be meaningful. Since we do</a:t>
            </a:r>
            <a:r>
              <a:rPr lang="en-US" sz="1200" kern="1200" baseline="0" dirty="0">
                <a:solidFill>
                  <a:schemeClr val="tx1"/>
                </a:solidFill>
                <a:effectLst/>
                <a:latin typeface="+mn-lt"/>
                <a:ea typeface="+mn-ea"/>
                <a:cs typeface="+mn-cs"/>
              </a:rPr>
              <a:t> not expect ammonia or alcohol to be present indoors, we can use t</a:t>
            </a:r>
            <a:r>
              <a:rPr lang="en-US" sz="1200" kern="1200" dirty="0">
                <a:solidFill>
                  <a:schemeClr val="tx1"/>
                </a:solidFill>
                <a:effectLst/>
                <a:latin typeface="+mn-lt"/>
                <a:ea typeface="+mn-ea"/>
                <a:cs typeface="+mn-cs"/>
              </a:rPr>
              <a:t>he MQ-135 gas sensors </a:t>
            </a:r>
            <a:r>
              <a:rPr lang="en-US" sz="1200" kern="1200" baseline="0" dirty="0">
                <a:solidFill>
                  <a:schemeClr val="tx1"/>
                </a:solidFill>
                <a:effectLst/>
                <a:latin typeface="+mn-lt"/>
                <a:ea typeface="+mn-ea"/>
                <a:cs typeface="+mn-cs"/>
              </a:rPr>
              <a:t>to </a:t>
            </a:r>
            <a:r>
              <a:rPr lang="en-US" sz="1200" kern="1200" dirty="0">
                <a:solidFill>
                  <a:schemeClr val="tx1"/>
                </a:solidFill>
                <a:effectLst/>
                <a:latin typeface="+mn-lt"/>
                <a:ea typeface="+mn-ea"/>
                <a:cs typeface="+mn-cs"/>
              </a:rPr>
              <a:t>measure carbon dioxide concentration for this activity.</a:t>
            </a:r>
          </a:p>
        </p:txBody>
      </p:sp>
      <p:sp>
        <p:nvSpPr>
          <p:cNvPr id="4" name="Slide Number Placeholder 3"/>
          <p:cNvSpPr>
            <a:spLocks noGrp="1"/>
          </p:cNvSpPr>
          <p:nvPr>
            <p:ph type="sldNum" sz="quarter" idx="10"/>
          </p:nvPr>
        </p:nvSpPr>
        <p:spPr/>
        <p:txBody>
          <a:bodyPr/>
          <a:lstStyle/>
          <a:p>
            <a:fld id="{FCC94801-84CD-47D0-9CD2-DC57D1B57785}" type="slidenum">
              <a:rPr lang="en-US" smtClean="0"/>
              <a:t>12</a:t>
            </a:fld>
            <a:endParaRPr lang="en-US"/>
          </a:p>
        </p:txBody>
      </p:sp>
    </p:spTree>
    <p:extLst>
      <p:ext uri="{BB962C8B-B14F-4D97-AF65-F5344CB8AC3E}">
        <p14:creationId xmlns:p14="http://schemas.microsoft.com/office/powerpoint/2010/main" val="309423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ahead and open up your box, and carefully take out the components.  Follow the directions and make connections between the components using jumper wires.  Connections are listed at the top of the page, and are shown in the wire connection diagram in Figure 1.</a:t>
            </a:r>
          </a:p>
        </p:txBody>
      </p:sp>
      <p:sp>
        <p:nvSpPr>
          <p:cNvPr id="4" name="Slide Number Placeholder 3"/>
          <p:cNvSpPr>
            <a:spLocks noGrp="1"/>
          </p:cNvSpPr>
          <p:nvPr>
            <p:ph type="sldNum" sz="quarter" idx="5"/>
          </p:nvPr>
        </p:nvSpPr>
        <p:spPr/>
        <p:txBody>
          <a:bodyPr/>
          <a:lstStyle/>
          <a:p>
            <a:fld id="{FCC94801-84CD-47D0-9CD2-DC57D1B57785}" type="slidenum">
              <a:rPr lang="en-US" smtClean="0"/>
              <a:t>13</a:t>
            </a:fld>
            <a:endParaRPr lang="en-US"/>
          </a:p>
        </p:txBody>
      </p:sp>
    </p:spTree>
    <p:extLst>
      <p:ext uri="{BB962C8B-B14F-4D97-AF65-F5344CB8AC3E}">
        <p14:creationId xmlns:p14="http://schemas.microsoft.com/office/powerpoint/2010/main" val="1009175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Arduino</a:t>
            </a:r>
            <a:r>
              <a:rPr lang="en-US" baseline="0" dirty="0"/>
              <a:t> pins are labeled both on the top of the circuit board and on the sides of the headers.</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14</a:t>
            </a:fld>
            <a:endParaRPr lang="en-US"/>
          </a:p>
        </p:txBody>
      </p:sp>
    </p:spTree>
    <p:extLst>
      <p:ext uri="{BB962C8B-B14F-4D97-AF65-F5344CB8AC3E}">
        <p14:creationId xmlns:p14="http://schemas.microsoft.com/office/powerpoint/2010/main" val="1889548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connected everything, stop and ask an instructor to check your circuit to make sure everything is correct.  What will happen when you power on the circuit?</a:t>
            </a:r>
          </a:p>
        </p:txBody>
      </p:sp>
      <p:sp>
        <p:nvSpPr>
          <p:cNvPr id="4" name="Slide Number Placeholder 3"/>
          <p:cNvSpPr>
            <a:spLocks noGrp="1"/>
          </p:cNvSpPr>
          <p:nvPr>
            <p:ph type="sldNum" sz="quarter" idx="5"/>
          </p:nvPr>
        </p:nvSpPr>
        <p:spPr/>
        <p:txBody>
          <a:bodyPr/>
          <a:lstStyle/>
          <a:p>
            <a:fld id="{FCC94801-84CD-47D0-9CD2-DC57D1B57785}" type="slidenum">
              <a:rPr lang="en-US" smtClean="0"/>
              <a:t>16</a:t>
            </a:fld>
            <a:endParaRPr lang="en-US"/>
          </a:p>
        </p:txBody>
      </p:sp>
    </p:spTree>
    <p:extLst>
      <p:ext uri="{BB962C8B-B14F-4D97-AF65-F5344CB8AC3E}">
        <p14:creationId xmlns:p14="http://schemas.microsoft.com/office/powerpoint/2010/main" val="358389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Arduino UNO</a:t>
            </a:r>
            <a:r>
              <a:rPr lang="en-US" baseline="0" dirty="0"/>
              <a:t> measures the analog output voltage from the MQ-135 gas sensor, but we need to convert that voltage to how many parts per million, or ppm, of carbon dioxide gas is being measured.  We do that by calibrating the sensor to a known quantity of gas. </a:t>
            </a:r>
            <a:r>
              <a:rPr lang="en-US" sz="1200" kern="1200" dirty="0">
                <a:solidFill>
                  <a:schemeClr val="tx1"/>
                </a:solidFill>
                <a:effectLst/>
                <a:latin typeface="+mn-lt"/>
                <a:ea typeface="+mn-ea"/>
                <a:cs typeface="+mn-cs"/>
              </a:rPr>
              <a:t>The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concentration of outdoor atmospheric air is approximately 400 ppm, and may exceed 1,000 ppm indoors. For this activity, a background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level of 400 ppm is assumed, and that level will be used to calibrate the MQ-135 sensor after a brief warm-up period.</a:t>
            </a:r>
            <a:r>
              <a:rPr lang="en-US" sz="1200" kern="1200" baseline="0" dirty="0">
                <a:solidFill>
                  <a:schemeClr val="tx1"/>
                </a:solidFill>
                <a:effectLst/>
                <a:latin typeface="+mn-lt"/>
                <a:ea typeface="+mn-ea"/>
                <a:cs typeface="+mn-cs"/>
              </a:rPr>
              <a:t>  We won’t see the actual measured voltage, the Arduino will convert that into parts per million and display the measured value on the connected display.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C94801-84CD-47D0-9CD2-DC57D1B57785}" type="slidenum">
              <a:rPr lang="en-US" smtClean="0"/>
              <a:t>17</a:t>
            </a:fld>
            <a:endParaRPr lang="en-US"/>
          </a:p>
        </p:txBody>
      </p:sp>
    </p:spTree>
    <p:extLst>
      <p:ext uri="{BB962C8B-B14F-4D97-AF65-F5344CB8AC3E}">
        <p14:creationId xmlns:p14="http://schemas.microsoft.com/office/powerpoint/2010/main" val="212288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18</a:t>
            </a:fld>
            <a:endParaRPr lang="en-US"/>
          </a:p>
        </p:txBody>
      </p:sp>
    </p:spTree>
    <p:extLst>
      <p:ext uri="{BB962C8B-B14F-4D97-AF65-F5344CB8AC3E}">
        <p14:creationId xmlns:p14="http://schemas.microsoft.com/office/powerpoint/2010/main" val="643870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Metallic oxide gas sensors contain a metal oxide semiconductor, typically tin dioxide (also called stannic oxide), which undergoes a chemical reaction that changes its resistance when exposed to a target gas.  The reaction works best at high temperatures in air, so a heater in the circuit raises the temperature of the semiconductor.  A fine metal screen prevents flame propagation, similar to the Davy miner’s lamp.  The concentration of target gas is proportional to the change in resistance of the sensor.</a:t>
            </a:r>
          </a:p>
        </p:txBody>
      </p:sp>
      <p:sp>
        <p:nvSpPr>
          <p:cNvPr id="4" name="Slide Number Placeholder 3"/>
          <p:cNvSpPr>
            <a:spLocks noGrp="1"/>
          </p:cNvSpPr>
          <p:nvPr>
            <p:ph type="sldNum" sz="quarter" idx="5"/>
          </p:nvPr>
        </p:nvSpPr>
        <p:spPr/>
        <p:txBody>
          <a:bodyPr/>
          <a:lstStyle/>
          <a:p>
            <a:fld id="{FCC94801-84CD-47D0-9CD2-DC57D1B57785}" type="slidenum">
              <a:rPr lang="en-US" smtClean="0"/>
              <a:t>22</a:t>
            </a:fld>
            <a:endParaRPr lang="en-US"/>
          </a:p>
        </p:txBody>
      </p:sp>
    </p:spTree>
    <p:extLst>
      <p:ext uri="{BB962C8B-B14F-4D97-AF65-F5344CB8AC3E}">
        <p14:creationId xmlns:p14="http://schemas.microsoft.com/office/powerpoint/2010/main" val="417116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resistance across the metallic oxide sensor element changes with gas concentration. These gas sensor modules typically include a load resistor, </a:t>
            </a:r>
            <a:r>
              <a:rPr lang="en-US" baseline="0" dirty="0" err="1"/>
              <a:t>RL</a:t>
            </a:r>
            <a:r>
              <a:rPr lang="en-US" baseline="0" dirty="0"/>
              <a:t>, which enables us to calculate the resistance of the sensor using a voltage divider circuit as shown here. The Arduino measures the analog output voltage, </a:t>
            </a:r>
            <a:r>
              <a:rPr lang="en-US" baseline="0" dirty="0" err="1"/>
              <a:t>VRL</a:t>
            </a:r>
            <a:r>
              <a:rPr lang="en-US" baseline="0" dirty="0"/>
              <a:t>, and we calculate the resistance across the sensor element using </a:t>
            </a:r>
            <a:r>
              <a:rPr lang="en-US" baseline="0" dirty="0" err="1"/>
              <a:t>VRL</a:t>
            </a:r>
            <a:r>
              <a:rPr lang="en-US" baseline="0" dirty="0"/>
              <a:t> and </a:t>
            </a:r>
            <a:r>
              <a:rPr lang="en-US" baseline="0" dirty="0" err="1"/>
              <a:t>RL</a:t>
            </a:r>
            <a:r>
              <a:rPr lang="en-US" baseline="0" dirty="0"/>
              <a:t>. We then use the calculated sensor resistance and the supplied curve from the data sheet to determine the target gas concentration in parts per million.</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24</a:t>
            </a:fld>
            <a:endParaRPr lang="en-US"/>
          </a:p>
        </p:txBody>
      </p:sp>
    </p:spTree>
    <p:extLst>
      <p:ext uri="{BB962C8B-B14F-4D97-AF65-F5344CB8AC3E}">
        <p14:creationId xmlns:p14="http://schemas.microsoft.com/office/powerpoint/2010/main" val="427462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gases in the air we breathe do not have properties that allow you to detect their presence simply by sight or smell.  That includes oxygen, nitrogen, and argon, which make up the largest fraction of gases in air, with trace amounts of carbon dioxide, methane, helium, hydrogen, ozone, and many others.  Can you see or smell these in the air right now?</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2</a:t>
            </a:fld>
            <a:endParaRPr lang="en-US"/>
          </a:p>
        </p:txBody>
      </p:sp>
    </p:spTree>
    <p:extLst>
      <p:ext uri="{BB962C8B-B14F-4D97-AF65-F5344CB8AC3E}">
        <p14:creationId xmlns:p14="http://schemas.microsoft.com/office/powerpoint/2010/main" val="1532304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our MQ-135 module, the heater voltage and </a:t>
            </a:r>
            <a:r>
              <a:rPr lang="en-US" baseline="0" dirty="0" err="1"/>
              <a:t>Vcc</a:t>
            </a:r>
            <a:r>
              <a:rPr lang="en-US" baseline="0" dirty="0"/>
              <a:t> are both connected to +5V, and the load resistor </a:t>
            </a:r>
            <a:r>
              <a:rPr lang="en-US" baseline="0" dirty="0" err="1"/>
              <a:t>RL</a:t>
            </a:r>
            <a:r>
              <a:rPr lang="en-US" baseline="0" dirty="0"/>
              <a:t> is 10kOhms.</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25</a:t>
            </a:fld>
            <a:endParaRPr lang="en-US"/>
          </a:p>
        </p:txBody>
      </p:sp>
    </p:spTree>
    <p:extLst>
      <p:ext uri="{BB962C8B-B14F-4D97-AF65-F5344CB8AC3E}">
        <p14:creationId xmlns:p14="http://schemas.microsoft.com/office/powerpoint/2010/main" val="4274628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photos show some of the electrochemical gas sensors used in a hand-held multi-gas meter.</a:t>
            </a:r>
          </a:p>
        </p:txBody>
      </p:sp>
      <p:sp>
        <p:nvSpPr>
          <p:cNvPr id="4" name="Slide Number Placeholder 3"/>
          <p:cNvSpPr>
            <a:spLocks noGrp="1"/>
          </p:cNvSpPr>
          <p:nvPr>
            <p:ph type="sldNum" sz="quarter" idx="5"/>
          </p:nvPr>
        </p:nvSpPr>
        <p:spPr/>
        <p:txBody>
          <a:bodyPr/>
          <a:lstStyle/>
          <a:p>
            <a:fld id="{FCC94801-84CD-47D0-9CD2-DC57D1B57785}" type="slidenum">
              <a:rPr lang="en-US" smtClean="0"/>
              <a:t>26</a:t>
            </a:fld>
            <a:endParaRPr lang="en-US"/>
          </a:p>
        </p:txBody>
      </p:sp>
    </p:spTree>
    <p:extLst>
      <p:ext uri="{BB962C8B-B14F-4D97-AF65-F5344CB8AC3E}">
        <p14:creationId xmlns:p14="http://schemas.microsoft.com/office/powerpoint/2010/main" val="3196547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Electrochemical gas sensors are commonly used in hand-held (portable) gas monitors.  They contain electrodes that are surrounded by a liquid electrolyte.  When gas comes into contact with the sensing electrode, an electrochemical reaction produces an electric current that is proportional to the gas concentration.</a:t>
            </a:r>
          </a:p>
        </p:txBody>
      </p:sp>
      <p:sp>
        <p:nvSpPr>
          <p:cNvPr id="4" name="Slide Number Placeholder 3"/>
          <p:cNvSpPr>
            <a:spLocks noGrp="1"/>
          </p:cNvSpPr>
          <p:nvPr>
            <p:ph type="sldNum" sz="quarter" idx="10"/>
          </p:nvPr>
        </p:nvSpPr>
        <p:spPr/>
        <p:txBody>
          <a:bodyPr/>
          <a:lstStyle/>
          <a:p>
            <a:fld id="{FCC94801-84CD-47D0-9CD2-DC57D1B57785}" type="slidenum">
              <a:rPr lang="en-US" smtClean="0"/>
              <a:t>27</a:t>
            </a:fld>
            <a:endParaRPr lang="en-US"/>
          </a:p>
        </p:txBody>
      </p:sp>
    </p:spTree>
    <p:extLst>
      <p:ext uri="{BB962C8B-B14F-4D97-AF65-F5344CB8AC3E}">
        <p14:creationId xmlns:p14="http://schemas.microsoft.com/office/powerpoint/2010/main" val="16532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photos show examples of some commercially available non-dispersive infrared (or NDIR) carbon dioxide gas sensors.</a:t>
            </a:r>
          </a:p>
        </p:txBody>
      </p:sp>
      <p:sp>
        <p:nvSpPr>
          <p:cNvPr id="4" name="Slide Number Placeholder 3"/>
          <p:cNvSpPr>
            <a:spLocks noGrp="1"/>
          </p:cNvSpPr>
          <p:nvPr>
            <p:ph type="sldNum" sz="quarter" idx="5"/>
          </p:nvPr>
        </p:nvSpPr>
        <p:spPr/>
        <p:txBody>
          <a:bodyPr/>
          <a:lstStyle/>
          <a:p>
            <a:fld id="{FCC94801-84CD-47D0-9CD2-DC57D1B57785}" type="slidenum">
              <a:rPr lang="en-US" smtClean="0"/>
              <a:t>28</a:t>
            </a:fld>
            <a:endParaRPr lang="en-US"/>
          </a:p>
        </p:txBody>
      </p:sp>
    </p:spTree>
    <p:extLst>
      <p:ext uri="{BB962C8B-B14F-4D97-AF65-F5344CB8AC3E}">
        <p14:creationId xmlns:p14="http://schemas.microsoft.com/office/powerpoint/2010/main" val="3140136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is a simplified schematic that shows how infrared gas sensors work.  Infrared gas sensors are based on the principle that gases absorb infrared light at certain wavelengths.  Infrared gas sensors have a sensing chamber with an infrared emitter located at one end, and an infrared detector at the opposite end where an optical filter only allows the wavelength of infrared light specific to the target gas to reach the detector.  When a gas sample passes through the chamber, infrared light gets absorbed by the target gas molecules, which reduces the amount of infrared light received by the detector.  The gas concentration is proportional to the amount of emitted infrared light received by the detector.</a:t>
            </a:r>
          </a:p>
        </p:txBody>
      </p:sp>
      <p:sp>
        <p:nvSpPr>
          <p:cNvPr id="4" name="Slide Number Placeholder 3"/>
          <p:cNvSpPr>
            <a:spLocks noGrp="1"/>
          </p:cNvSpPr>
          <p:nvPr>
            <p:ph type="sldNum" sz="quarter" idx="5"/>
          </p:nvPr>
        </p:nvSpPr>
        <p:spPr/>
        <p:txBody>
          <a:bodyPr/>
          <a:lstStyle/>
          <a:p>
            <a:fld id="{FCC94801-84CD-47D0-9CD2-DC57D1B57785}" type="slidenum">
              <a:rPr lang="en-US" smtClean="0"/>
              <a:t>29</a:t>
            </a:fld>
            <a:endParaRPr lang="en-US"/>
          </a:p>
        </p:txBody>
      </p:sp>
    </p:spTree>
    <p:extLst>
      <p:ext uri="{BB962C8B-B14F-4D97-AF65-F5344CB8AC3E}">
        <p14:creationId xmlns:p14="http://schemas.microsoft.com/office/powerpoint/2010/main" val="390894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of these gases, in varying levels of concentrations, can be found in agricultural confined spaces such as </a:t>
            </a:r>
            <a:r>
              <a:rPr lang="en-US" sz="1200" kern="1200" dirty="0" err="1">
                <a:solidFill>
                  <a:schemeClr val="tx1"/>
                </a:solidFill>
                <a:effectLst/>
                <a:latin typeface="+mn-lt"/>
                <a:ea typeface="+mn-ea"/>
                <a:cs typeface="+mn-cs"/>
              </a:rPr>
              <a:t>barns,manure</a:t>
            </a:r>
            <a:r>
              <a:rPr lang="en-US" sz="1200" kern="1200" dirty="0">
                <a:solidFill>
                  <a:schemeClr val="tx1"/>
                </a:solidFill>
                <a:effectLst/>
                <a:latin typeface="+mn-lt"/>
                <a:ea typeface="+mn-ea"/>
                <a:cs typeface="+mn-cs"/>
              </a:rPr>
              <a:t> pits, silos, and digesters.</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3</a:t>
            </a:fld>
            <a:endParaRPr lang="en-US"/>
          </a:p>
        </p:txBody>
      </p:sp>
    </p:spTree>
    <p:extLst>
      <p:ext uri="{BB962C8B-B14F-4D97-AF65-F5344CB8AC3E}">
        <p14:creationId xmlns:p14="http://schemas.microsoft.com/office/powerpoint/2010/main" val="1539347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 workers occasionally must enter manure pits or silos for equipment maintenance. Ventilation and gas detection is important to keep human workers safe, but it is also an important aspect of agriculture for animals raised for food that live indoors in environmentally controlled barns. In addition to being hazardous to humans, high levels of ammonia gas can negatively affect the health and welfare of poultry, swine, and other animals raised indoors. And gases such as hydrogen sulfide that are toxic to humans are also toxic to animals.</a:t>
            </a:r>
          </a:p>
        </p:txBody>
      </p:sp>
      <p:sp>
        <p:nvSpPr>
          <p:cNvPr id="4" name="Slide Number Placeholder 3"/>
          <p:cNvSpPr>
            <a:spLocks noGrp="1"/>
          </p:cNvSpPr>
          <p:nvPr>
            <p:ph type="sldNum" sz="quarter" idx="10"/>
          </p:nvPr>
        </p:nvSpPr>
        <p:spPr/>
        <p:txBody>
          <a:bodyPr/>
          <a:lstStyle/>
          <a:p>
            <a:fld id="{FCC94801-84CD-47D0-9CD2-DC57D1B57785}" type="slidenum">
              <a:rPr lang="en-US" smtClean="0"/>
              <a:t>4</a:t>
            </a:fld>
            <a:endParaRPr lang="en-US"/>
          </a:p>
        </p:txBody>
      </p:sp>
    </p:spTree>
    <p:extLst>
      <p:ext uri="{BB962C8B-B14F-4D97-AF65-F5344CB8AC3E}">
        <p14:creationId xmlns:p14="http://schemas.microsoft.com/office/powerpoint/2010/main" val="103611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Hazardous gases *may be present in barns located above manure</a:t>
            </a:r>
            <a:r>
              <a:rPr lang="en-US" baseline="0" dirty="0"/>
              <a:t> pits such as *hydrogen sulfide, *carbon dioxide, and *ammonia.  This can create an *oxygen deficient atmosphere due to those gases displacing oxygen from the air.  *There may also be explosive gases present such as *methane.  *Today’s learning activity will focus on carbon dioxide since it is safe at concentrations found in typical indoor air.  So, how do we detect gases if we can’t see or smell them?</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5</a:t>
            </a:fld>
            <a:endParaRPr lang="en-US"/>
          </a:p>
        </p:txBody>
      </p:sp>
    </p:spTree>
    <p:extLst>
      <p:ext uri="{BB962C8B-B14F-4D97-AF65-F5344CB8AC3E}">
        <p14:creationId xmlns:p14="http://schemas.microsoft.com/office/powerpoint/2010/main" val="3417576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mechanical methods exist to detect toxic gases and hazardous atmospheres at worksites. Davy lamps were used in the early 1800s to detect flammable gases and low oxygen levels in coal mines. The lamp flame would burn higher in the presence of flammable gases or would be extinguished if the oxygen level became dangerously low. The lamps used a fine mesh screen around an oil lamp wick. This wire mesh served as a flashback arrestor by preventing explosions since the flame was not able to propagate into the work area.</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6</a:t>
            </a:fld>
            <a:endParaRPr lang="en-US"/>
          </a:p>
        </p:txBody>
      </p:sp>
    </p:spTree>
    <p:extLst>
      <p:ext uri="{BB962C8B-B14F-4D97-AF65-F5344CB8AC3E}">
        <p14:creationId xmlns:p14="http://schemas.microsoft.com/office/powerpoint/2010/main" val="733379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early method of detecting toxic gases included the use of Canaries. Canaries were used in the early 1900s in coal mines to detect toxic gases, because the birds would experience distress or die before gas levels were high enough to hurt human workers.</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7</a:t>
            </a:fld>
            <a:endParaRPr lang="en-US"/>
          </a:p>
        </p:txBody>
      </p:sp>
    </p:spTree>
    <p:extLst>
      <p:ext uri="{BB962C8B-B14F-4D97-AF65-F5344CB8AC3E}">
        <p14:creationId xmlns:p14="http://schemas.microsoft.com/office/powerpoint/2010/main" val="103631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there is a wide range of gas detection technology to measure and monitor gas concentration in real time</a:t>
            </a:r>
            <a:r>
              <a:rPr lang="en-US" sz="1200" kern="1200" baseline="0" dirty="0">
                <a:solidFill>
                  <a:schemeClr val="tx1"/>
                </a:solidFill>
                <a:effectLst/>
                <a:latin typeface="+mn-lt"/>
                <a:ea typeface="+mn-ea"/>
                <a:cs typeface="+mn-cs"/>
              </a:rPr>
              <a:t> such as the personal handheld gas monitors shown here.</a:t>
            </a:r>
            <a:endParaRPr lang="en-US" dirty="0"/>
          </a:p>
        </p:txBody>
      </p:sp>
      <p:sp>
        <p:nvSpPr>
          <p:cNvPr id="4" name="Slide Number Placeholder 3"/>
          <p:cNvSpPr>
            <a:spLocks noGrp="1"/>
          </p:cNvSpPr>
          <p:nvPr>
            <p:ph type="sldNum" sz="quarter" idx="10"/>
          </p:nvPr>
        </p:nvSpPr>
        <p:spPr/>
        <p:txBody>
          <a:bodyPr/>
          <a:lstStyle/>
          <a:p>
            <a:fld id="{FCC94801-84CD-47D0-9CD2-DC57D1B57785}" type="slidenum">
              <a:rPr lang="en-US" smtClean="0"/>
              <a:t>8</a:t>
            </a:fld>
            <a:endParaRPr lang="en-US"/>
          </a:p>
        </p:txBody>
      </p:sp>
    </p:spTree>
    <p:extLst>
      <p:ext uri="{BB962C8B-B14F-4D97-AF65-F5344CB8AC3E}">
        <p14:creationId xmlns:p14="http://schemas.microsoft.com/office/powerpoint/2010/main" val="3673967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today’s activity, we are going to build a simple gas detection circuit.</a:t>
            </a:r>
          </a:p>
        </p:txBody>
      </p:sp>
      <p:sp>
        <p:nvSpPr>
          <p:cNvPr id="4" name="Slide Number Placeholder 3"/>
          <p:cNvSpPr>
            <a:spLocks noGrp="1"/>
          </p:cNvSpPr>
          <p:nvPr>
            <p:ph type="sldNum" sz="quarter" idx="5"/>
          </p:nvPr>
        </p:nvSpPr>
        <p:spPr/>
        <p:txBody>
          <a:bodyPr/>
          <a:lstStyle/>
          <a:p>
            <a:fld id="{FCC94801-84CD-47D0-9CD2-DC57D1B57785}" type="slidenum">
              <a:rPr lang="en-US" smtClean="0"/>
              <a:t>9</a:t>
            </a:fld>
            <a:endParaRPr lang="en-US"/>
          </a:p>
        </p:txBody>
      </p:sp>
    </p:spTree>
    <p:extLst>
      <p:ext uri="{BB962C8B-B14F-4D97-AF65-F5344CB8AC3E}">
        <p14:creationId xmlns:p14="http://schemas.microsoft.com/office/powerpoint/2010/main" val="1047942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davidegironi.blogspot.com/2017/07/mq-gas-sensor-correlation-function.html" TargetMode="External"/><Relationship Id="rId5" Type="http://schemas.openxmlformats.org/officeDocument/2006/relationships/image" Target="../media/image36.jpeg"/><Relationship Id="rId4" Type="http://schemas.openxmlformats.org/officeDocument/2006/relationships/image" Target="../media/image35.tmp"/></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8.jpeg"/><Relationship Id="rId5" Type="http://schemas.microsoft.com/office/2007/relationships/hdphoto" Target="../media/hdphoto3.wdp"/><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winsen-sensor.com/sensors/co2-sensor/mh-z14a.html" TargetMode="External"/><Relationship Id="rId5" Type="http://schemas.openxmlformats.org/officeDocument/2006/relationships/hyperlink" Target="https://www.co2meter.com/products/k-30-co2-sensor-module" TargetMode="Externa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s://www.figaro.co.jp/en/technicalinfo/principle/electrochemical-type.html" TargetMode="External"/><Relationship Id="rId2" Type="http://schemas.openxmlformats.org/officeDocument/2006/relationships/hyperlink" Target="https://www.indsci.com/globalassets/documents/general-gas-education/electrochemical-sensors.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bbc.co.uk/ahistoryoftheworld/objects/g2qOTFtvQkGU35dJ_9QH8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smithsonianmag.com/smart-news/story-real-canary-coal-mine-18096157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Ag Safety Arduino CO</a:t>
            </a:r>
            <a:r>
              <a:rPr lang="en-US" baseline="-25000" dirty="0"/>
              <a:t>2</a:t>
            </a:r>
            <a:r>
              <a:rPr lang="en-US" dirty="0"/>
              <a:t> Sensor Workshop</a:t>
            </a:r>
          </a:p>
        </p:txBody>
      </p:sp>
      <p:sp>
        <p:nvSpPr>
          <p:cNvPr id="3" name="Subtitle 2"/>
          <p:cNvSpPr>
            <a:spLocks noGrp="1"/>
          </p:cNvSpPr>
          <p:nvPr>
            <p:ph type="subTitle" idx="1"/>
          </p:nvPr>
        </p:nvSpPr>
        <p:spPr>
          <a:xfrm>
            <a:off x="0" y="3886200"/>
            <a:ext cx="9144000" cy="1752600"/>
          </a:xfrm>
        </p:spPr>
        <p:txBody>
          <a:bodyPr/>
          <a:lstStyle/>
          <a:p>
            <a:r>
              <a:rPr lang="en-US" dirty="0"/>
              <a:t>Gas Monitor STEM Activity for Agriculture</a:t>
            </a:r>
          </a:p>
          <a:p>
            <a:r>
              <a:rPr lang="en-US" dirty="0"/>
              <a:t>D. Hofstetter and M. Pate, 2019</a:t>
            </a:r>
          </a:p>
        </p:txBody>
      </p:sp>
      <p:pic>
        <p:nvPicPr>
          <p:cNvPr id="4" name="Picture 3" descr="Image result for psu extension 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6504" y="5696902"/>
            <a:ext cx="1993265" cy="913765"/>
          </a:xfrm>
          <a:prstGeom prst="rect">
            <a:avLst/>
          </a:prstGeom>
          <a:noFill/>
          <a:ln>
            <a:noFill/>
          </a:ln>
        </p:spPr>
      </p:pic>
      <p:pic>
        <p:nvPicPr>
          <p:cNvPr id="5" name="Picture 4" descr="Image result for usu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2380" y="5925185"/>
            <a:ext cx="1555115" cy="457200"/>
          </a:xfrm>
          <a:prstGeom prst="rect">
            <a:avLst/>
          </a:prstGeom>
          <a:noFill/>
          <a:ln>
            <a:noFill/>
          </a:ln>
        </p:spPr>
      </p:pic>
      <p:pic>
        <p:nvPicPr>
          <p:cNvPr id="6" name="Picture 2" descr="E:\Box Sync\Ag Safety Group\AgSafety Arduino CO2 Sensor Workshop - 180827\Revised Instructions\Revision 2 dwh - 190910\20180906_16104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68" t="46439" r="17733"/>
          <a:stretch/>
        </p:blipFill>
        <p:spPr bwMode="auto">
          <a:xfrm>
            <a:off x="2473472" y="0"/>
            <a:ext cx="4197057" cy="1652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wh5212\Downloads\20180905_1728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188" t="39932" r="43590" b="21321"/>
          <a:stretch/>
        </p:blipFill>
        <p:spPr bwMode="auto">
          <a:xfrm>
            <a:off x="6670529" y="0"/>
            <a:ext cx="1687516" cy="16550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Box Sync\Ag Safety Group\AgSafety Arduino CO2 Sensor Workshop - 180827\Revised Instructions\Revision 2 dwh - 190910\Photos\20190918_10033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516" t="22679" r="35160" b="21613"/>
          <a:stretch/>
        </p:blipFill>
        <p:spPr bwMode="auto">
          <a:xfrm>
            <a:off x="836496" y="0"/>
            <a:ext cx="1636976" cy="165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105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Supplies</a:t>
            </a:r>
          </a:p>
        </p:txBody>
      </p:sp>
      <p:pic>
        <p:nvPicPr>
          <p:cNvPr id="1026" name="Picture 2" descr="E:\Box Sync\Ag Safety Group\AgSafety Arduino CO2 Sensor Workshop - 180827\Revised Instructions\Revision 2 dwh - 190910\Photos\20190918_0953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780" t="27245" r="17808" b="22831"/>
          <a:stretch/>
        </p:blipFill>
        <p:spPr bwMode="auto">
          <a:xfrm rot="5400000">
            <a:off x="616433" y="2325095"/>
            <a:ext cx="3223364" cy="340822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Box Sync\Ag Safety Group\AgSafety Arduino CO2 Sensor Workshop - 180827\Revised Instructions\Revision 2 dwh - 190910\Photos\20190918_0956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56" t="14181" r="8162" b="10934"/>
          <a:stretch/>
        </p:blipFill>
        <p:spPr bwMode="auto">
          <a:xfrm>
            <a:off x="4326698" y="2488504"/>
            <a:ext cx="4283902" cy="30814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61069" y="1676400"/>
            <a:ext cx="934936" cy="646331"/>
          </a:xfrm>
          <a:prstGeom prst="rect">
            <a:avLst/>
          </a:prstGeom>
          <a:noFill/>
        </p:spPr>
        <p:txBody>
          <a:bodyPr wrap="none" rtlCol="0">
            <a:spAutoFit/>
          </a:bodyPr>
          <a:lstStyle/>
          <a:p>
            <a:pPr algn="ctr"/>
            <a:r>
              <a:rPr lang="en-US" dirty="0"/>
              <a:t>Arduino</a:t>
            </a:r>
          </a:p>
          <a:p>
            <a:pPr algn="ctr"/>
            <a:r>
              <a:rPr lang="en-US" dirty="0"/>
              <a:t>UNO R3</a:t>
            </a:r>
          </a:p>
        </p:txBody>
      </p:sp>
      <p:cxnSp>
        <p:nvCxnSpPr>
          <p:cNvPr id="7" name="Straight Arrow Connector 6"/>
          <p:cNvCxnSpPr/>
          <p:nvPr/>
        </p:nvCxnSpPr>
        <p:spPr>
          <a:xfrm>
            <a:off x="4715005" y="2256094"/>
            <a:ext cx="325336" cy="574788"/>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04069" y="1676400"/>
            <a:ext cx="1161408" cy="646331"/>
          </a:xfrm>
          <a:prstGeom prst="rect">
            <a:avLst/>
          </a:prstGeom>
          <a:noFill/>
        </p:spPr>
        <p:txBody>
          <a:bodyPr wrap="none" rtlCol="0">
            <a:spAutoFit/>
          </a:bodyPr>
          <a:lstStyle/>
          <a:p>
            <a:pPr algn="ctr"/>
            <a:r>
              <a:rPr lang="en-US" dirty="0"/>
              <a:t>MQ-135</a:t>
            </a:r>
          </a:p>
          <a:p>
            <a:pPr algn="ctr"/>
            <a:r>
              <a:rPr lang="en-US" dirty="0"/>
              <a:t>gas sensor</a:t>
            </a:r>
          </a:p>
        </p:txBody>
      </p:sp>
      <p:cxnSp>
        <p:nvCxnSpPr>
          <p:cNvPr id="11" name="Straight Arrow Connector 10"/>
          <p:cNvCxnSpPr/>
          <p:nvPr/>
        </p:nvCxnSpPr>
        <p:spPr>
          <a:xfrm>
            <a:off x="5858005" y="2256094"/>
            <a:ext cx="162668" cy="791906"/>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47609" y="1676400"/>
            <a:ext cx="834396" cy="646331"/>
          </a:xfrm>
          <a:prstGeom prst="rect">
            <a:avLst/>
          </a:prstGeom>
          <a:noFill/>
        </p:spPr>
        <p:txBody>
          <a:bodyPr wrap="none" rtlCol="0">
            <a:spAutoFit/>
          </a:bodyPr>
          <a:lstStyle/>
          <a:p>
            <a:pPr algn="ctr"/>
            <a:r>
              <a:rPr lang="en-US" dirty="0"/>
              <a:t>OLED</a:t>
            </a:r>
          </a:p>
          <a:p>
            <a:pPr algn="ctr"/>
            <a:r>
              <a:rPr lang="en-US" dirty="0"/>
              <a:t>display</a:t>
            </a:r>
          </a:p>
        </p:txBody>
      </p:sp>
      <p:cxnSp>
        <p:nvCxnSpPr>
          <p:cNvPr id="14" name="Straight Arrow Connector 13"/>
          <p:cNvCxnSpPr/>
          <p:nvPr/>
        </p:nvCxnSpPr>
        <p:spPr>
          <a:xfrm flipH="1">
            <a:off x="6620005" y="2256094"/>
            <a:ext cx="228600" cy="944306"/>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10605" y="1676400"/>
            <a:ext cx="881973" cy="646331"/>
          </a:xfrm>
          <a:prstGeom prst="rect">
            <a:avLst/>
          </a:prstGeom>
          <a:noFill/>
        </p:spPr>
        <p:txBody>
          <a:bodyPr wrap="none" rtlCol="0">
            <a:spAutoFit/>
          </a:bodyPr>
          <a:lstStyle/>
          <a:p>
            <a:pPr algn="ctr"/>
            <a:r>
              <a:rPr lang="en-US" dirty="0"/>
              <a:t>Jumper</a:t>
            </a:r>
          </a:p>
          <a:p>
            <a:pPr algn="ctr"/>
            <a:r>
              <a:rPr lang="en-US" dirty="0"/>
              <a:t>wires</a:t>
            </a:r>
          </a:p>
        </p:txBody>
      </p:sp>
      <p:cxnSp>
        <p:nvCxnSpPr>
          <p:cNvPr id="19" name="Straight Arrow Connector 18"/>
          <p:cNvCxnSpPr/>
          <p:nvPr/>
        </p:nvCxnSpPr>
        <p:spPr>
          <a:xfrm flipH="1">
            <a:off x="7763005" y="2256094"/>
            <a:ext cx="200768" cy="505471"/>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53205" y="5867400"/>
            <a:ext cx="1572803" cy="646331"/>
          </a:xfrm>
          <a:prstGeom prst="rect">
            <a:avLst/>
          </a:prstGeom>
          <a:noFill/>
        </p:spPr>
        <p:txBody>
          <a:bodyPr wrap="none" rtlCol="0">
            <a:spAutoFit/>
          </a:bodyPr>
          <a:lstStyle/>
          <a:p>
            <a:pPr algn="ctr"/>
            <a:r>
              <a:rPr lang="en-US" dirty="0"/>
              <a:t>9V AC/DC</a:t>
            </a:r>
          </a:p>
          <a:p>
            <a:pPr algn="ctr"/>
            <a:r>
              <a:rPr lang="en-US" dirty="0"/>
              <a:t>power adapter</a:t>
            </a:r>
          </a:p>
        </p:txBody>
      </p:sp>
      <p:cxnSp>
        <p:nvCxnSpPr>
          <p:cNvPr id="24" name="Straight Arrow Connector 23"/>
          <p:cNvCxnSpPr/>
          <p:nvPr/>
        </p:nvCxnSpPr>
        <p:spPr>
          <a:xfrm flipH="1" flipV="1">
            <a:off x="5304069" y="5334000"/>
            <a:ext cx="553936" cy="609600"/>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10515" y="5867400"/>
            <a:ext cx="2498056" cy="646331"/>
          </a:xfrm>
          <a:prstGeom prst="rect">
            <a:avLst/>
          </a:prstGeom>
          <a:noFill/>
        </p:spPr>
        <p:txBody>
          <a:bodyPr wrap="none" rtlCol="0">
            <a:spAutoFit/>
          </a:bodyPr>
          <a:lstStyle/>
          <a:p>
            <a:pPr algn="ctr"/>
            <a:r>
              <a:rPr lang="en-US" dirty="0"/>
              <a:t>Optional: 9V battery and</a:t>
            </a:r>
          </a:p>
          <a:p>
            <a:pPr algn="ctr"/>
            <a:r>
              <a:rPr lang="en-US" dirty="0"/>
              <a:t>5.5mm plug adapter</a:t>
            </a:r>
          </a:p>
        </p:txBody>
      </p:sp>
      <p:cxnSp>
        <p:nvCxnSpPr>
          <p:cNvPr id="29" name="Straight Arrow Connector 28"/>
          <p:cNvCxnSpPr/>
          <p:nvPr/>
        </p:nvCxnSpPr>
        <p:spPr>
          <a:xfrm flipV="1">
            <a:off x="2743200" y="5105400"/>
            <a:ext cx="304800" cy="838200"/>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370781" y="1676400"/>
            <a:ext cx="895502" cy="646331"/>
          </a:xfrm>
          <a:prstGeom prst="rect">
            <a:avLst/>
          </a:prstGeom>
          <a:noFill/>
        </p:spPr>
        <p:txBody>
          <a:bodyPr wrap="none" rtlCol="0">
            <a:spAutoFit/>
          </a:bodyPr>
          <a:lstStyle/>
          <a:p>
            <a:pPr algn="ctr"/>
            <a:r>
              <a:rPr lang="en-US" dirty="0"/>
              <a:t>Storage</a:t>
            </a:r>
          </a:p>
          <a:p>
            <a:pPr algn="ctr"/>
            <a:r>
              <a:rPr lang="en-US" dirty="0"/>
              <a:t>box</a:t>
            </a:r>
          </a:p>
        </p:txBody>
      </p:sp>
      <p:cxnSp>
        <p:nvCxnSpPr>
          <p:cNvPr id="33" name="Straight Arrow Connector 32"/>
          <p:cNvCxnSpPr/>
          <p:nvPr/>
        </p:nvCxnSpPr>
        <p:spPr>
          <a:xfrm>
            <a:off x="1905000" y="2256094"/>
            <a:ext cx="361283" cy="505471"/>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120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Arduino Microcontroller</a:t>
            </a:r>
          </a:p>
        </p:txBody>
      </p:sp>
      <p:pic>
        <p:nvPicPr>
          <p:cNvPr id="1027" name="Picture 3" descr="E:\Box Sync\Ag Safety Group\AgSafety Arduino CO2 Sensor Workshop - 180827\Revised Instructions\Revision 2 dwh - 190910\Photos\20190919_170028.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316" b="92394" l="6672" r="94296"/>
                    </a14:imgEffect>
                  </a14:imgLayer>
                </a14:imgProps>
              </a:ext>
              <a:ext uri="{28A0092B-C50C-407E-A947-70E740481C1C}">
                <a14:useLocalDpi xmlns:a14="http://schemas.microsoft.com/office/drawing/2010/main" val="0"/>
              </a:ext>
            </a:extLst>
          </a:blip>
          <a:srcRect/>
          <a:stretch>
            <a:fillRect/>
          </a:stretch>
        </p:blipFill>
        <p:spPr bwMode="auto">
          <a:xfrm>
            <a:off x="1828800" y="18288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69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MQ-135 Gas Sensor Module</a:t>
            </a:r>
          </a:p>
        </p:txBody>
      </p:sp>
      <p:pic>
        <p:nvPicPr>
          <p:cNvPr id="4" name="Picture 2" descr="E:\Box Sync\Ag Safety Group\AgSafety Arduino CO2 Sensor Workshop - 180827\Revised Instructions\Revision 2 dwh - 190910\20190917_12222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5397" t="39419" r="25993" b="21693"/>
          <a:stretch/>
        </p:blipFill>
        <p:spPr bwMode="auto">
          <a:xfrm>
            <a:off x="2667001" y="2743200"/>
            <a:ext cx="3809999"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005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the Sensor Circuit</a:t>
            </a:r>
          </a:p>
        </p:txBody>
      </p:sp>
      <p:sp>
        <p:nvSpPr>
          <p:cNvPr id="3" name="Content Placeholder 2"/>
          <p:cNvSpPr>
            <a:spLocks noGrp="1"/>
          </p:cNvSpPr>
          <p:nvPr>
            <p:ph idx="1"/>
          </p:nvPr>
        </p:nvSpPr>
        <p:spPr/>
        <p:txBody>
          <a:bodyPr>
            <a:normAutofit lnSpcReduction="10000"/>
          </a:bodyPr>
          <a:lstStyle/>
          <a:p>
            <a:r>
              <a:rPr lang="en-US" dirty="0"/>
              <a:t>Follow the directions provided and make connections between components using the colored jumper wires.</a:t>
            </a:r>
          </a:p>
          <a:p>
            <a:endParaRPr lang="en-US" dirty="0"/>
          </a:p>
          <a:p>
            <a:r>
              <a:rPr lang="en-US" dirty="0"/>
              <a:t>Note:  Wire colors may differ slightly or may be difficult to tell apart.  The important thing is to make the correct connections between pins on the components as listed in Table 1 of the instructions.</a:t>
            </a:r>
          </a:p>
        </p:txBody>
      </p:sp>
    </p:spTree>
    <p:extLst>
      <p:ext uri="{BB962C8B-B14F-4D97-AF65-F5344CB8AC3E}">
        <p14:creationId xmlns:p14="http://schemas.microsoft.com/office/powerpoint/2010/main" val="304829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Box Sync\Ag Safety Group\AgSafety Arduino CO2 Sensor Workshop - 180827\Revised Instructions\Revision 2 dwh - 190910\Photos\20190918_0958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211"/>
          <a:stretch/>
        </p:blipFill>
        <p:spPr bwMode="auto">
          <a:xfrm rot="5400000">
            <a:off x="358424" y="1249374"/>
            <a:ext cx="3209017" cy="253907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Box Sync\Ag Safety Group\AgSafety Arduino CO2 Sensor Workshop - 180827\Revised Instructions\Revision 2 dwh - 190910\Photos\20190918_0958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549"/>
          <a:stretch/>
        </p:blipFill>
        <p:spPr bwMode="auto">
          <a:xfrm>
            <a:off x="4133292" y="914400"/>
            <a:ext cx="4572000" cy="27586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Box Sync\Ag Safety Group\AgSafety Arduino CO2 Sensor Workshop - 180827\Revised Instructions\Revision 2 dwh - 190910\Photos\20190918_0959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585" b="20320"/>
          <a:stretch/>
        </p:blipFill>
        <p:spPr bwMode="auto">
          <a:xfrm>
            <a:off x="3846984" y="4114800"/>
            <a:ext cx="514461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Box Sync\Ag Safety Group\AgSafety Arduino CO2 Sensor Workshop - 180827\Revised Instructions\Revision 2 dwh - 190910\Photos\20190918_09593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03" t="18951" r="29717" b="10342"/>
          <a:stretch/>
        </p:blipFill>
        <p:spPr bwMode="auto">
          <a:xfrm>
            <a:off x="138984" y="4703062"/>
            <a:ext cx="1941534" cy="215493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152400"/>
            <a:ext cx="8229600" cy="1143000"/>
          </a:xfrm>
        </p:spPr>
        <p:txBody>
          <a:bodyPr/>
          <a:lstStyle/>
          <a:p>
            <a:r>
              <a:rPr lang="en-US" dirty="0"/>
              <a:t>Connect OLED Display</a:t>
            </a:r>
          </a:p>
        </p:txBody>
      </p:sp>
      <p:pic>
        <p:nvPicPr>
          <p:cNvPr id="2054" name="Picture 6" descr="E:\Box Sync\Ag Safety Group\AgSafety Arduino CO2 Sensor Workshop - 180827\Revised Instructions\Revision 2 dwh - 190910\Photos\20190918_1002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624" t="23059" r="20037" b="19863"/>
          <a:stretch/>
        </p:blipFill>
        <p:spPr bwMode="auto">
          <a:xfrm rot="5400000">
            <a:off x="1791590" y="4915792"/>
            <a:ext cx="2154938" cy="17294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3400" y="4349206"/>
            <a:ext cx="1036630" cy="369332"/>
          </a:xfrm>
          <a:prstGeom prst="rect">
            <a:avLst/>
          </a:prstGeom>
          <a:noFill/>
        </p:spPr>
        <p:txBody>
          <a:bodyPr wrap="none" rtlCol="0">
            <a:spAutoFit/>
          </a:bodyPr>
          <a:lstStyle/>
          <a:p>
            <a:r>
              <a:rPr lang="en-US" dirty="0"/>
              <a:t>Top View</a:t>
            </a:r>
          </a:p>
        </p:txBody>
      </p:sp>
      <p:sp>
        <p:nvSpPr>
          <p:cNvPr id="13" name="TextBox 12"/>
          <p:cNvSpPr txBox="1"/>
          <p:nvPr/>
        </p:nvSpPr>
        <p:spPr>
          <a:xfrm>
            <a:off x="2178708" y="4355068"/>
            <a:ext cx="1402692" cy="369332"/>
          </a:xfrm>
          <a:prstGeom prst="rect">
            <a:avLst/>
          </a:prstGeom>
          <a:noFill/>
        </p:spPr>
        <p:txBody>
          <a:bodyPr wrap="none" rtlCol="0">
            <a:spAutoFit/>
          </a:bodyPr>
          <a:lstStyle/>
          <a:p>
            <a:r>
              <a:rPr lang="en-US" dirty="0"/>
              <a:t>Bottom View</a:t>
            </a:r>
          </a:p>
        </p:txBody>
      </p:sp>
    </p:spTree>
    <p:extLst>
      <p:ext uri="{BB962C8B-B14F-4D97-AF65-F5344CB8AC3E}">
        <p14:creationId xmlns:p14="http://schemas.microsoft.com/office/powerpoint/2010/main" val="2709958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Connect MQ-135</a:t>
            </a:r>
          </a:p>
        </p:txBody>
      </p:sp>
      <p:pic>
        <p:nvPicPr>
          <p:cNvPr id="3074" name="Picture 2" descr="E:\Box Sync\Ag Safety Group\AgSafety Arduino CO2 Sensor Workshop - 180827\Revised Instructions\Revision 2 dwh - 190910\Photos\20190918_10012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42" t="6545" r="22056" b="3501"/>
          <a:stretch/>
        </p:blipFill>
        <p:spPr bwMode="auto">
          <a:xfrm>
            <a:off x="533400" y="914400"/>
            <a:ext cx="2743200" cy="30190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Box Sync\Ag Safety Group\AgSafety Arduino CO2 Sensor Workshop - 180827\Revised Instructions\Revision 2 dwh - 190910\Photos\20190918_1001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9" t="12938" r="8865" b="22222"/>
          <a:stretch/>
        </p:blipFill>
        <p:spPr bwMode="auto">
          <a:xfrm>
            <a:off x="3860872" y="914400"/>
            <a:ext cx="476977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Box Sync\Ag Safety Group\AgSafety Arduino CO2 Sensor Workshop - 180827\Revised Instructions\Revision 2 dwh - 190910\Photos\20190918_1001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66" t="11568" b="19026"/>
          <a:stretch/>
        </p:blipFill>
        <p:spPr bwMode="auto">
          <a:xfrm>
            <a:off x="3728519" y="4114800"/>
            <a:ext cx="503448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Box Sync\Ag Safety Group\AgSafety Arduino CO2 Sensor Workshop - 180827\Revised Instructions\Revision 2 dwh - 190910\Photos\20190918_1001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04" t="21875" r="12186" b="18307"/>
          <a:stretch/>
        </p:blipFill>
        <p:spPr bwMode="auto">
          <a:xfrm rot="5400000">
            <a:off x="-129962" y="4823040"/>
            <a:ext cx="2429012" cy="1640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Box Sync\Ag Safety Group\AgSafety Arduino CO2 Sensor Workshop - 180827\Revised Instructions\Revision 2 dwh - 190910\Photos\20190918_10022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14" t="23603" r="21185" b="19831"/>
          <a:stretch/>
        </p:blipFill>
        <p:spPr bwMode="auto">
          <a:xfrm rot="5400000">
            <a:off x="1510950" y="4823040"/>
            <a:ext cx="2429009" cy="1640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4095554"/>
            <a:ext cx="1036630" cy="369332"/>
          </a:xfrm>
          <a:prstGeom prst="rect">
            <a:avLst/>
          </a:prstGeom>
          <a:noFill/>
        </p:spPr>
        <p:txBody>
          <a:bodyPr wrap="none" rtlCol="0">
            <a:spAutoFit/>
          </a:bodyPr>
          <a:lstStyle/>
          <a:p>
            <a:r>
              <a:rPr lang="en-US" dirty="0"/>
              <a:t>Top View</a:t>
            </a:r>
          </a:p>
        </p:txBody>
      </p:sp>
      <p:sp>
        <p:nvSpPr>
          <p:cNvPr id="10" name="TextBox 9"/>
          <p:cNvSpPr txBox="1"/>
          <p:nvPr/>
        </p:nvSpPr>
        <p:spPr>
          <a:xfrm>
            <a:off x="2026308" y="4101416"/>
            <a:ext cx="1402692" cy="369332"/>
          </a:xfrm>
          <a:prstGeom prst="rect">
            <a:avLst/>
          </a:prstGeom>
          <a:noFill/>
        </p:spPr>
        <p:txBody>
          <a:bodyPr wrap="none" rtlCol="0">
            <a:spAutoFit/>
          </a:bodyPr>
          <a:lstStyle/>
          <a:p>
            <a:r>
              <a:rPr lang="en-US" dirty="0"/>
              <a:t>Bottom View</a:t>
            </a:r>
          </a:p>
        </p:txBody>
      </p:sp>
    </p:spTree>
    <p:extLst>
      <p:ext uri="{BB962C8B-B14F-4D97-AF65-F5344CB8AC3E}">
        <p14:creationId xmlns:p14="http://schemas.microsoft.com/office/powerpoint/2010/main" val="4137595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STOP! Wait until instructed to continue.</a:t>
            </a:r>
          </a:p>
        </p:txBody>
      </p:sp>
      <p:sp>
        <p:nvSpPr>
          <p:cNvPr id="3" name="Content Placeholder 2"/>
          <p:cNvSpPr>
            <a:spLocks noGrp="1"/>
          </p:cNvSpPr>
          <p:nvPr>
            <p:ph idx="1"/>
          </p:nvPr>
        </p:nvSpPr>
        <p:spPr/>
        <p:txBody>
          <a:bodyPr/>
          <a:lstStyle/>
          <a:p>
            <a:endParaRPr lang="en-US" dirty="0"/>
          </a:p>
          <a:p>
            <a:r>
              <a:rPr lang="en-US" dirty="0"/>
              <a:t>Your instructor needs to check your wiring connections before you can power the circuit.</a:t>
            </a:r>
          </a:p>
          <a:p>
            <a:endParaRPr lang="en-US" dirty="0"/>
          </a:p>
          <a:p>
            <a:r>
              <a:rPr lang="en-US" dirty="0"/>
              <a:t>What will happen when the circuit is powered on?</a:t>
            </a:r>
          </a:p>
        </p:txBody>
      </p:sp>
    </p:spTree>
    <p:extLst>
      <p:ext uri="{BB962C8B-B14F-4D97-AF65-F5344CB8AC3E}">
        <p14:creationId xmlns:p14="http://schemas.microsoft.com/office/powerpoint/2010/main" val="2571180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Calibration</a:t>
            </a:r>
          </a:p>
        </p:txBody>
      </p:sp>
      <p:pic>
        <p:nvPicPr>
          <p:cNvPr id="2050" name="Picture 2" descr="E:\Box Sync\Ag Safety Group\AgSafety Arduino CO2 Sensor Workshop - 180827\Revised Instructions\Revision 2 dwh - 190910\Photos\20190919_1658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56" t="18095" r="7858" b="8254"/>
          <a:stretch/>
        </p:blipFill>
        <p:spPr bwMode="auto">
          <a:xfrm>
            <a:off x="1828800" y="1631196"/>
            <a:ext cx="5486400" cy="35956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5578" y="5715000"/>
            <a:ext cx="7112845" cy="646331"/>
          </a:xfrm>
          <a:prstGeom prst="rect">
            <a:avLst/>
          </a:prstGeom>
          <a:noFill/>
        </p:spPr>
        <p:txBody>
          <a:bodyPr wrap="none" rtlCol="0">
            <a:spAutoFit/>
          </a:bodyPr>
          <a:lstStyle/>
          <a:p>
            <a:pPr algn="ctr"/>
            <a:r>
              <a:rPr lang="en-US" sz="3600" dirty="0"/>
              <a:t>0.690V DC = How many ppm of CO</a:t>
            </a:r>
            <a:r>
              <a:rPr lang="en-US" sz="3600" baseline="-25000" dirty="0"/>
              <a:t>2</a:t>
            </a:r>
            <a:r>
              <a:rPr lang="en-US" sz="3600" dirty="0"/>
              <a:t>?</a:t>
            </a:r>
          </a:p>
        </p:txBody>
      </p:sp>
    </p:spTree>
    <p:extLst>
      <p:ext uri="{BB962C8B-B14F-4D97-AF65-F5344CB8AC3E}">
        <p14:creationId xmlns:p14="http://schemas.microsoft.com/office/powerpoint/2010/main" val="1136622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 9V power source</a:t>
            </a:r>
          </a:p>
        </p:txBody>
      </p:sp>
      <p:pic>
        <p:nvPicPr>
          <p:cNvPr id="4099" name="Picture 3" descr="E:\Box Sync\Ag Safety Group\AgSafety Arduino CO2 Sensor Workshop - 180827\Revised Instructions\Revision 2 dwh - 190910\Photos\20190918_1003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16" t="22679" r="35160" b="21613"/>
          <a:stretch/>
        </p:blipFill>
        <p:spPr bwMode="auto">
          <a:xfrm>
            <a:off x="5581389" y="2756770"/>
            <a:ext cx="2267211" cy="22922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Box Sync\Ag Safety Group\AgSafety Arduino CO2 Sensor Workshop - 180827\Revised Instructions\Revision 2 dwh - 190910\Photos\20190918_1004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35" t="4947" r="15696" b="5860"/>
          <a:stretch/>
        </p:blipFill>
        <p:spPr bwMode="auto">
          <a:xfrm rot="5400000">
            <a:off x="924838" y="2067838"/>
            <a:ext cx="4233798" cy="367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6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Breathe into the sensor</a:t>
            </a:r>
          </a:p>
        </p:txBody>
      </p:sp>
      <p:pic>
        <p:nvPicPr>
          <p:cNvPr id="5122" name="Picture 2" descr="E:\Box Sync\Ag Safety Group\AgSafety Arduino CO2 Sensor Workshop - 180827\Revised Instructions\Revision 2 dwh - 190910\Photos\20190918_1004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90500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333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gases are in the air we breathe?</a:t>
            </a:r>
          </a:p>
        </p:txBody>
      </p:sp>
      <p:sp>
        <p:nvSpPr>
          <p:cNvPr id="3" name="Content Placeholder 2"/>
          <p:cNvSpPr>
            <a:spLocks noGrp="1"/>
          </p:cNvSpPr>
          <p:nvPr>
            <p:ph idx="1"/>
          </p:nvPr>
        </p:nvSpPr>
        <p:spPr>
          <a:xfrm>
            <a:off x="1905000" y="1600200"/>
            <a:ext cx="5334000" cy="4525963"/>
          </a:xfrm>
        </p:spPr>
        <p:txBody>
          <a:bodyPr/>
          <a:lstStyle/>
          <a:p>
            <a:r>
              <a:rPr lang="en-US" dirty="0"/>
              <a:t>Oxygen			21%</a:t>
            </a:r>
          </a:p>
          <a:p>
            <a:r>
              <a:rPr lang="en-US" dirty="0"/>
              <a:t>Nitrogen			78%</a:t>
            </a:r>
          </a:p>
          <a:p>
            <a:r>
              <a:rPr lang="en-US" dirty="0"/>
              <a:t>Argon			&lt; 1%</a:t>
            </a:r>
          </a:p>
          <a:p>
            <a:r>
              <a:rPr lang="en-US" dirty="0"/>
              <a:t>Trace gases: carbon dioxide, methane, helium, hydrogen, ozone, and others!</a:t>
            </a:r>
          </a:p>
          <a:p>
            <a:endParaRPr lang="en-US" dirty="0"/>
          </a:p>
          <a:p>
            <a:pPr marL="0" indent="0" algn="ctr">
              <a:buNone/>
            </a:pPr>
            <a:r>
              <a:rPr lang="en-US" dirty="0"/>
              <a:t>Can you </a:t>
            </a:r>
            <a:r>
              <a:rPr lang="en-US" b="1" dirty="0"/>
              <a:t>see</a:t>
            </a:r>
            <a:r>
              <a:rPr lang="en-US" dirty="0"/>
              <a:t> or </a:t>
            </a:r>
            <a:r>
              <a:rPr lang="en-US" b="1" dirty="0"/>
              <a:t>smell</a:t>
            </a:r>
            <a:r>
              <a:rPr lang="en-US" dirty="0"/>
              <a:t> these?</a:t>
            </a:r>
          </a:p>
        </p:txBody>
      </p:sp>
    </p:spTree>
    <p:extLst>
      <p:ext uri="{BB962C8B-B14F-4D97-AF65-F5344CB8AC3E}">
        <p14:creationId xmlns:p14="http://schemas.microsoft.com/office/powerpoint/2010/main" val="1514250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 the Reset Button</a:t>
            </a:r>
          </a:p>
        </p:txBody>
      </p:sp>
      <p:pic>
        <p:nvPicPr>
          <p:cNvPr id="4" name="Picture 4" descr="E:\Box Sync\Ag Safety Group\AgSafety Arduino CO2 Sensor Workshop - 180827\Revised Instructions\Revision 2 dwh - 190910\Photos\20190918_1001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66" t="11568" b="19026"/>
          <a:stretch/>
        </p:blipFill>
        <p:spPr bwMode="auto">
          <a:xfrm>
            <a:off x="2054760" y="2514600"/>
            <a:ext cx="5034481" cy="27432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6198296" y="3124200"/>
            <a:ext cx="0" cy="1219200"/>
          </a:xfrm>
          <a:prstGeom prst="straightConnector1">
            <a:avLst/>
          </a:prstGeom>
          <a:ln w="76200">
            <a:solidFill>
              <a:srgbClr val="FF000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5879926" y="4394548"/>
            <a:ext cx="609600" cy="609600"/>
          </a:xfrm>
          <a:prstGeom prst="ellipse">
            <a:avLst/>
          </a:prstGeom>
          <a:noFill/>
          <a:ln w="38100">
            <a:solidFill>
              <a:srgbClr val="FF0000"/>
            </a:solidFill>
            <a:prstDash val="sysDash"/>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91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79538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Metallic Oxide Gas Sensors</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6406" y="1552589"/>
            <a:ext cx="3524742" cy="4305901"/>
          </a:xfrm>
        </p:spPr>
      </p:pic>
      <p:grpSp>
        <p:nvGrpSpPr>
          <p:cNvPr id="8" name="Group 7"/>
          <p:cNvGrpSpPr/>
          <p:nvPr/>
        </p:nvGrpSpPr>
        <p:grpSpPr>
          <a:xfrm flipH="1">
            <a:off x="4648200" y="1828800"/>
            <a:ext cx="3962400" cy="3306299"/>
            <a:chOff x="4419600" y="1828800"/>
            <a:chExt cx="3962400" cy="3306299"/>
          </a:xfrm>
        </p:grpSpPr>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828800"/>
              <a:ext cx="3592286" cy="3306299"/>
            </a:xfrm>
            <a:prstGeom prst="rect">
              <a:avLst/>
            </a:prstGeom>
          </p:spPr>
        </p:pic>
        <p:sp>
          <p:nvSpPr>
            <p:cNvPr id="6" name="TextBox 5"/>
            <p:cNvSpPr txBox="1"/>
            <p:nvPr/>
          </p:nvSpPr>
          <p:spPr>
            <a:xfrm>
              <a:off x="7721242" y="2819400"/>
              <a:ext cx="660758" cy="1754326"/>
            </a:xfrm>
            <a:prstGeom prst="rect">
              <a:avLst/>
            </a:prstGeom>
            <a:noFill/>
          </p:spPr>
          <p:txBody>
            <a:bodyPr wrap="none" rtlCol="0">
              <a:spAutoFit/>
            </a:bodyPr>
            <a:lstStyle/>
            <a:p>
              <a:r>
                <a:rPr lang="en-US" sz="3600" dirty="0">
                  <a:solidFill>
                    <a:srgbClr val="FF0000"/>
                  </a:solidFill>
                </a:rPr>
                <a:t>  A</a:t>
              </a:r>
            </a:p>
            <a:p>
              <a:r>
                <a:rPr lang="en-US" sz="3600" dirty="0">
                  <a:solidFill>
                    <a:srgbClr val="FF0000"/>
                  </a:solidFill>
                </a:rPr>
                <a:t> H</a:t>
              </a:r>
            </a:p>
            <a:p>
              <a:r>
                <a:rPr lang="en-US" sz="3600" dirty="0">
                  <a:solidFill>
                    <a:srgbClr val="FF0000"/>
                  </a:solidFill>
                </a:rPr>
                <a:t>  A</a:t>
              </a:r>
            </a:p>
          </p:txBody>
        </p:sp>
        <p:sp>
          <p:nvSpPr>
            <p:cNvPr id="7" name="TextBox 6"/>
            <p:cNvSpPr txBox="1"/>
            <p:nvPr/>
          </p:nvSpPr>
          <p:spPr>
            <a:xfrm>
              <a:off x="5334000" y="2893874"/>
              <a:ext cx="679994" cy="1754326"/>
            </a:xfrm>
            <a:prstGeom prst="rect">
              <a:avLst/>
            </a:prstGeom>
            <a:noFill/>
          </p:spPr>
          <p:txBody>
            <a:bodyPr wrap="none" rtlCol="0">
              <a:spAutoFit/>
            </a:bodyPr>
            <a:lstStyle/>
            <a:p>
              <a:r>
                <a:rPr lang="en-US" sz="3600" dirty="0">
                  <a:solidFill>
                    <a:srgbClr val="FF0000"/>
                  </a:solidFill>
                </a:rPr>
                <a:t> B</a:t>
              </a:r>
            </a:p>
            <a:p>
              <a:r>
                <a:rPr lang="en-US" sz="3600" dirty="0">
                  <a:solidFill>
                    <a:srgbClr val="FF0000"/>
                  </a:solidFill>
                </a:rPr>
                <a:t>  H</a:t>
              </a:r>
            </a:p>
            <a:p>
              <a:r>
                <a:rPr lang="en-US" sz="3600" dirty="0">
                  <a:solidFill>
                    <a:srgbClr val="FF0000"/>
                  </a:solidFill>
                </a:rPr>
                <a:t>B</a:t>
              </a:r>
            </a:p>
          </p:txBody>
        </p:sp>
      </p:grpSp>
      <p:pic>
        <p:nvPicPr>
          <p:cNvPr id="9218" name="Picture 2" descr="E:\Box Sync\Ag Safety Group\AgSafety Arduino CO2 Sensor Workshop - 180827\Revised Instructions\Revision 2 dwh - 190910\mq135_sensor_opened.jpg"/>
          <p:cNvPicPr>
            <a:picLocks noChangeAspect="1" noChangeArrowheads="1"/>
          </p:cNvPicPr>
          <p:nvPr/>
        </p:nvPicPr>
        <p:blipFill rotWithShape="1">
          <a:blip r:embed="rId5">
            <a:extLst>
              <a:ext uri="{28A0092B-C50C-407E-A947-70E740481C1C}">
                <a14:useLocalDpi xmlns:a14="http://schemas.microsoft.com/office/drawing/2010/main" val="0"/>
              </a:ext>
            </a:extLst>
          </a:blip>
          <a:srcRect l="16963" t="20833" r="18751" b="25298"/>
          <a:stretch/>
        </p:blipFill>
        <p:spPr bwMode="auto">
          <a:xfrm>
            <a:off x="1148806" y="2049823"/>
            <a:ext cx="3276600" cy="2745670"/>
          </a:xfrm>
          <a:prstGeom prst="ellipse">
            <a:avLst/>
          </a:prstGeom>
          <a:ln>
            <a:noFill/>
          </a:ln>
          <a:effectLst>
            <a:softEdge rad="112500"/>
          </a:effectLst>
          <a:scene3d>
            <a:camera prst="perspectiveRelaxedModerately">
              <a:rot lat="18900000" lon="0" rev="0"/>
            </a:camera>
            <a:lightRig rig="threePt" dir="t"/>
          </a:scene3d>
          <a:extLst>
            <a:ext uri="{909E8E84-426E-40DD-AFC4-6F175D3DCCD1}">
              <a14:hiddenFill xmlns:a14="http://schemas.microsoft.com/office/drawing/2010/main">
                <a:solidFill>
                  <a:srgbClr val="FFFFFF"/>
                </a:solidFill>
              </a14:hiddenFill>
            </a:ext>
          </a:extLst>
        </p:spPr>
      </p:pic>
      <p:sp>
        <p:nvSpPr>
          <p:cNvPr id="9" name="Rectangle 8"/>
          <p:cNvSpPr/>
          <p:nvPr/>
        </p:nvSpPr>
        <p:spPr>
          <a:xfrm>
            <a:off x="539206" y="5934670"/>
            <a:ext cx="4572000" cy="923330"/>
          </a:xfrm>
          <a:prstGeom prst="rect">
            <a:avLst/>
          </a:prstGeom>
        </p:spPr>
        <p:txBody>
          <a:bodyPr>
            <a:spAutoFit/>
          </a:bodyPr>
          <a:lstStyle/>
          <a:p>
            <a:r>
              <a:rPr lang="en-US" dirty="0"/>
              <a:t>Gas sensor cutaway photo from</a:t>
            </a:r>
            <a:endParaRPr lang="en-US" dirty="0">
              <a:hlinkClick r:id="rId6"/>
            </a:endParaRPr>
          </a:p>
          <a:p>
            <a:r>
              <a:rPr lang="en-US" dirty="0">
                <a:hlinkClick r:id="rId6"/>
              </a:rPr>
              <a:t>http://davidegironi.blogspot.com/2017/07/mq-gas-sensor-correlation-function.html</a:t>
            </a:r>
            <a:endParaRPr lang="en-US" dirty="0"/>
          </a:p>
        </p:txBody>
      </p:sp>
      <p:sp>
        <p:nvSpPr>
          <p:cNvPr id="11" name="TextBox 10"/>
          <p:cNvSpPr txBox="1"/>
          <p:nvPr/>
        </p:nvSpPr>
        <p:spPr>
          <a:xfrm>
            <a:off x="406784" y="1418272"/>
            <a:ext cx="964816" cy="1477328"/>
          </a:xfrm>
          <a:prstGeom prst="rect">
            <a:avLst/>
          </a:prstGeom>
          <a:noFill/>
        </p:spPr>
        <p:txBody>
          <a:bodyPr wrap="none" rtlCol="0">
            <a:spAutoFit/>
          </a:bodyPr>
          <a:lstStyle/>
          <a:p>
            <a:r>
              <a:rPr lang="en-US" dirty="0"/>
              <a:t>Heated</a:t>
            </a:r>
          </a:p>
          <a:p>
            <a:r>
              <a:rPr lang="en-US" dirty="0"/>
              <a:t>metallic</a:t>
            </a:r>
          </a:p>
          <a:p>
            <a:r>
              <a:rPr lang="en-US" dirty="0"/>
              <a:t>oxide</a:t>
            </a:r>
          </a:p>
          <a:p>
            <a:r>
              <a:rPr lang="en-US" dirty="0"/>
              <a:t>sensing</a:t>
            </a:r>
          </a:p>
          <a:p>
            <a:r>
              <a:rPr lang="en-US" dirty="0"/>
              <a:t>element</a:t>
            </a:r>
          </a:p>
        </p:txBody>
      </p:sp>
      <p:cxnSp>
        <p:nvCxnSpPr>
          <p:cNvPr id="12" name="Straight Arrow Connector 11"/>
          <p:cNvCxnSpPr/>
          <p:nvPr/>
        </p:nvCxnSpPr>
        <p:spPr>
          <a:xfrm>
            <a:off x="1353481" y="2598420"/>
            <a:ext cx="1166925" cy="373380"/>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20606" y="1563469"/>
            <a:ext cx="802014" cy="646331"/>
          </a:xfrm>
          <a:prstGeom prst="rect">
            <a:avLst/>
          </a:prstGeom>
          <a:noFill/>
        </p:spPr>
        <p:txBody>
          <a:bodyPr wrap="none" rtlCol="0">
            <a:spAutoFit/>
          </a:bodyPr>
          <a:lstStyle/>
          <a:p>
            <a:r>
              <a:rPr lang="en-US" dirty="0"/>
              <a:t>Mesh</a:t>
            </a:r>
          </a:p>
          <a:p>
            <a:r>
              <a:rPr lang="en-US" dirty="0"/>
              <a:t>screen</a:t>
            </a:r>
          </a:p>
        </p:txBody>
      </p:sp>
      <p:cxnSp>
        <p:nvCxnSpPr>
          <p:cNvPr id="15" name="Straight Arrow Connector 14"/>
          <p:cNvCxnSpPr/>
          <p:nvPr/>
        </p:nvCxnSpPr>
        <p:spPr>
          <a:xfrm flipH="1">
            <a:off x="3739606" y="2020669"/>
            <a:ext cx="404925" cy="243776"/>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520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MQ-135 Gas Sensor Module</a:t>
            </a:r>
          </a:p>
        </p:txBody>
      </p:sp>
      <p:pic>
        <p:nvPicPr>
          <p:cNvPr id="6146" name="Picture 2" descr="E:\Box Sync\Ag Safety Group\AgSafety Arduino CO2 Sensor Workshop - 180827\Revised Instructions\Revision 2 dwh - 190910\20190917_12222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5397" t="39419" r="25993" b="21693"/>
          <a:stretch/>
        </p:blipFill>
        <p:spPr bwMode="auto">
          <a:xfrm>
            <a:off x="381000" y="2166257"/>
            <a:ext cx="3809999"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267199" y="2166257"/>
            <a:ext cx="4495803" cy="2286000"/>
            <a:chOff x="4495797" y="2852057"/>
            <a:chExt cx="4495803" cy="2286000"/>
          </a:xfrm>
        </p:grpSpPr>
        <p:pic>
          <p:nvPicPr>
            <p:cNvPr id="6147" name="Picture 3" descr="E:\Box Sync\Ag Safety Group\AgSafety Arduino CO2 Sensor Workshop - 180827\Revised Instructions\Revision 2 dwh - 190910\20190917_122204.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3809" t="36508" r="15080" b="17725"/>
            <a:stretch/>
          </p:blipFill>
          <p:spPr bwMode="auto">
            <a:xfrm>
              <a:off x="4495797" y="2852057"/>
              <a:ext cx="4069874"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69314" y="3447871"/>
              <a:ext cx="622286" cy="1200329"/>
            </a:xfrm>
            <a:prstGeom prst="rect">
              <a:avLst/>
            </a:prstGeom>
            <a:noFill/>
          </p:spPr>
          <p:txBody>
            <a:bodyPr wrap="none" rtlCol="0">
              <a:spAutoFit/>
            </a:bodyPr>
            <a:lstStyle/>
            <a:p>
              <a:r>
                <a:rPr lang="en-US" dirty="0" err="1"/>
                <a:t>VCC</a:t>
              </a:r>
              <a:endParaRPr lang="en-US" dirty="0"/>
            </a:p>
            <a:p>
              <a:r>
                <a:rPr lang="en-US" dirty="0" err="1"/>
                <a:t>GND</a:t>
              </a:r>
              <a:endParaRPr lang="en-US" dirty="0"/>
            </a:p>
            <a:p>
              <a:r>
                <a:rPr lang="en-US" dirty="0"/>
                <a:t>DO</a:t>
              </a:r>
            </a:p>
            <a:p>
              <a:r>
                <a:rPr lang="en-US" dirty="0"/>
                <a:t>AO</a:t>
              </a:r>
            </a:p>
          </p:txBody>
        </p:sp>
      </p:grpSp>
      <p:pic>
        <p:nvPicPr>
          <p:cNvPr id="8" name="Picture 8" descr="Image result for mq-1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0200" y="1025092"/>
            <a:ext cx="2200275" cy="20764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29913" y="4724400"/>
            <a:ext cx="4131772" cy="1200329"/>
          </a:xfrm>
          <a:prstGeom prst="rect">
            <a:avLst/>
          </a:prstGeom>
          <a:noFill/>
        </p:spPr>
        <p:txBody>
          <a:bodyPr wrap="none" rtlCol="0">
            <a:spAutoFit/>
          </a:bodyPr>
          <a:lstStyle/>
          <a:p>
            <a:r>
              <a:rPr lang="en-US" dirty="0" err="1"/>
              <a:t>VCC</a:t>
            </a:r>
            <a:r>
              <a:rPr lang="en-US" dirty="0"/>
              <a:t> = Supply power (+5V DC)</a:t>
            </a:r>
          </a:p>
          <a:p>
            <a:r>
              <a:rPr lang="en-US" dirty="0" err="1"/>
              <a:t>GND</a:t>
            </a:r>
            <a:r>
              <a:rPr lang="en-US" dirty="0"/>
              <a:t> = Ground</a:t>
            </a:r>
          </a:p>
          <a:p>
            <a:r>
              <a:rPr lang="en-US" dirty="0"/>
              <a:t>DO = Digital output (high or low, 5V or 0V)</a:t>
            </a:r>
          </a:p>
          <a:p>
            <a:r>
              <a:rPr lang="en-US" dirty="0"/>
              <a:t>AO = Analog output (from 0.0 to 5.0 </a:t>
            </a:r>
            <a:r>
              <a:rPr lang="en-US" dirty="0" err="1"/>
              <a:t>VDC</a:t>
            </a:r>
            <a:r>
              <a:rPr lang="en-US" dirty="0"/>
              <a:t>)</a:t>
            </a:r>
          </a:p>
        </p:txBody>
      </p:sp>
      <p:sp>
        <p:nvSpPr>
          <p:cNvPr id="6" name="TextBox 5"/>
          <p:cNvSpPr txBox="1"/>
          <p:nvPr/>
        </p:nvSpPr>
        <p:spPr>
          <a:xfrm>
            <a:off x="1676399" y="1981200"/>
            <a:ext cx="1036630" cy="369332"/>
          </a:xfrm>
          <a:prstGeom prst="rect">
            <a:avLst/>
          </a:prstGeom>
          <a:noFill/>
        </p:spPr>
        <p:txBody>
          <a:bodyPr wrap="none" rtlCol="0">
            <a:spAutoFit/>
          </a:bodyPr>
          <a:lstStyle/>
          <a:p>
            <a:r>
              <a:rPr lang="en-US" dirty="0"/>
              <a:t>Top View</a:t>
            </a:r>
          </a:p>
        </p:txBody>
      </p:sp>
      <p:sp>
        <p:nvSpPr>
          <p:cNvPr id="11" name="TextBox 10"/>
          <p:cNvSpPr txBox="1"/>
          <p:nvPr/>
        </p:nvSpPr>
        <p:spPr>
          <a:xfrm>
            <a:off x="5302907" y="1987062"/>
            <a:ext cx="1402692" cy="369332"/>
          </a:xfrm>
          <a:prstGeom prst="rect">
            <a:avLst/>
          </a:prstGeom>
          <a:noFill/>
        </p:spPr>
        <p:txBody>
          <a:bodyPr wrap="none" rtlCol="0">
            <a:spAutoFit/>
          </a:bodyPr>
          <a:lstStyle/>
          <a:p>
            <a:r>
              <a:rPr lang="en-US" dirty="0"/>
              <a:t>Bottom View</a:t>
            </a:r>
          </a:p>
        </p:txBody>
      </p:sp>
    </p:spTree>
    <p:extLst>
      <p:ext uri="{BB962C8B-B14F-4D97-AF65-F5344CB8AC3E}">
        <p14:creationId xmlns:p14="http://schemas.microsoft.com/office/powerpoint/2010/main" val="3514121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Measurement Circuit</a:t>
            </a:r>
          </a:p>
        </p:txBody>
      </p:sp>
      <p:pic>
        <p:nvPicPr>
          <p:cNvPr id="7170" name="Picture 2" descr="Image result for mq-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086" y="5144470"/>
            <a:ext cx="2752725" cy="165735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q-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5341775"/>
            <a:ext cx="317182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mq-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818" y="1895701"/>
            <a:ext cx="2295525" cy="199072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405742" y="2469634"/>
            <a:ext cx="4312544" cy="2744232"/>
            <a:chOff x="2405742" y="2469634"/>
            <a:chExt cx="4312544" cy="2744232"/>
          </a:xfrm>
        </p:grpSpPr>
        <p:grpSp>
          <p:nvGrpSpPr>
            <p:cNvPr id="70" name="Group 69"/>
            <p:cNvGrpSpPr/>
            <p:nvPr/>
          </p:nvGrpSpPr>
          <p:grpSpPr>
            <a:xfrm>
              <a:off x="2405742" y="2469634"/>
              <a:ext cx="4230046" cy="2744232"/>
              <a:chOff x="2405742" y="2469634"/>
              <a:chExt cx="4230046" cy="2744232"/>
            </a:xfrm>
          </p:grpSpPr>
          <p:sp>
            <p:nvSpPr>
              <p:cNvPr id="5" name="Oval 4"/>
              <p:cNvSpPr/>
              <p:nvPr/>
            </p:nvSpPr>
            <p:spPr>
              <a:xfrm>
                <a:off x="2984500" y="26257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03550" y="40989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87675" y="49911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73775" y="49911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73775" y="26257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5" idx="6"/>
              </p:cNvCxnSpPr>
              <p:nvPr/>
            </p:nvCxnSpPr>
            <p:spPr>
              <a:xfrm>
                <a:off x="3060700" y="2663825"/>
                <a:ext cx="8686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29380" y="2661444"/>
                <a:ext cx="0" cy="765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97450" y="2654300"/>
                <a:ext cx="0" cy="765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9" idx="2"/>
              </p:cNvCxnSpPr>
              <p:nvPr/>
            </p:nvCxnSpPr>
            <p:spPr>
              <a:xfrm>
                <a:off x="4997450" y="2654300"/>
                <a:ext cx="10763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29380" y="3419475"/>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29380" y="3276600"/>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83430" y="3419475"/>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83430" y="3276600"/>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6"/>
                <a:endCxn id="8" idx="2"/>
              </p:cNvCxnSpPr>
              <p:nvPr/>
            </p:nvCxnSpPr>
            <p:spPr>
              <a:xfrm>
                <a:off x="3063875" y="5029200"/>
                <a:ext cx="30099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 idx="6"/>
              </p:cNvCxnSpPr>
              <p:nvPr/>
            </p:nvCxnSpPr>
            <p:spPr>
              <a:xfrm>
                <a:off x="3079750" y="4137025"/>
                <a:ext cx="12636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343400" y="3657600"/>
                <a:ext cx="0" cy="4794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613275" y="3657600"/>
                <a:ext cx="0" cy="1371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Arc 35"/>
              <p:cNvSpPr/>
              <p:nvPr/>
            </p:nvSpPr>
            <p:spPr>
              <a:xfrm>
                <a:off x="4343400" y="3581400"/>
                <a:ext cx="152400" cy="152400"/>
              </a:xfrm>
              <a:prstGeom prst="arc">
                <a:avLst>
                  <a:gd name="adj1" fmla="val 10536078"/>
                  <a:gd name="adj2" fmla="val 1919394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a:off x="4460875" y="3581400"/>
                <a:ext cx="152400" cy="152400"/>
              </a:xfrm>
              <a:prstGeom prst="arc">
                <a:avLst>
                  <a:gd name="adj1" fmla="val 13121339"/>
                  <a:gd name="adj2"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p:cNvCxnSpPr/>
              <p:nvPr/>
            </p:nvCxnSpPr>
            <p:spPr>
              <a:xfrm flipH="1">
                <a:off x="4477542" y="3609968"/>
                <a:ext cx="0" cy="4763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608092" y="3571862"/>
                <a:ext cx="239712" cy="569127"/>
                <a:chOff x="5622381" y="3619492"/>
                <a:chExt cx="239712" cy="569127"/>
              </a:xfrm>
            </p:grpSpPr>
            <p:cxnSp>
              <p:nvCxnSpPr>
                <p:cNvPr id="43" name="Elbow Connector 42"/>
                <p:cNvCxnSpPr/>
                <p:nvPr/>
              </p:nvCxnSpPr>
              <p:spPr>
                <a:xfrm rot="8100000" flipH="1">
                  <a:off x="5622381" y="3725613"/>
                  <a:ext cx="239712" cy="114300"/>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3500000" flipH="1" flipV="1">
                  <a:off x="5628232" y="3967412"/>
                  <a:ext cx="239712" cy="114300"/>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5740945" y="3619492"/>
                  <a:ext cx="43112" cy="476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745583" y="4140987"/>
                  <a:ext cx="43112" cy="47632"/>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V="1">
                <a:off x="5726656" y="2663826"/>
                <a:ext cx="0" cy="9175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731294" y="4140989"/>
                <a:ext cx="0" cy="8869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2518447" y="2479160"/>
                <a:ext cx="477567" cy="369332"/>
              </a:xfrm>
              <a:prstGeom prst="rect">
                <a:avLst/>
              </a:prstGeom>
              <a:noFill/>
            </p:spPr>
            <p:txBody>
              <a:bodyPr wrap="none" rtlCol="0">
                <a:spAutoFit/>
              </a:bodyPr>
              <a:lstStyle/>
              <a:p>
                <a:r>
                  <a:rPr lang="en-US" dirty="0" err="1"/>
                  <a:t>V</a:t>
                </a:r>
                <a:r>
                  <a:rPr lang="en-US" baseline="-25000" dirty="0" err="1"/>
                  <a:t>CC</a:t>
                </a:r>
                <a:endParaRPr lang="en-US" baseline="-25000" dirty="0"/>
              </a:p>
            </p:txBody>
          </p:sp>
          <p:sp>
            <p:nvSpPr>
              <p:cNvPr id="57" name="TextBox 56"/>
              <p:cNvSpPr txBox="1"/>
              <p:nvPr/>
            </p:nvSpPr>
            <p:spPr>
              <a:xfrm>
                <a:off x="2559042" y="3932507"/>
                <a:ext cx="412292" cy="369332"/>
              </a:xfrm>
              <a:prstGeom prst="rect">
                <a:avLst/>
              </a:prstGeom>
              <a:noFill/>
            </p:spPr>
            <p:txBody>
              <a:bodyPr wrap="none" rtlCol="0">
                <a:spAutoFit/>
              </a:bodyPr>
              <a:lstStyle/>
              <a:p>
                <a:r>
                  <a:rPr lang="en-US" dirty="0" err="1"/>
                  <a:t>V</a:t>
                </a:r>
                <a:r>
                  <a:rPr lang="en-US" baseline="-25000" dirty="0" err="1"/>
                  <a:t>H</a:t>
                </a:r>
                <a:endParaRPr lang="en-US" baseline="-25000" dirty="0"/>
              </a:p>
            </p:txBody>
          </p:sp>
          <p:sp>
            <p:nvSpPr>
              <p:cNvPr id="58" name="TextBox 57"/>
              <p:cNvSpPr txBox="1"/>
              <p:nvPr/>
            </p:nvSpPr>
            <p:spPr>
              <a:xfrm>
                <a:off x="2405742" y="4844534"/>
                <a:ext cx="622286" cy="369332"/>
              </a:xfrm>
              <a:prstGeom prst="rect">
                <a:avLst/>
              </a:prstGeom>
              <a:noFill/>
            </p:spPr>
            <p:txBody>
              <a:bodyPr wrap="none" rtlCol="0">
                <a:spAutoFit/>
              </a:bodyPr>
              <a:lstStyle/>
              <a:p>
                <a:r>
                  <a:rPr lang="en-US" dirty="0" err="1"/>
                  <a:t>GND</a:t>
                </a:r>
                <a:endParaRPr lang="en-US" dirty="0"/>
              </a:p>
            </p:txBody>
          </p:sp>
          <p:sp>
            <p:nvSpPr>
              <p:cNvPr id="60" name="TextBox 59"/>
              <p:cNvSpPr txBox="1"/>
              <p:nvPr/>
            </p:nvSpPr>
            <p:spPr>
              <a:xfrm>
                <a:off x="5341180" y="3675630"/>
                <a:ext cx="373820" cy="369332"/>
              </a:xfrm>
              <a:prstGeom prst="rect">
                <a:avLst/>
              </a:prstGeom>
              <a:noFill/>
            </p:spPr>
            <p:txBody>
              <a:bodyPr wrap="none" rtlCol="0">
                <a:spAutoFit/>
              </a:bodyPr>
              <a:lstStyle/>
              <a:p>
                <a:r>
                  <a:rPr lang="en-US" dirty="0" err="1"/>
                  <a:t>R</a:t>
                </a:r>
                <a:r>
                  <a:rPr lang="en-US" baseline="-25000" dirty="0" err="1"/>
                  <a:t>L</a:t>
                </a:r>
                <a:endParaRPr lang="en-US" baseline="-25000" dirty="0"/>
              </a:p>
            </p:txBody>
          </p:sp>
          <p:sp>
            <p:nvSpPr>
              <p:cNvPr id="61" name="TextBox 60"/>
              <p:cNvSpPr txBox="1"/>
              <p:nvPr/>
            </p:nvSpPr>
            <p:spPr>
              <a:xfrm>
                <a:off x="6172200" y="2469634"/>
                <a:ext cx="463588" cy="369332"/>
              </a:xfrm>
              <a:prstGeom prst="rect">
                <a:avLst/>
              </a:prstGeom>
              <a:noFill/>
            </p:spPr>
            <p:txBody>
              <a:bodyPr wrap="none" rtlCol="0">
                <a:spAutoFit/>
              </a:bodyPr>
              <a:lstStyle/>
              <a:p>
                <a:r>
                  <a:rPr lang="en-US" dirty="0" err="1"/>
                  <a:t>V</a:t>
                </a:r>
                <a:r>
                  <a:rPr lang="en-US" baseline="-25000" dirty="0" err="1"/>
                  <a:t>RL</a:t>
                </a:r>
                <a:endParaRPr lang="en-US" baseline="-25000" dirty="0"/>
              </a:p>
            </p:txBody>
          </p:sp>
          <p:sp>
            <p:nvSpPr>
              <p:cNvPr id="63" name="TextBox 62"/>
              <p:cNvSpPr txBox="1"/>
              <p:nvPr/>
            </p:nvSpPr>
            <p:spPr>
              <a:xfrm>
                <a:off x="3981452" y="2962274"/>
                <a:ext cx="317716" cy="369332"/>
              </a:xfrm>
              <a:prstGeom prst="rect">
                <a:avLst/>
              </a:prstGeom>
              <a:noFill/>
            </p:spPr>
            <p:txBody>
              <a:bodyPr wrap="none" rtlCol="0">
                <a:spAutoFit/>
              </a:bodyPr>
              <a:lstStyle/>
              <a:p>
                <a:r>
                  <a:rPr lang="en-US" dirty="0"/>
                  <a:t>A</a:t>
                </a:r>
              </a:p>
            </p:txBody>
          </p:sp>
          <p:sp>
            <p:nvSpPr>
              <p:cNvPr id="64" name="TextBox 63"/>
              <p:cNvSpPr txBox="1"/>
              <p:nvPr/>
            </p:nvSpPr>
            <p:spPr>
              <a:xfrm>
                <a:off x="3977532" y="3345893"/>
                <a:ext cx="317716" cy="369332"/>
              </a:xfrm>
              <a:prstGeom prst="rect">
                <a:avLst/>
              </a:prstGeom>
              <a:noFill/>
            </p:spPr>
            <p:txBody>
              <a:bodyPr wrap="none" rtlCol="0">
                <a:spAutoFit/>
              </a:bodyPr>
              <a:lstStyle/>
              <a:p>
                <a:r>
                  <a:rPr lang="en-US" dirty="0"/>
                  <a:t>A</a:t>
                </a:r>
              </a:p>
            </p:txBody>
          </p:sp>
          <p:sp>
            <p:nvSpPr>
              <p:cNvPr id="65" name="TextBox 64"/>
              <p:cNvSpPr txBox="1"/>
              <p:nvPr/>
            </p:nvSpPr>
            <p:spPr>
              <a:xfrm>
                <a:off x="4052564" y="3675630"/>
                <a:ext cx="328936" cy="369332"/>
              </a:xfrm>
              <a:prstGeom prst="rect">
                <a:avLst/>
              </a:prstGeom>
              <a:noFill/>
            </p:spPr>
            <p:txBody>
              <a:bodyPr wrap="none" rtlCol="0">
                <a:spAutoFit/>
              </a:bodyPr>
              <a:lstStyle/>
              <a:p>
                <a:r>
                  <a:rPr lang="en-US" dirty="0"/>
                  <a:t>H</a:t>
                </a:r>
              </a:p>
            </p:txBody>
          </p:sp>
          <p:sp>
            <p:nvSpPr>
              <p:cNvPr id="66" name="TextBox 65"/>
              <p:cNvSpPr txBox="1"/>
              <p:nvPr/>
            </p:nvSpPr>
            <p:spPr>
              <a:xfrm>
                <a:off x="4572000" y="3675630"/>
                <a:ext cx="328936" cy="369332"/>
              </a:xfrm>
              <a:prstGeom prst="rect">
                <a:avLst/>
              </a:prstGeom>
              <a:noFill/>
            </p:spPr>
            <p:txBody>
              <a:bodyPr wrap="none" rtlCol="0">
                <a:spAutoFit/>
              </a:bodyPr>
              <a:lstStyle/>
              <a:p>
                <a:r>
                  <a:rPr lang="en-US" dirty="0"/>
                  <a:t>H</a:t>
                </a:r>
              </a:p>
            </p:txBody>
          </p:sp>
          <p:sp>
            <p:nvSpPr>
              <p:cNvPr id="67" name="TextBox 66"/>
              <p:cNvSpPr txBox="1"/>
              <p:nvPr/>
            </p:nvSpPr>
            <p:spPr>
              <a:xfrm>
                <a:off x="4682801" y="3352800"/>
                <a:ext cx="309700" cy="369332"/>
              </a:xfrm>
              <a:prstGeom prst="rect">
                <a:avLst/>
              </a:prstGeom>
              <a:noFill/>
            </p:spPr>
            <p:txBody>
              <a:bodyPr wrap="none" rtlCol="0">
                <a:spAutoFit/>
              </a:bodyPr>
              <a:lstStyle/>
              <a:p>
                <a:r>
                  <a:rPr lang="en-US" dirty="0"/>
                  <a:t>B</a:t>
                </a:r>
              </a:p>
            </p:txBody>
          </p:sp>
          <p:sp>
            <p:nvSpPr>
              <p:cNvPr id="68" name="TextBox 67"/>
              <p:cNvSpPr txBox="1"/>
              <p:nvPr/>
            </p:nvSpPr>
            <p:spPr>
              <a:xfrm>
                <a:off x="4682801" y="2962274"/>
                <a:ext cx="309700" cy="369332"/>
              </a:xfrm>
              <a:prstGeom prst="rect">
                <a:avLst/>
              </a:prstGeom>
              <a:noFill/>
            </p:spPr>
            <p:txBody>
              <a:bodyPr wrap="none" rtlCol="0">
                <a:spAutoFit/>
              </a:bodyPr>
              <a:lstStyle/>
              <a:p>
                <a:r>
                  <a:rPr lang="en-US" dirty="0"/>
                  <a:t>B</a:t>
                </a:r>
              </a:p>
            </p:txBody>
          </p:sp>
          <p:sp>
            <p:nvSpPr>
              <p:cNvPr id="19" name="Rectangle 18"/>
              <p:cNvSpPr/>
              <p:nvPr/>
            </p:nvSpPr>
            <p:spPr>
              <a:xfrm>
                <a:off x="4343400" y="32004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37075" y="32004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a:off x="6096000" y="4843291"/>
              <a:ext cx="622286" cy="369332"/>
            </a:xfrm>
            <a:prstGeom prst="rect">
              <a:avLst/>
            </a:prstGeom>
            <a:noFill/>
          </p:spPr>
          <p:txBody>
            <a:bodyPr wrap="none" rtlCol="0">
              <a:spAutoFit/>
            </a:bodyPr>
            <a:lstStyle/>
            <a:p>
              <a:r>
                <a:rPr lang="en-US" dirty="0" err="1"/>
                <a:t>GND</a:t>
              </a:r>
              <a:endParaRPr lang="en-US" dirty="0"/>
            </a:p>
          </p:txBody>
        </p:sp>
      </p:grpSp>
    </p:spTree>
    <p:extLst>
      <p:ext uri="{BB962C8B-B14F-4D97-AF65-F5344CB8AC3E}">
        <p14:creationId xmlns:p14="http://schemas.microsoft.com/office/powerpoint/2010/main" val="3909100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Measurement Circuit</a:t>
            </a:r>
          </a:p>
        </p:txBody>
      </p:sp>
      <p:grpSp>
        <p:nvGrpSpPr>
          <p:cNvPr id="10" name="Group 9"/>
          <p:cNvGrpSpPr/>
          <p:nvPr/>
        </p:nvGrpSpPr>
        <p:grpSpPr>
          <a:xfrm>
            <a:off x="2405742" y="2469634"/>
            <a:ext cx="4312544" cy="2744232"/>
            <a:chOff x="2405742" y="2469634"/>
            <a:chExt cx="4312544" cy="2744232"/>
          </a:xfrm>
        </p:grpSpPr>
        <p:grpSp>
          <p:nvGrpSpPr>
            <p:cNvPr id="70" name="Group 69"/>
            <p:cNvGrpSpPr/>
            <p:nvPr/>
          </p:nvGrpSpPr>
          <p:grpSpPr>
            <a:xfrm>
              <a:off x="2405742" y="2469634"/>
              <a:ext cx="4230046" cy="2744232"/>
              <a:chOff x="2405742" y="2469634"/>
              <a:chExt cx="4230046" cy="2744232"/>
            </a:xfrm>
          </p:grpSpPr>
          <p:sp>
            <p:nvSpPr>
              <p:cNvPr id="5" name="Oval 4"/>
              <p:cNvSpPr/>
              <p:nvPr/>
            </p:nvSpPr>
            <p:spPr>
              <a:xfrm>
                <a:off x="2984500" y="26257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87675" y="49911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73775" y="49911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73775" y="262572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5" idx="6"/>
              </p:cNvCxnSpPr>
              <p:nvPr/>
            </p:nvCxnSpPr>
            <p:spPr>
              <a:xfrm>
                <a:off x="3060700" y="2663825"/>
                <a:ext cx="8686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29380" y="2661444"/>
                <a:ext cx="0" cy="147558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97450" y="2654300"/>
                <a:ext cx="0" cy="765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9" idx="2"/>
              </p:cNvCxnSpPr>
              <p:nvPr/>
            </p:nvCxnSpPr>
            <p:spPr>
              <a:xfrm>
                <a:off x="4997450" y="2654300"/>
                <a:ext cx="10763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929380" y="3419475"/>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29380" y="3276600"/>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583430" y="3419475"/>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583430" y="3276600"/>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 idx="6"/>
                <a:endCxn id="8" idx="2"/>
              </p:cNvCxnSpPr>
              <p:nvPr/>
            </p:nvCxnSpPr>
            <p:spPr>
              <a:xfrm>
                <a:off x="3063875" y="5029200"/>
                <a:ext cx="30099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29380" y="4137025"/>
                <a:ext cx="41402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343400" y="3657600"/>
                <a:ext cx="0" cy="4794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613275" y="3657600"/>
                <a:ext cx="0" cy="1371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Arc 35"/>
              <p:cNvSpPr/>
              <p:nvPr/>
            </p:nvSpPr>
            <p:spPr>
              <a:xfrm>
                <a:off x="4343400" y="3581400"/>
                <a:ext cx="152400" cy="152400"/>
              </a:xfrm>
              <a:prstGeom prst="arc">
                <a:avLst>
                  <a:gd name="adj1" fmla="val 10536078"/>
                  <a:gd name="adj2" fmla="val 19193946"/>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a:off x="4460875" y="3581400"/>
                <a:ext cx="152400" cy="152400"/>
              </a:xfrm>
              <a:prstGeom prst="arc">
                <a:avLst>
                  <a:gd name="adj1" fmla="val 13121339"/>
                  <a:gd name="adj2"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p:cNvCxnSpPr/>
              <p:nvPr/>
            </p:nvCxnSpPr>
            <p:spPr>
              <a:xfrm flipH="1">
                <a:off x="4477542" y="3609968"/>
                <a:ext cx="0" cy="47632"/>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5608092" y="3571862"/>
                <a:ext cx="239712" cy="569127"/>
                <a:chOff x="5622381" y="3619492"/>
                <a:chExt cx="239712" cy="569127"/>
              </a:xfrm>
            </p:grpSpPr>
            <p:cxnSp>
              <p:nvCxnSpPr>
                <p:cNvPr id="43" name="Elbow Connector 42"/>
                <p:cNvCxnSpPr/>
                <p:nvPr/>
              </p:nvCxnSpPr>
              <p:spPr>
                <a:xfrm rot="8100000" flipH="1">
                  <a:off x="5622381" y="3725613"/>
                  <a:ext cx="239712" cy="114300"/>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3500000" flipH="1" flipV="1">
                  <a:off x="5628232" y="3967412"/>
                  <a:ext cx="239712" cy="114300"/>
                </a:xfrm>
                <a:prstGeom prst="bentConnector3">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5740945" y="3619492"/>
                  <a:ext cx="43112" cy="476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745583" y="4140987"/>
                  <a:ext cx="43112" cy="47632"/>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4" name="Straight Connector 53"/>
              <p:cNvCxnSpPr/>
              <p:nvPr/>
            </p:nvCxnSpPr>
            <p:spPr>
              <a:xfrm flipV="1">
                <a:off x="5726656" y="2663826"/>
                <a:ext cx="0" cy="9175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731294" y="4140989"/>
                <a:ext cx="0" cy="88696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405742" y="4844534"/>
                <a:ext cx="622286" cy="369332"/>
              </a:xfrm>
              <a:prstGeom prst="rect">
                <a:avLst/>
              </a:prstGeom>
              <a:noFill/>
            </p:spPr>
            <p:txBody>
              <a:bodyPr wrap="none" rtlCol="0">
                <a:spAutoFit/>
              </a:bodyPr>
              <a:lstStyle/>
              <a:p>
                <a:r>
                  <a:rPr lang="en-US" dirty="0" err="1"/>
                  <a:t>GND</a:t>
                </a:r>
                <a:endParaRPr lang="en-US" dirty="0"/>
              </a:p>
            </p:txBody>
          </p:sp>
          <p:sp>
            <p:nvSpPr>
              <p:cNvPr id="60" name="TextBox 59"/>
              <p:cNvSpPr txBox="1"/>
              <p:nvPr/>
            </p:nvSpPr>
            <p:spPr>
              <a:xfrm>
                <a:off x="5341180" y="3675630"/>
                <a:ext cx="373820" cy="369332"/>
              </a:xfrm>
              <a:prstGeom prst="rect">
                <a:avLst/>
              </a:prstGeom>
              <a:noFill/>
            </p:spPr>
            <p:txBody>
              <a:bodyPr wrap="none" rtlCol="0">
                <a:spAutoFit/>
              </a:bodyPr>
              <a:lstStyle/>
              <a:p>
                <a:r>
                  <a:rPr lang="en-US" dirty="0" err="1"/>
                  <a:t>R</a:t>
                </a:r>
                <a:r>
                  <a:rPr lang="en-US" baseline="-25000" dirty="0" err="1"/>
                  <a:t>L</a:t>
                </a:r>
                <a:endParaRPr lang="en-US" baseline="-25000" dirty="0"/>
              </a:p>
            </p:txBody>
          </p:sp>
          <p:sp>
            <p:nvSpPr>
              <p:cNvPr id="61" name="TextBox 60"/>
              <p:cNvSpPr txBox="1"/>
              <p:nvPr/>
            </p:nvSpPr>
            <p:spPr>
              <a:xfrm>
                <a:off x="6172200" y="2469634"/>
                <a:ext cx="463588" cy="369332"/>
              </a:xfrm>
              <a:prstGeom prst="rect">
                <a:avLst/>
              </a:prstGeom>
              <a:noFill/>
            </p:spPr>
            <p:txBody>
              <a:bodyPr wrap="none" rtlCol="0">
                <a:spAutoFit/>
              </a:bodyPr>
              <a:lstStyle/>
              <a:p>
                <a:r>
                  <a:rPr lang="en-US" dirty="0" err="1"/>
                  <a:t>V</a:t>
                </a:r>
                <a:r>
                  <a:rPr lang="en-US" baseline="-25000" dirty="0" err="1"/>
                  <a:t>RL</a:t>
                </a:r>
                <a:endParaRPr lang="en-US" baseline="-25000" dirty="0"/>
              </a:p>
            </p:txBody>
          </p:sp>
          <p:sp>
            <p:nvSpPr>
              <p:cNvPr id="63" name="TextBox 62"/>
              <p:cNvSpPr txBox="1"/>
              <p:nvPr/>
            </p:nvSpPr>
            <p:spPr>
              <a:xfrm>
                <a:off x="3981452" y="2962274"/>
                <a:ext cx="317716" cy="369332"/>
              </a:xfrm>
              <a:prstGeom prst="rect">
                <a:avLst/>
              </a:prstGeom>
              <a:noFill/>
            </p:spPr>
            <p:txBody>
              <a:bodyPr wrap="none" rtlCol="0">
                <a:spAutoFit/>
              </a:bodyPr>
              <a:lstStyle/>
              <a:p>
                <a:r>
                  <a:rPr lang="en-US" dirty="0"/>
                  <a:t>A</a:t>
                </a:r>
              </a:p>
            </p:txBody>
          </p:sp>
          <p:sp>
            <p:nvSpPr>
              <p:cNvPr id="64" name="TextBox 63"/>
              <p:cNvSpPr txBox="1"/>
              <p:nvPr/>
            </p:nvSpPr>
            <p:spPr>
              <a:xfrm>
                <a:off x="3977532" y="3345893"/>
                <a:ext cx="317716" cy="369332"/>
              </a:xfrm>
              <a:prstGeom prst="rect">
                <a:avLst/>
              </a:prstGeom>
              <a:noFill/>
            </p:spPr>
            <p:txBody>
              <a:bodyPr wrap="none" rtlCol="0">
                <a:spAutoFit/>
              </a:bodyPr>
              <a:lstStyle/>
              <a:p>
                <a:r>
                  <a:rPr lang="en-US" dirty="0"/>
                  <a:t>A</a:t>
                </a:r>
              </a:p>
            </p:txBody>
          </p:sp>
          <p:sp>
            <p:nvSpPr>
              <p:cNvPr id="65" name="TextBox 64"/>
              <p:cNvSpPr txBox="1"/>
              <p:nvPr/>
            </p:nvSpPr>
            <p:spPr>
              <a:xfrm>
                <a:off x="4052564" y="3675630"/>
                <a:ext cx="328936" cy="369332"/>
              </a:xfrm>
              <a:prstGeom prst="rect">
                <a:avLst/>
              </a:prstGeom>
              <a:noFill/>
            </p:spPr>
            <p:txBody>
              <a:bodyPr wrap="none" rtlCol="0">
                <a:spAutoFit/>
              </a:bodyPr>
              <a:lstStyle/>
              <a:p>
                <a:r>
                  <a:rPr lang="en-US" dirty="0"/>
                  <a:t>H</a:t>
                </a:r>
              </a:p>
            </p:txBody>
          </p:sp>
          <p:sp>
            <p:nvSpPr>
              <p:cNvPr id="66" name="TextBox 65"/>
              <p:cNvSpPr txBox="1"/>
              <p:nvPr/>
            </p:nvSpPr>
            <p:spPr>
              <a:xfrm>
                <a:off x="4572000" y="3675630"/>
                <a:ext cx="328936" cy="369332"/>
              </a:xfrm>
              <a:prstGeom prst="rect">
                <a:avLst/>
              </a:prstGeom>
              <a:noFill/>
            </p:spPr>
            <p:txBody>
              <a:bodyPr wrap="none" rtlCol="0">
                <a:spAutoFit/>
              </a:bodyPr>
              <a:lstStyle/>
              <a:p>
                <a:r>
                  <a:rPr lang="en-US" dirty="0"/>
                  <a:t>H</a:t>
                </a:r>
              </a:p>
            </p:txBody>
          </p:sp>
          <p:sp>
            <p:nvSpPr>
              <p:cNvPr id="67" name="TextBox 66"/>
              <p:cNvSpPr txBox="1"/>
              <p:nvPr/>
            </p:nvSpPr>
            <p:spPr>
              <a:xfrm>
                <a:off x="4682801" y="3352800"/>
                <a:ext cx="309700" cy="369332"/>
              </a:xfrm>
              <a:prstGeom prst="rect">
                <a:avLst/>
              </a:prstGeom>
              <a:noFill/>
            </p:spPr>
            <p:txBody>
              <a:bodyPr wrap="none" rtlCol="0">
                <a:spAutoFit/>
              </a:bodyPr>
              <a:lstStyle/>
              <a:p>
                <a:r>
                  <a:rPr lang="en-US" dirty="0"/>
                  <a:t>B</a:t>
                </a:r>
              </a:p>
            </p:txBody>
          </p:sp>
          <p:sp>
            <p:nvSpPr>
              <p:cNvPr id="68" name="TextBox 67"/>
              <p:cNvSpPr txBox="1"/>
              <p:nvPr/>
            </p:nvSpPr>
            <p:spPr>
              <a:xfrm>
                <a:off x="4682801" y="2962274"/>
                <a:ext cx="309700" cy="369332"/>
              </a:xfrm>
              <a:prstGeom prst="rect">
                <a:avLst/>
              </a:prstGeom>
              <a:noFill/>
            </p:spPr>
            <p:txBody>
              <a:bodyPr wrap="none" rtlCol="0">
                <a:spAutoFit/>
              </a:bodyPr>
              <a:lstStyle/>
              <a:p>
                <a:r>
                  <a:rPr lang="en-US" dirty="0"/>
                  <a:t>B</a:t>
                </a:r>
              </a:p>
            </p:txBody>
          </p:sp>
          <p:sp>
            <p:nvSpPr>
              <p:cNvPr id="19" name="Rectangle 18"/>
              <p:cNvSpPr/>
              <p:nvPr/>
            </p:nvSpPr>
            <p:spPr>
              <a:xfrm>
                <a:off x="4343400" y="32004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37075" y="3200400"/>
                <a:ext cx="76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6096000" y="4843291"/>
              <a:ext cx="622286" cy="369332"/>
            </a:xfrm>
            <a:prstGeom prst="rect">
              <a:avLst/>
            </a:prstGeom>
            <a:noFill/>
          </p:spPr>
          <p:txBody>
            <a:bodyPr wrap="none" rtlCol="0">
              <a:spAutoFit/>
            </a:bodyPr>
            <a:lstStyle/>
            <a:p>
              <a:r>
                <a:rPr lang="en-US" dirty="0" err="1"/>
                <a:t>GND</a:t>
              </a:r>
              <a:endParaRPr lang="en-US" dirty="0"/>
            </a:p>
          </p:txBody>
        </p:sp>
      </p:grpSp>
      <p:sp>
        <p:nvSpPr>
          <p:cNvPr id="12" name="TextBox 11"/>
          <p:cNvSpPr txBox="1"/>
          <p:nvPr/>
        </p:nvSpPr>
        <p:spPr>
          <a:xfrm>
            <a:off x="2438400" y="2479160"/>
            <a:ext cx="548548" cy="369332"/>
          </a:xfrm>
          <a:prstGeom prst="rect">
            <a:avLst/>
          </a:prstGeom>
          <a:noFill/>
        </p:spPr>
        <p:txBody>
          <a:bodyPr wrap="none" rtlCol="0">
            <a:spAutoFit/>
          </a:bodyPr>
          <a:lstStyle/>
          <a:p>
            <a:r>
              <a:rPr lang="en-US" dirty="0"/>
              <a:t>+5V</a:t>
            </a:r>
          </a:p>
        </p:txBody>
      </p:sp>
      <p:sp>
        <p:nvSpPr>
          <p:cNvPr id="13" name="TextBox 12"/>
          <p:cNvSpPr txBox="1"/>
          <p:nvPr/>
        </p:nvSpPr>
        <p:spPr>
          <a:xfrm>
            <a:off x="5791200" y="3675630"/>
            <a:ext cx="676788" cy="369332"/>
          </a:xfrm>
          <a:prstGeom prst="rect">
            <a:avLst/>
          </a:prstGeom>
          <a:noFill/>
        </p:spPr>
        <p:txBody>
          <a:bodyPr wrap="none" rtlCol="0">
            <a:spAutoFit/>
          </a:bodyPr>
          <a:lstStyle/>
          <a:p>
            <a:r>
              <a:rPr lang="en-US" dirty="0"/>
              <a:t>10k</a:t>
            </a:r>
            <a:r>
              <a:rPr lang="el-GR" dirty="0"/>
              <a:t>Ω</a:t>
            </a:r>
            <a:endParaRPr lang="en-US" dirty="0"/>
          </a:p>
        </p:txBody>
      </p:sp>
    </p:spTree>
    <p:extLst>
      <p:ext uri="{BB962C8B-B14F-4D97-AF65-F5344CB8AC3E}">
        <p14:creationId xmlns:p14="http://schemas.microsoft.com/office/powerpoint/2010/main" val="3488131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Electrochemical Gas Sensors</a:t>
            </a:r>
          </a:p>
        </p:txBody>
      </p:sp>
      <p:sp>
        <p:nvSpPr>
          <p:cNvPr id="3" name="Content Placeholder 2"/>
          <p:cNvSpPr>
            <a:spLocks noGrp="1"/>
          </p:cNvSpPr>
          <p:nvPr>
            <p:ph idx="1"/>
          </p:nvPr>
        </p:nvSpPr>
        <p:spPr/>
        <p:txBody>
          <a:bodyPr/>
          <a:lstStyle/>
          <a:p>
            <a:endParaRPr lang="en-US" dirty="0"/>
          </a:p>
        </p:txBody>
      </p:sp>
      <p:pic>
        <p:nvPicPr>
          <p:cNvPr id="4" name="Picture 2" descr="E:\Box Sync\Ag Safety Group\AgSafety Arduino CO2 Sensor Workshop - 180827\Revised Instructions\Revision 2 dwh - 190910\20190327_17274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62" r="6388"/>
          <a:stretch/>
        </p:blipFill>
        <p:spPr bwMode="auto">
          <a:xfrm rot="5400000">
            <a:off x="-198121" y="2926080"/>
            <a:ext cx="4320540" cy="3086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3" descr="E:\Box Sync\Ag Safety Group\AgSafety Arduino CO2 Sensor Workshop - 180827\Revised Instructions\Revision 2 dwh - 190910\20190327_1727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59"/>
          <a:stretch/>
        </p:blipFill>
        <p:spPr bwMode="auto">
          <a:xfrm>
            <a:off x="3886200" y="3543300"/>
            <a:ext cx="4857750" cy="3086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descr="E:\Box Sync\Animal Welfare\H2S Monitor Fact Sheet 2017\Photos\IMG_20170228_0959423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023" t="25417" r="19473" b="33083"/>
          <a:stretch/>
        </p:blipFill>
        <p:spPr bwMode="auto">
          <a:xfrm>
            <a:off x="5486400" y="1531620"/>
            <a:ext cx="1634490" cy="1897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0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Electrochemical Gas Sensors</a:t>
            </a:r>
          </a:p>
        </p:txBody>
      </p:sp>
      <p:pic>
        <p:nvPicPr>
          <p:cNvPr id="6" name="Picture 3" descr="E:\Box Sync\Animal Welfare\H2S Monitor Fact Sheet 2017\Photos\IMG_20170228_0959423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23" t="25417" r="19473" b="33083"/>
          <a:stretch/>
        </p:blipFill>
        <p:spPr bwMode="auto">
          <a:xfrm>
            <a:off x="1219200" y="2064980"/>
            <a:ext cx="3158490" cy="36664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Oval 8"/>
          <p:cNvSpPr/>
          <p:nvPr/>
        </p:nvSpPr>
        <p:spPr>
          <a:xfrm>
            <a:off x="5219699" y="3505200"/>
            <a:ext cx="2133599" cy="1459829"/>
          </a:xfrm>
          <a:prstGeom prst="ellipse">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19699" y="3112171"/>
            <a:ext cx="2133599" cy="1122943"/>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19700" y="2318085"/>
            <a:ext cx="2133599" cy="145982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562600" y="2590800"/>
            <a:ext cx="1447800" cy="914400"/>
          </a:xfrm>
          <a:prstGeom prst="ellipse">
            <a:avLst/>
          </a:prstGeom>
          <a:solidFill>
            <a:schemeClr val="bg1"/>
          </a:solidFill>
          <a:ln w="825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8" idx="2"/>
            <a:endCxn id="9" idx="2"/>
          </p:cNvCxnSpPr>
          <p:nvPr/>
        </p:nvCxnSpPr>
        <p:spPr>
          <a:xfrm flipH="1">
            <a:off x="5219699" y="3048000"/>
            <a:ext cx="1" cy="1187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6"/>
          </p:cNvCxnSpPr>
          <p:nvPr/>
        </p:nvCxnSpPr>
        <p:spPr>
          <a:xfrm flipH="1">
            <a:off x="7353298" y="3047999"/>
            <a:ext cx="1" cy="11871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62600" y="3898229"/>
            <a:ext cx="1447800" cy="1403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62600" y="4203029"/>
            <a:ext cx="1447800" cy="1403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62600" y="4507829"/>
            <a:ext cx="1447800" cy="1403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5" idx="1"/>
          </p:cNvCxnSpPr>
          <p:nvPr/>
        </p:nvCxnSpPr>
        <p:spPr>
          <a:xfrm flipH="1" flipV="1">
            <a:off x="4953000" y="3968414"/>
            <a:ext cx="6096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953000" y="4260439"/>
            <a:ext cx="6096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4953000" y="4577765"/>
            <a:ext cx="609600" cy="1"/>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19600" y="5257800"/>
            <a:ext cx="1110689" cy="646331"/>
          </a:xfrm>
          <a:prstGeom prst="rect">
            <a:avLst/>
          </a:prstGeom>
          <a:noFill/>
        </p:spPr>
        <p:txBody>
          <a:bodyPr wrap="none" rtlCol="0">
            <a:spAutoFit/>
          </a:bodyPr>
          <a:lstStyle/>
          <a:p>
            <a:pPr algn="ctr"/>
            <a:r>
              <a:rPr lang="en-US" dirty="0"/>
              <a:t>Electronic</a:t>
            </a:r>
          </a:p>
          <a:p>
            <a:pPr algn="ctr"/>
            <a:r>
              <a:rPr lang="en-US" dirty="0"/>
              <a:t>circuit</a:t>
            </a:r>
          </a:p>
        </p:txBody>
      </p:sp>
      <p:cxnSp>
        <p:nvCxnSpPr>
          <p:cNvPr id="24" name="Straight Connector 23"/>
          <p:cNvCxnSpPr/>
          <p:nvPr/>
        </p:nvCxnSpPr>
        <p:spPr>
          <a:xfrm>
            <a:off x="4953000" y="3968415"/>
            <a:ext cx="0" cy="128938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20000" y="4355068"/>
            <a:ext cx="1165191" cy="369332"/>
          </a:xfrm>
          <a:prstGeom prst="rect">
            <a:avLst/>
          </a:prstGeom>
          <a:noFill/>
        </p:spPr>
        <p:txBody>
          <a:bodyPr wrap="none" rtlCol="0">
            <a:spAutoFit/>
          </a:bodyPr>
          <a:lstStyle/>
          <a:p>
            <a:r>
              <a:rPr lang="en-US" dirty="0"/>
              <a:t>Electrodes</a:t>
            </a:r>
          </a:p>
        </p:txBody>
      </p:sp>
      <p:sp>
        <p:nvSpPr>
          <p:cNvPr id="32" name="TextBox 31"/>
          <p:cNvSpPr txBox="1"/>
          <p:nvPr/>
        </p:nvSpPr>
        <p:spPr>
          <a:xfrm>
            <a:off x="5964617" y="1438559"/>
            <a:ext cx="643766" cy="646331"/>
          </a:xfrm>
          <a:prstGeom prst="rect">
            <a:avLst/>
          </a:prstGeom>
          <a:noFill/>
        </p:spPr>
        <p:txBody>
          <a:bodyPr wrap="none" rtlCol="0">
            <a:spAutoFit/>
          </a:bodyPr>
          <a:lstStyle/>
          <a:p>
            <a:pPr algn="ctr"/>
            <a:r>
              <a:rPr lang="en-US" dirty="0"/>
              <a:t>Toxic</a:t>
            </a:r>
          </a:p>
          <a:p>
            <a:pPr algn="ctr"/>
            <a:r>
              <a:rPr lang="en-US" dirty="0"/>
              <a:t>gas</a:t>
            </a:r>
          </a:p>
        </p:txBody>
      </p:sp>
      <p:sp>
        <p:nvSpPr>
          <p:cNvPr id="33" name="TextBox 32"/>
          <p:cNvSpPr txBox="1"/>
          <p:nvPr/>
        </p:nvSpPr>
        <p:spPr>
          <a:xfrm>
            <a:off x="6735307" y="5297269"/>
            <a:ext cx="1189493" cy="646331"/>
          </a:xfrm>
          <a:prstGeom prst="rect">
            <a:avLst/>
          </a:prstGeom>
          <a:noFill/>
        </p:spPr>
        <p:txBody>
          <a:bodyPr wrap="none" rtlCol="0">
            <a:spAutoFit/>
          </a:bodyPr>
          <a:lstStyle/>
          <a:p>
            <a:pPr algn="ctr"/>
            <a:r>
              <a:rPr lang="en-US" dirty="0"/>
              <a:t>Liquid</a:t>
            </a:r>
          </a:p>
          <a:p>
            <a:pPr algn="ctr"/>
            <a:r>
              <a:rPr lang="en-US" dirty="0"/>
              <a:t>electrolyte</a:t>
            </a:r>
          </a:p>
        </p:txBody>
      </p:sp>
      <p:cxnSp>
        <p:nvCxnSpPr>
          <p:cNvPr id="35" name="Straight Arrow Connector 34"/>
          <p:cNvCxnSpPr/>
          <p:nvPr/>
        </p:nvCxnSpPr>
        <p:spPr>
          <a:xfrm flipH="1" flipV="1">
            <a:off x="6400800" y="4800600"/>
            <a:ext cx="609600" cy="685799"/>
          </a:xfrm>
          <a:prstGeom prst="straightConnector1">
            <a:avLst/>
          </a:prstGeom>
          <a:ln w="28575">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8" idx="1"/>
            <a:endCxn id="15" idx="3"/>
          </p:cNvCxnSpPr>
          <p:nvPr/>
        </p:nvCxnSpPr>
        <p:spPr>
          <a:xfrm flipH="1" flipV="1">
            <a:off x="7010400" y="3968415"/>
            <a:ext cx="609600" cy="571319"/>
          </a:xfrm>
          <a:prstGeom prst="straightConnector1">
            <a:avLst/>
          </a:prstGeom>
          <a:ln w="28575">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1"/>
            <a:endCxn id="16" idx="3"/>
          </p:cNvCxnSpPr>
          <p:nvPr/>
        </p:nvCxnSpPr>
        <p:spPr>
          <a:xfrm flipH="1" flipV="1">
            <a:off x="7010400" y="4273215"/>
            <a:ext cx="609600" cy="266519"/>
          </a:xfrm>
          <a:prstGeom prst="straightConnector1">
            <a:avLst/>
          </a:prstGeom>
          <a:ln w="28575">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8" idx="1"/>
            <a:endCxn id="17" idx="3"/>
          </p:cNvCxnSpPr>
          <p:nvPr/>
        </p:nvCxnSpPr>
        <p:spPr>
          <a:xfrm flipH="1">
            <a:off x="7010400" y="4539734"/>
            <a:ext cx="609600" cy="38281"/>
          </a:xfrm>
          <a:prstGeom prst="straightConnector1">
            <a:avLst/>
          </a:prstGeom>
          <a:ln w="28575">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923778" y="1701452"/>
            <a:ext cx="1213858" cy="646331"/>
          </a:xfrm>
          <a:prstGeom prst="rect">
            <a:avLst/>
          </a:prstGeom>
          <a:noFill/>
        </p:spPr>
        <p:txBody>
          <a:bodyPr wrap="none" rtlCol="0">
            <a:spAutoFit/>
          </a:bodyPr>
          <a:lstStyle/>
          <a:p>
            <a:pPr algn="ctr"/>
            <a:r>
              <a:rPr lang="en-US" dirty="0"/>
              <a:t>Teflon</a:t>
            </a:r>
          </a:p>
          <a:p>
            <a:pPr algn="ctr"/>
            <a:r>
              <a:rPr lang="en-US" dirty="0"/>
              <a:t>membrane</a:t>
            </a:r>
          </a:p>
        </p:txBody>
      </p:sp>
      <p:cxnSp>
        <p:nvCxnSpPr>
          <p:cNvPr id="47" name="Straight Arrow Connector 46"/>
          <p:cNvCxnSpPr/>
          <p:nvPr/>
        </p:nvCxnSpPr>
        <p:spPr>
          <a:xfrm flipH="1">
            <a:off x="3124200" y="2318086"/>
            <a:ext cx="990602" cy="729913"/>
          </a:xfrm>
          <a:prstGeom prst="straightConnector1">
            <a:avLst/>
          </a:prstGeom>
          <a:ln w="28575">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974944" y="2318086"/>
            <a:ext cx="892456" cy="729913"/>
          </a:xfrm>
          <a:prstGeom prst="straightConnector1">
            <a:avLst/>
          </a:prstGeom>
          <a:ln w="28575">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56" name="Down Arrow 55"/>
          <p:cNvSpPr/>
          <p:nvPr/>
        </p:nvSpPr>
        <p:spPr>
          <a:xfrm>
            <a:off x="6134100" y="2089485"/>
            <a:ext cx="304800" cy="958513"/>
          </a:xfrm>
          <a:prstGeom prst="downArrow">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735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Infrared (IR) Gas Sensors</a:t>
            </a:r>
          </a:p>
        </p:txBody>
      </p:sp>
      <p:pic>
        <p:nvPicPr>
          <p:cNvPr id="6146" name="Picture 2" descr="Image result for ndir co2 sensor"/>
          <p:cNvPicPr>
            <a:picLocks noChangeAspect="1" noChangeArrowheads="1"/>
          </p:cNvPicPr>
          <p:nvPr/>
        </p:nvPicPr>
        <p:blipFill rotWithShape="1">
          <a:blip r:embed="rId3">
            <a:extLst>
              <a:ext uri="{28A0092B-C50C-407E-A947-70E740481C1C}">
                <a14:useLocalDpi xmlns:a14="http://schemas.microsoft.com/office/drawing/2010/main" val="0"/>
              </a:ext>
            </a:extLst>
          </a:blip>
          <a:srcRect t="5449" b="14682"/>
          <a:stretch/>
        </p:blipFill>
        <p:spPr bwMode="auto">
          <a:xfrm>
            <a:off x="762000" y="2196752"/>
            <a:ext cx="3371850" cy="26930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ndir co2 sen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2057400"/>
            <a:ext cx="2971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7250" y="4813648"/>
            <a:ext cx="3810000" cy="923330"/>
          </a:xfrm>
          <a:prstGeom prst="rect">
            <a:avLst/>
          </a:prstGeom>
          <a:noFill/>
        </p:spPr>
        <p:txBody>
          <a:bodyPr wrap="square" rtlCol="0">
            <a:spAutoFit/>
          </a:bodyPr>
          <a:lstStyle/>
          <a:p>
            <a:r>
              <a:rPr lang="en-US" dirty="0"/>
              <a:t>K30 10,000 ppm </a:t>
            </a:r>
            <a:r>
              <a:rPr lang="en-US" dirty="0" err="1"/>
              <a:t>NDIR</a:t>
            </a:r>
            <a:r>
              <a:rPr lang="en-US" dirty="0"/>
              <a:t> CO</a:t>
            </a:r>
            <a:r>
              <a:rPr lang="en-US" baseline="-25000" dirty="0"/>
              <a:t>2</a:t>
            </a:r>
            <a:r>
              <a:rPr lang="en-US" dirty="0"/>
              <a:t> Sensor</a:t>
            </a:r>
          </a:p>
          <a:p>
            <a:r>
              <a:rPr lang="en-US" dirty="0"/>
              <a:t>(</a:t>
            </a:r>
            <a:r>
              <a:rPr lang="en-US" dirty="0">
                <a:hlinkClick r:id="rId5"/>
              </a:rPr>
              <a:t>https://www.co2meter.com/products/k-30-co2-sensor-module</a:t>
            </a:r>
            <a:r>
              <a:rPr lang="en-US" dirty="0"/>
              <a:t>)</a:t>
            </a:r>
          </a:p>
        </p:txBody>
      </p:sp>
      <p:sp>
        <p:nvSpPr>
          <p:cNvPr id="5" name="Rectangle 4"/>
          <p:cNvSpPr/>
          <p:nvPr/>
        </p:nvSpPr>
        <p:spPr>
          <a:xfrm>
            <a:off x="5276850" y="4813648"/>
            <a:ext cx="3581400" cy="1200329"/>
          </a:xfrm>
          <a:prstGeom prst="rect">
            <a:avLst/>
          </a:prstGeom>
        </p:spPr>
        <p:txBody>
          <a:bodyPr wrap="square">
            <a:spAutoFit/>
          </a:bodyPr>
          <a:lstStyle/>
          <a:p>
            <a:r>
              <a:rPr lang="en-US" dirty="0"/>
              <a:t>MH-Z14A </a:t>
            </a:r>
            <a:r>
              <a:rPr lang="en-US" dirty="0" err="1"/>
              <a:t>NDIR</a:t>
            </a:r>
            <a:r>
              <a:rPr lang="en-US" dirty="0"/>
              <a:t> CO</a:t>
            </a:r>
            <a:r>
              <a:rPr lang="en-US" baseline="-25000" dirty="0"/>
              <a:t>2</a:t>
            </a:r>
            <a:r>
              <a:rPr lang="en-US" dirty="0"/>
              <a:t> Sensor</a:t>
            </a:r>
            <a:endParaRPr lang="en-US" dirty="0">
              <a:hlinkClick r:id="rId6"/>
            </a:endParaRPr>
          </a:p>
          <a:p>
            <a:r>
              <a:rPr lang="en-US" dirty="0">
                <a:hlinkClick r:id="rId6"/>
              </a:rPr>
              <a:t>https://www.winsen-sensor.com/sensors/co2-sensor/mh-z14a.html</a:t>
            </a:r>
            <a:endParaRPr lang="en-US" dirty="0"/>
          </a:p>
        </p:txBody>
      </p:sp>
    </p:spTree>
    <p:extLst>
      <p:ext uri="{BB962C8B-B14F-4D97-AF65-F5344CB8AC3E}">
        <p14:creationId xmlns:p14="http://schemas.microsoft.com/office/powerpoint/2010/main" val="2245029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Infrared (IR) Gas Sensors</a:t>
            </a:r>
          </a:p>
        </p:txBody>
      </p:sp>
      <p:grpSp>
        <p:nvGrpSpPr>
          <p:cNvPr id="69" name="Group 68"/>
          <p:cNvGrpSpPr/>
          <p:nvPr/>
        </p:nvGrpSpPr>
        <p:grpSpPr>
          <a:xfrm>
            <a:off x="387088" y="1635433"/>
            <a:ext cx="8369825" cy="4460567"/>
            <a:chOff x="387088" y="1635433"/>
            <a:chExt cx="8369825" cy="4460567"/>
          </a:xfrm>
        </p:grpSpPr>
        <p:grpSp>
          <p:nvGrpSpPr>
            <p:cNvPr id="64" name="Group 63"/>
            <p:cNvGrpSpPr/>
            <p:nvPr/>
          </p:nvGrpSpPr>
          <p:grpSpPr>
            <a:xfrm>
              <a:off x="387088" y="1635433"/>
              <a:ext cx="8369825" cy="4460567"/>
              <a:chOff x="457200" y="1627143"/>
              <a:chExt cx="8369825" cy="4460567"/>
            </a:xfrm>
          </p:grpSpPr>
          <p:sp>
            <p:nvSpPr>
              <p:cNvPr id="4" name="Rectangle 3"/>
              <p:cNvSpPr/>
              <p:nvPr/>
            </p:nvSpPr>
            <p:spPr>
              <a:xfrm>
                <a:off x="2362200" y="2782669"/>
                <a:ext cx="3048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77000" y="2782669"/>
                <a:ext cx="3048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28800" y="3316069"/>
                <a:ext cx="5486400" cy="1524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28800" y="3316069"/>
                <a:ext cx="152400" cy="1524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62800" y="3316069"/>
                <a:ext cx="152400" cy="1524000"/>
              </a:xfrm>
              <a:prstGeom prst="rect">
                <a:avLst/>
              </a:prstGeom>
              <a:gradFill flip="none" rotWithShape="1">
                <a:gsLst>
                  <a:gs pos="0">
                    <a:srgbClr val="DDEBCF"/>
                  </a:gs>
                  <a:gs pos="50000">
                    <a:srgbClr val="9CB86E"/>
                  </a:gs>
                  <a:gs pos="100000">
                    <a:srgbClr val="156B13"/>
                  </a:gs>
                </a:gsLst>
                <a:lin ang="5400000" scaled="0"/>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43800" y="3620869"/>
                <a:ext cx="304800"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95400" y="3620869"/>
                <a:ext cx="304800" cy="914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362200" y="2249269"/>
                <a:ext cx="304800" cy="4572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flipV="1">
                <a:off x="6475956" y="2248422"/>
                <a:ext cx="304800" cy="4572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47740" y="1627143"/>
                <a:ext cx="1327608" cy="646331"/>
              </a:xfrm>
              <a:prstGeom prst="rect">
                <a:avLst/>
              </a:prstGeom>
              <a:noFill/>
            </p:spPr>
            <p:txBody>
              <a:bodyPr wrap="none" rtlCol="0">
                <a:spAutoFit/>
              </a:bodyPr>
              <a:lstStyle/>
              <a:p>
                <a:pPr algn="ctr"/>
                <a:r>
                  <a:rPr lang="en-US" dirty="0"/>
                  <a:t>Gas Sample </a:t>
                </a:r>
              </a:p>
              <a:p>
                <a:pPr algn="ctr"/>
                <a:r>
                  <a:rPr lang="en-US" dirty="0"/>
                  <a:t>IN</a:t>
                </a:r>
              </a:p>
            </p:txBody>
          </p:sp>
          <p:sp>
            <p:nvSpPr>
              <p:cNvPr id="14" name="TextBox 13"/>
              <p:cNvSpPr txBox="1"/>
              <p:nvPr/>
            </p:nvSpPr>
            <p:spPr>
              <a:xfrm>
                <a:off x="5965596" y="1650107"/>
                <a:ext cx="1327608" cy="646331"/>
              </a:xfrm>
              <a:prstGeom prst="rect">
                <a:avLst/>
              </a:prstGeom>
              <a:noFill/>
            </p:spPr>
            <p:txBody>
              <a:bodyPr wrap="none" rtlCol="0">
                <a:spAutoFit/>
              </a:bodyPr>
              <a:lstStyle/>
              <a:p>
                <a:pPr algn="ctr"/>
                <a:r>
                  <a:rPr lang="en-US" dirty="0"/>
                  <a:t>Gas Sample </a:t>
                </a:r>
              </a:p>
              <a:p>
                <a:pPr algn="ctr"/>
                <a:r>
                  <a:rPr lang="en-US" dirty="0"/>
                  <a:t>OUT</a:t>
                </a:r>
              </a:p>
            </p:txBody>
          </p:sp>
          <p:cxnSp>
            <p:nvCxnSpPr>
              <p:cNvPr id="16" name="Straight Arrow Connector 15"/>
              <p:cNvCxnSpPr/>
              <p:nvPr/>
            </p:nvCxnSpPr>
            <p:spPr>
              <a:xfrm>
                <a:off x="1524000" y="3620869"/>
                <a:ext cx="15751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25252" y="3773269"/>
                <a:ext cx="15751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676400" y="3925669"/>
                <a:ext cx="15751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688926" y="4078069"/>
                <a:ext cx="16513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676400" y="4230469"/>
                <a:ext cx="15751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650304" y="4382869"/>
                <a:ext cx="15751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4000" y="4535269"/>
                <a:ext cx="157514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7200" y="3748878"/>
                <a:ext cx="877805" cy="646331"/>
              </a:xfrm>
              <a:prstGeom prst="rect">
                <a:avLst/>
              </a:prstGeom>
              <a:noFill/>
            </p:spPr>
            <p:txBody>
              <a:bodyPr wrap="none" rtlCol="0">
                <a:spAutoFit/>
              </a:bodyPr>
              <a:lstStyle/>
              <a:p>
                <a:pPr algn="ctr"/>
                <a:r>
                  <a:rPr lang="en-US" dirty="0"/>
                  <a:t>IR</a:t>
                </a:r>
              </a:p>
              <a:p>
                <a:pPr algn="ctr"/>
                <a:r>
                  <a:rPr lang="en-US" dirty="0"/>
                  <a:t>Emitter</a:t>
                </a:r>
              </a:p>
            </p:txBody>
          </p:sp>
          <p:sp>
            <p:nvSpPr>
              <p:cNvPr id="25" name="TextBox 24"/>
              <p:cNvSpPr txBox="1"/>
              <p:nvPr/>
            </p:nvSpPr>
            <p:spPr>
              <a:xfrm>
                <a:off x="7821172" y="3746326"/>
                <a:ext cx="1005853" cy="646331"/>
              </a:xfrm>
              <a:prstGeom prst="rect">
                <a:avLst/>
              </a:prstGeom>
              <a:noFill/>
            </p:spPr>
            <p:txBody>
              <a:bodyPr wrap="none" rtlCol="0">
                <a:spAutoFit/>
              </a:bodyPr>
              <a:lstStyle/>
              <a:p>
                <a:pPr algn="ctr"/>
                <a:r>
                  <a:rPr lang="en-US" dirty="0"/>
                  <a:t>IR</a:t>
                </a:r>
              </a:p>
              <a:p>
                <a:pPr algn="ctr"/>
                <a:r>
                  <a:rPr lang="en-US" dirty="0"/>
                  <a:t>Detector</a:t>
                </a:r>
              </a:p>
            </p:txBody>
          </p:sp>
          <p:sp>
            <p:nvSpPr>
              <p:cNvPr id="26" name="TextBox 25"/>
              <p:cNvSpPr txBox="1"/>
              <p:nvPr/>
            </p:nvSpPr>
            <p:spPr>
              <a:xfrm>
                <a:off x="984512" y="5360943"/>
                <a:ext cx="1301831" cy="646331"/>
              </a:xfrm>
              <a:prstGeom prst="rect">
                <a:avLst/>
              </a:prstGeom>
              <a:noFill/>
            </p:spPr>
            <p:txBody>
              <a:bodyPr wrap="none" rtlCol="0">
                <a:spAutoFit/>
              </a:bodyPr>
              <a:lstStyle/>
              <a:p>
                <a:pPr algn="ctr"/>
                <a:r>
                  <a:rPr lang="en-US" dirty="0"/>
                  <a:t>Transparent</a:t>
                </a:r>
              </a:p>
              <a:p>
                <a:pPr algn="ctr"/>
                <a:r>
                  <a:rPr lang="en-US" dirty="0"/>
                  <a:t>Window</a:t>
                </a:r>
              </a:p>
            </p:txBody>
          </p:sp>
          <p:cxnSp>
            <p:nvCxnSpPr>
              <p:cNvPr id="28" name="Straight Arrow Connector 27"/>
              <p:cNvCxnSpPr/>
              <p:nvPr/>
            </p:nvCxnSpPr>
            <p:spPr>
              <a:xfrm flipV="1">
                <a:off x="1688926" y="4838178"/>
                <a:ext cx="216074" cy="60960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239000" y="5293941"/>
                <a:ext cx="666272" cy="646331"/>
              </a:xfrm>
              <a:prstGeom prst="rect">
                <a:avLst/>
              </a:prstGeom>
              <a:noFill/>
            </p:spPr>
            <p:txBody>
              <a:bodyPr wrap="none" rtlCol="0">
                <a:spAutoFit/>
              </a:bodyPr>
              <a:lstStyle/>
              <a:p>
                <a:pPr algn="ctr"/>
                <a:r>
                  <a:rPr lang="en-US" dirty="0"/>
                  <a:t>IR</a:t>
                </a:r>
              </a:p>
              <a:p>
                <a:pPr algn="ctr"/>
                <a:r>
                  <a:rPr lang="en-US" dirty="0"/>
                  <a:t>Filter</a:t>
                </a:r>
              </a:p>
            </p:txBody>
          </p:sp>
          <p:cxnSp>
            <p:nvCxnSpPr>
              <p:cNvPr id="30" name="Straight Arrow Connector 29"/>
              <p:cNvCxnSpPr>
                <a:endCxn id="8" idx="2"/>
              </p:cNvCxnSpPr>
              <p:nvPr/>
            </p:nvCxnSpPr>
            <p:spPr>
              <a:xfrm flipH="1" flipV="1">
                <a:off x="7239000" y="4840069"/>
                <a:ext cx="228600" cy="53340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702886" y="3772422"/>
                <a:ext cx="10058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766560" y="4077222"/>
                <a:ext cx="10058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727938" y="4382022"/>
                <a:ext cx="100584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396980" y="2286000"/>
                <a:ext cx="1042273" cy="646331"/>
              </a:xfrm>
              <a:prstGeom prst="rect">
                <a:avLst/>
              </a:prstGeom>
              <a:noFill/>
            </p:spPr>
            <p:txBody>
              <a:bodyPr wrap="none" rtlCol="0">
                <a:spAutoFit/>
              </a:bodyPr>
              <a:lstStyle/>
              <a:p>
                <a:pPr algn="ctr"/>
                <a:r>
                  <a:rPr lang="en-US" dirty="0"/>
                  <a:t>Gas</a:t>
                </a:r>
              </a:p>
              <a:p>
                <a:pPr algn="ctr"/>
                <a:r>
                  <a:rPr lang="en-US" dirty="0"/>
                  <a:t>Chamber</a:t>
                </a:r>
              </a:p>
            </p:txBody>
          </p:sp>
          <p:cxnSp>
            <p:nvCxnSpPr>
              <p:cNvPr id="38" name="Straight Arrow Connector 37"/>
              <p:cNvCxnSpPr>
                <a:endCxn id="5" idx="0"/>
              </p:cNvCxnSpPr>
              <p:nvPr/>
            </p:nvCxnSpPr>
            <p:spPr>
              <a:xfrm flipH="1">
                <a:off x="4572000" y="2895600"/>
                <a:ext cx="228600" cy="42046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3810000" y="3620869"/>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133589" y="4096279"/>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320780" y="3748878"/>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584870" y="4242809"/>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962400" y="4459069"/>
                <a:ext cx="152400" cy="152400"/>
              </a:xfrm>
              <a:prstGeom prst="ellipse">
                <a:avLst/>
              </a:prstGeom>
              <a:solidFill>
                <a:srgbClr val="FFC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05400" y="4026724"/>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841916" y="3672678"/>
                <a:ext cx="152400" cy="152400"/>
              </a:xfrm>
              <a:prstGeom prst="ellipse">
                <a:avLst/>
              </a:prstGeom>
              <a:solidFill>
                <a:srgbClr val="FFC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86400" y="35814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953000" y="44196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486400" y="45720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638800" y="4191000"/>
                <a:ext cx="152400" cy="152400"/>
              </a:xfrm>
              <a:prstGeom prst="ellipse">
                <a:avLst/>
              </a:prstGeom>
              <a:solidFill>
                <a:srgbClr val="FFC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943600" y="38862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6096000" y="43434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352800" y="3505200"/>
                <a:ext cx="152400" cy="152400"/>
              </a:xfrm>
              <a:prstGeom prst="ellipse">
                <a:avLst/>
              </a:prstGeom>
              <a:solidFill>
                <a:srgbClr val="FFC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505200" y="39624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429000" y="44196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172200" y="35052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514600" y="335280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553200" y="3344510"/>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429275" y="5570036"/>
                <a:ext cx="152400" cy="152400"/>
              </a:xfrm>
              <a:prstGeom prst="ellipse">
                <a:avLst/>
              </a:prstGeom>
              <a:solidFill>
                <a:srgbClr val="FFC000"/>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3429275" y="5824732"/>
                <a:ext cx="152400" cy="152400"/>
              </a:xfrm>
              <a:prstGeom prst="ellipse">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581150" y="5447778"/>
                <a:ext cx="2127762" cy="639932"/>
              </a:xfrm>
              <a:prstGeom prst="rect">
                <a:avLst/>
              </a:prstGeom>
              <a:noFill/>
            </p:spPr>
            <p:txBody>
              <a:bodyPr wrap="none" rtlCol="0">
                <a:spAutoFit/>
              </a:bodyPr>
              <a:lstStyle/>
              <a:p>
                <a:r>
                  <a:rPr lang="en-US" dirty="0"/>
                  <a:t>Target gas molecules</a:t>
                </a:r>
              </a:p>
              <a:p>
                <a:r>
                  <a:rPr lang="en-US" dirty="0"/>
                  <a:t>Other gas molecules</a:t>
                </a:r>
              </a:p>
            </p:txBody>
          </p:sp>
        </p:grpSp>
        <p:sp>
          <p:nvSpPr>
            <p:cNvPr id="67" name="Rectangle 66"/>
            <p:cNvSpPr/>
            <p:nvPr/>
          </p:nvSpPr>
          <p:spPr>
            <a:xfrm>
              <a:off x="2310606" y="3260725"/>
              <a:ext cx="274320" cy="84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424136" y="3257550"/>
              <a:ext cx="274320" cy="84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55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Gas hazards on farms</a:t>
            </a:r>
          </a:p>
        </p:txBody>
      </p:sp>
      <p:sp>
        <p:nvSpPr>
          <p:cNvPr id="4" name="TextBox 3"/>
          <p:cNvSpPr txBox="1"/>
          <p:nvPr/>
        </p:nvSpPr>
        <p:spPr>
          <a:xfrm>
            <a:off x="732585" y="2125980"/>
            <a:ext cx="966675" cy="646331"/>
          </a:xfrm>
          <a:prstGeom prst="rect">
            <a:avLst/>
          </a:prstGeom>
          <a:noFill/>
        </p:spPr>
        <p:txBody>
          <a:bodyPr wrap="none" rtlCol="0">
            <a:spAutoFit/>
          </a:bodyPr>
          <a:lstStyle/>
          <a:p>
            <a:r>
              <a:rPr lang="en-US" dirty="0"/>
              <a:t>Manure</a:t>
            </a:r>
          </a:p>
          <a:p>
            <a:r>
              <a:rPr lang="en-US" dirty="0"/>
              <a:t>storages</a:t>
            </a:r>
          </a:p>
        </p:txBody>
      </p:sp>
      <p:sp>
        <p:nvSpPr>
          <p:cNvPr id="6" name="TextBox 5"/>
          <p:cNvSpPr txBox="1"/>
          <p:nvPr/>
        </p:nvSpPr>
        <p:spPr>
          <a:xfrm>
            <a:off x="4049132" y="1600200"/>
            <a:ext cx="1045735" cy="369332"/>
          </a:xfrm>
          <a:prstGeom prst="rect">
            <a:avLst/>
          </a:prstGeom>
          <a:noFill/>
        </p:spPr>
        <p:txBody>
          <a:bodyPr wrap="none" rtlCol="0">
            <a:spAutoFit/>
          </a:bodyPr>
          <a:lstStyle/>
          <a:p>
            <a:r>
              <a:rPr lang="en-US" dirty="0"/>
              <a:t>Digesters</a:t>
            </a:r>
          </a:p>
        </p:txBody>
      </p:sp>
      <p:sp>
        <p:nvSpPr>
          <p:cNvPr id="7" name="TextBox 6"/>
          <p:cNvSpPr txBox="1"/>
          <p:nvPr/>
        </p:nvSpPr>
        <p:spPr>
          <a:xfrm>
            <a:off x="2626842" y="5867400"/>
            <a:ext cx="1335558" cy="646331"/>
          </a:xfrm>
          <a:prstGeom prst="rect">
            <a:avLst/>
          </a:prstGeom>
          <a:noFill/>
        </p:spPr>
        <p:txBody>
          <a:bodyPr wrap="none" rtlCol="0">
            <a:spAutoFit/>
          </a:bodyPr>
          <a:lstStyle/>
          <a:p>
            <a:r>
              <a:rPr lang="en-US" dirty="0"/>
              <a:t>Barns above</a:t>
            </a:r>
          </a:p>
          <a:p>
            <a:r>
              <a:rPr lang="en-US" dirty="0"/>
              <a:t>manure pits</a:t>
            </a:r>
          </a:p>
        </p:txBody>
      </p:sp>
      <p:sp>
        <p:nvSpPr>
          <p:cNvPr id="8" name="TextBox 7"/>
          <p:cNvSpPr txBox="1"/>
          <p:nvPr/>
        </p:nvSpPr>
        <p:spPr>
          <a:xfrm>
            <a:off x="7498080" y="2831068"/>
            <a:ext cx="607859" cy="369332"/>
          </a:xfrm>
          <a:prstGeom prst="rect">
            <a:avLst/>
          </a:prstGeom>
          <a:noFill/>
        </p:spPr>
        <p:txBody>
          <a:bodyPr wrap="none" rtlCol="0">
            <a:spAutoFit/>
          </a:bodyPr>
          <a:lstStyle/>
          <a:p>
            <a:r>
              <a:rPr lang="en-US" dirty="0"/>
              <a:t>Silos</a:t>
            </a:r>
          </a:p>
        </p:txBody>
      </p:sp>
      <p:grpSp>
        <p:nvGrpSpPr>
          <p:cNvPr id="5" name="Group 4"/>
          <p:cNvGrpSpPr/>
          <p:nvPr/>
        </p:nvGrpSpPr>
        <p:grpSpPr>
          <a:xfrm>
            <a:off x="1828800" y="2129663"/>
            <a:ext cx="5486400" cy="3585337"/>
            <a:chOff x="1828800" y="1636332"/>
            <a:chExt cx="5486400" cy="3585337"/>
          </a:xfrm>
        </p:grpSpPr>
        <p:pic>
          <p:nvPicPr>
            <p:cNvPr id="4098" name="Picture 2" descr="E:\Box Sync\Ag Safety Group\AgSafety Arduino CO2 Sensor Workshop - 180827\Revised Instructions\Revision 2 dwh - 190910\1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75" t="39000" r="24000" b="18000"/>
            <a:stretch/>
          </p:blipFill>
          <p:spPr bwMode="auto">
            <a:xfrm>
              <a:off x="1828800" y="1636332"/>
              <a:ext cx="5486400" cy="358533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Box Sync\Ag Safety Group\AgSafety Arduino CO2 Sensor Workshop - 180827\Revised Instructions\Revision 2 dwh - 190910\1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35108" t="35298" r="54521" b="53454"/>
            <a:stretch/>
          </p:blipFill>
          <p:spPr bwMode="auto">
            <a:xfrm>
              <a:off x="2960370" y="1840230"/>
              <a:ext cx="1703070" cy="11544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cxnSp>
        <p:nvCxnSpPr>
          <p:cNvPr id="10" name="Straight Arrow Connector 9"/>
          <p:cNvCxnSpPr/>
          <p:nvPr/>
        </p:nvCxnSpPr>
        <p:spPr>
          <a:xfrm>
            <a:off x="1652475" y="2667000"/>
            <a:ext cx="862125" cy="243776"/>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811905" y="1969532"/>
            <a:ext cx="455295" cy="546822"/>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248400" y="3086100"/>
            <a:ext cx="1295400" cy="401891"/>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76600" y="4495800"/>
            <a:ext cx="304800" cy="1447800"/>
          </a:xfrm>
          <a:prstGeom prst="straightConnector1">
            <a:avLst/>
          </a:prstGeom>
          <a:ln w="28575">
            <a:solidFill>
              <a:srgbClr val="FF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968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a:t>
            </a:r>
          </a:p>
        </p:txBody>
      </p:sp>
      <p:sp>
        <p:nvSpPr>
          <p:cNvPr id="3" name="Content Placeholder 2"/>
          <p:cNvSpPr>
            <a:spLocks noGrp="1"/>
          </p:cNvSpPr>
          <p:nvPr>
            <p:ph idx="1"/>
          </p:nvPr>
        </p:nvSpPr>
        <p:spPr/>
        <p:txBody>
          <a:bodyPr>
            <a:normAutofit lnSpcReduction="10000"/>
          </a:bodyPr>
          <a:lstStyle/>
          <a:p>
            <a:r>
              <a:rPr lang="en-US" dirty="0">
                <a:hlinkClick r:id="rId2"/>
              </a:rPr>
              <a:t>https://www.indsci.com/globalassets/documents/general-gas-education/electrochemical-sensors.pdf</a:t>
            </a:r>
            <a:endParaRPr lang="en-US" dirty="0"/>
          </a:p>
          <a:p>
            <a:pPr lvl="1"/>
            <a:r>
              <a:rPr lang="en-US" dirty="0"/>
              <a:t>Industrial Scientific electrochemical sensor reference</a:t>
            </a:r>
          </a:p>
          <a:p>
            <a:r>
              <a:rPr lang="en-US" dirty="0">
                <a:hlinkClick r:id="rId3"/>
              </a:rPr>
              <a:t>https://www.figaro.co.jp/en/technicalinfo/principle/electrochemical-type.html</a:t>
            </a:r>
            <a:endParaRPr lang="en-US" dirty="0"/>
          </a:p>
          <a:p>
            <a:pPr lvl="1"/>
            <a:r>
              <a:rPr lang="en-US" dirty="0"/>
              <a:t>Figaro website has nice videos illustrating how MOS and electrochemical sensors work, see “Gas Sensor Tutorials”</a:t>
            </a:r>
          </a:p>
        </p:txBody>
      </p:sp>
    </p:spTree>
    <p:extLst>
      <p:ext uri="{BB962C8B-B14F-4D97-AF65-F5344CB8AC3E}">
        <p14:creationId xmlns:p14="http://schemas.microsoft.com/office/powerpoint/2010/main" val="2829034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152400"/>
            <a:ext cx="9144000" cy="990600"/>
          </a:xfrm>
        </p:spPr>
        <p:txBody>
          <a:bodyPr>
            <a:normAutofit/>
          </a:bodyPr>
          <a:lstStyle/>
          <a:p>
            <a:r>
              <a:rPr lang="en-US" dirty="0"/>
              <a:t>Gas hazards to animals and humans</a:t>
            </a:r>
          </a:p>
        </p:txBody>
      </p:sp>
      <p:pic>
        <p:nvPicPr>
          <p:cNvPr id="7" name="Picture 2" descr="P:\x607\Education\Animations_Pics\2009_9_21\IMG_4383.JPG"/>
          <p:cNvPicPr>
            <a:picLocks noChangeAspect="1" noChangeArrowheads="1"/>
          </p:cNvPicPr>
          <p:nvPr/>
        </p:nvPicPr>
        <p:blipFill>
          <a:blip r:embed="rId3" cstate="print"/>
          <a:srcRect/>
          <a:stretch>
            <a:fillRect/>
          </a:stretch>
        </p:blipFill>
        <p:spPr bwMode="auto">
          <a:xfrm>
            <a:off x="191971" y="1348450"/>
            <a:ext cx="2703629" cy="3604550"/>
          </a:xfrm>
          <a:prstGeom prst="roundRect">
            <a:avLst>
              <a:gd name="adj" fmla="val 8594"/>
            </a:avLst>
          </a:prstGeom>
          <a:solidFill>
            <a:srgbClr val="FFFFFF">
              <a:shade val="85000"/>
            </a:srgbClr>
          </a:solidFill>
          <a:ln>
            <a:noFill/>
          </a:ln>
          <a:effectLst/>
        </p:spPr>
      </p:pic>
      <p:pic>
        <p:nvPicPr>
          <p:cNvPr id="12" name="Picture 3" descr="C:\Documents and Settings\jat355\Desktop\Manure Photos\April2010 161.jpg"/>
          <p:cNvPicPr>
            <a:picLocks noChangeAspect="1" noChangeArrowheads="1"/>
          </p:cNvPicPr>
          <p:nvPr/>
        </p:nvPicPr>
        <p:blipFill>
          <a:blip r:embed="rId4" cstate="print"/>
          <a:srcRect/>
          <a:stretch>
            <a:fillRect/>
          </a:stretch>
        </p:blipFill>
        <p:spPr bwMode="auto">
          <a:xfrm>
            <a:off x="3124200" y="2286000"/>
            <a:ext cx="5829300" cy="3886200"/>
          </a:xfrm>
          <a:prstGeom prst="roundRect">
            <a:avLst>
              <a:gd name="adj" fmla="val 8594"/>
            </a:avLst>
          </a:prstGeom>
          <a:solidFill>
            <a:srgbClr val="FFFFFF">
              <a:shade val="85000"/>
            </a:srgbClr>
          </a:solidFill>
          <a:ln>
            <a:noFill/>
          </a:ln>
          <a:effectLst/>
        </p:spPr>
      </p:pic>
      <p:sp>
        <p:nvSpPr>
          <p:cNvPr id="2" name="TextBox 1"/>
          <p:cNvSpPr txBox="1"/>
          <p:nvPr/>
        </p:nvSpPr>
        <p:spPr>
          <a:xfrm>
            <a:off x="403088" y="4953000"/>
            <a:ext cx="2281394" cy="646331"/>
          </a:xfrm>
          <a:prstGeom prst="rect">
            <a:avLst/>
          </a:prstGeom>
          <a:noFill/>
        </p:spPr>
        <p:txBody>
          <a:bodyPr wrap="none" rtlCol="0">
            <a:spAutoFit/>
          </a:bodyPr>
          <a:lstStyle/>
          <a:p>
            <a:pPr algn="ctr"/>
            <a:r>
              <a:rPr lang="en-US" dirty="0"/>
              <a:t>Animals living in barns</a:t>
            </a:r>
          </a:p>
          <a:p>
            <a:pPr algn="ctr"/>
            <a:r>
              <a:rPr lang="en-US" dirty="0"/>
              <a:t>above manure pits</a:t>
            </a:r>
          </a:p>
        </p:txBody>
      </p:sp>
      <p:sp>
        <p:nvSpPr>
          <p:cNvPr id="8" name="TextBox 7"/>
          <p:cNvSpPr txBox="1"/>
          <p:nvPr/>
        </p:nvSpPr>
        <p:spPr>
          <a:xfrm>
            <a:off x="4365186" y="1916668"/>
            <a:ext cx="3347327" cy="369332"/>
          </a:xfrm>
          <a:prstGeom prst="rect">
            <a:avLst/>
          </a:prstGeom>
          <a:noFill/>
        </p:spPr>
        <p:txBody>
          <a:bodyPr wrap="none" rtlCol="0">
            <a:spAutoFit/>
          </a:bodyPr>
          <a:lstStyle/>
          <a:p>
            <a:pPr algn="ctr"/>
            <a:r>
              <a:rPr lang="en-US" dirty="0"/>
              <a:t>Workers cleaning out manure pits</a:t>
            </a:r>
          </a:p>
        </p:txBody>
      </p:sp>
    </p:spTree>
    <p:extLst>
      <p:ext uri="{BB962C8B-B14F-4D97-AF65-F5344CB8AC3E}">
        <p14:creationId xmlns:p14="http://schemas.microsoft.com/office/powerpoint/2010/main" val="109108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152400"/>
            <a:ext cx="9144000" cy="990600"/>
          </a:xfrm>
        </p:spPr>
        <p:txBody>
          <a:bodyPr>
            <a:normAutofit fontScale="90000"/>
          </a:bodyPr>
          <a:lstStyle/>
          <a:p>
            <a:r>
              <a:rPr lang="en-US" dirty="0"/>
              <a:t>Hazards in Barns above Confined-Space Manure Storages</a:t>
            </a:r>
          </a:p>
        </p:txBody>
      </p:sp>
      <p:sp>
        <p:nvSpPr>
          <p:cNvPr id="11" name="TextBox 10"/>
          <p:cNvSpPr txBox="1"/>
          <p:nvPr/>
        </p:nvSpPr>
        <p:spPr>
          <a:xfrm>
            <a:off x="98528" y="1981200"/>
            <a:ext cx="5235472" cy="3477875"/>
          </a:xfrm>
          <a:prstGeom prst="rect">
            <a:avLst/>
          </a:prstGeom>
          <a:noFill/>
        </p:spPr>
        <p:txBody>
          <a:bodyPr wrap="none" rtlCol="0">
            <a:spAutoFit/>
          </a:bodyPr>
          <a:lstStyle/>
          <a:p>
            <a:pPr marL="342900" indent="-342900" defTabSz="879152">
              <a:buFontTx/>
              <a:buAutoNum type="arabicPeriod"/>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Toxic and asphyxiating gases</a:t>
            </a:r>
          </a:p>
          <a:p>
            <a:pPr marL="342900" indent="-342900" defTabSz="879152"/>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Hydrogen Sulfide</a:t>
            </a:r>
          </a:p>
          <a:p>
            <a:pPr marL="342900" indent="-342900" defTabSz="879152"/>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Carbon Dioxide</a:t>
            </a:r>
          </a:p>
          <a:p>
            <a:pPr marL="342900" indent="-342900" defTabSz="879152"/>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		Ammonia</a:t>
            </a:r>
          </a:p>
          <a:p>
            <a:pPr marL="342900" indent="-342900" defTabSz="879152"/>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defTabSz="879152"/>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2. Oxygen deficient atmosphere</a:t>
            </a:r>
          </a:p>
          <a:p>
            <a:pPr marL="342900" indent="-342900" defTabSz="879152"/>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defTabSz="879152"/>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3. Explosive gases</a:t>
            </a:r>
          </a:p>
          <a:p>
            <a:pPr marL="342900" indent="-342900" defTabSz="879152"/>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Methane</a:t>
            </a:r>
          </a:p>
        </p:txBody>
      </p:sp>
      <p:pic>
        <p:nvPicPr>
          <p:cNvPr id="13" name="Picture 12" descr="Manuregas1"/>
          <p:cNvPicPr>
            <a:picLocks noChangeAspect="1" noChangeArrowheads="1"/>
          </p:cNvPicPr>
          <p:nvPr/>
        </p:nvPicPr>
        <p:blipFill>
          <a:blip r:embed="rId3" cstate="screen"/>
          <a:srcRect/>
          <a:stretch>
            <a:fillRect/>
          </a:stretch>
        </p:blipFill>
        <p:spPr bwMode="auto">
          <a:xfrm>
            <a:off x="5286403" y="2133600"/>
            <a:ext cx="3857597" cy="3200400"/>
          </a:xfrm>
          <a:prstGeom prst="rect">
            <a:avLst/>
          </a:prstGeom>
          <a:noFill/>
          <a:ln w="9525">
            <a:noFill/>
            <a:miter lim="800000"/>
            <a:headEnd/>
            <a:tailEnd/>
          </a:ln>
        </p:spPr>
      </p:pic>
      <p:sp>
        <p:nvSpPr>
          <p:cNvPr id="3" name="Rectangle 2"/>
          <p:cNvSpPr/>
          <p:nvPr/>
        </p:nvSpPr>
        <p:spPr>
          <a:xfrm>
            <a:off x="914400" y="2842260"/>
            <a:ext cx="220980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3276600" y="2674203"/>
            <a:ext cx="1117614" cy="830997"/>
          </a:xfrm>
          <a:prstGeom prst="rect">
            <a:avLst/>
          </a:prstGeom>
          <a:noFill/>
        </p:spPr>
        <p:txBody>
          <a:bodyPr wrap="none" rtlCol="0">
            <a:spAutoFit/>
          </a:bodyPr>
          <a:lstStyle/>
          <a:p>
            <a:r>
              <a:rPr lang="en-US" sz="2400" dirty="0">
                <a:solidFill>
                  <a:srgbClr val="FF0000"/>
                </a:solidFill>
              </a:rPr>
              <a:t>Activity</a:t>
            </a:r>
          </a:p>
          <a:p>
            <a:pPr algn="ctr"/>
            <a:r>
              <a:rPr lang="en-US" sz="2400" dirty="0">
                <a:solidFill>
                  <a:srgbClr val="FF0000"/>
                </a:solidFill>
              </a:rPr>
              <a:t>focus</a:t>
            </a:r>
          </a:p>
        </p:txBody>
      </p:sp>
      <p:sp>
        <p:nvSpPr>
          <p:cNvPr id="5" name="Rectangle 4"/>
          <p:cNvSpPr/>
          <p:nvPr/>
        </p:nvSpPr>
        <p:spPr>
          <a:xfrm>
            <a:off x="481297" y="6019800"/>
            <a:ext cx="8181407" cy="523220"/>
          </a:xfrm>
          <a:prstGeom prst="rect">
            <a:avLst/>
          </a:prstGeom>
        </p:spPr>
        <p:txBody>
          <a:bodyPr wrap="none">
            <a:spAutoFit/>
          </a:bodyPr>
          <a:lstStyle/>
          <a:p>
            <a:pPr algn="ctr"/>
            <a:r>
              <a:rPr lang="en-US" sz="2800" dirty="0"/>
              <a:t>How do we detect gases if we can’t </a:t>
            </a:r>
            <a:r>
              <a:rPr lang="en-US" sz="2800" b="1" dirty="0"/>
              <a:t>see</a:t>
            </a:r>
            <a:r>
              <a:rPr lang="en-US" sz="2800" dirty="0"/>
              <a:t> or </a:t>
            </a:r>
            <a:r>
              <a:rPr lang="en-US" sz="2800" b="1" dirty="0"/>
              <a:t>smell</a:t>
            </a:r>
            <a:r>
              <a:rPr lang="en-US" sz="2800" dirty="0"/>
              <a:t> them?</a:t>
            </a:r>
          </a:p>
        </p:txBody>
      </p:sp>
      <p:pic>
        <p:nvPicPr>
          <p:cNvPr id="12" name="Picture 11"/>
          <p:cNvPicPr/>
          <p:nvPr/>
        </p:nvPicPr>
        <p:blipFill rotWithShape="1">
          <a:blip r:embed="rId4">
            <a:extLst>
              <a:ext uri="{28A0092B-C50C-407E-A947-70E740481C1C}">
                <a14:useLocalDpi xmlns:a14="http://schemas.microsoft.com/office/drawing/2010/main" val="0"/>
              </a:ext>
            </a:extLst>
          </a:blip>
          <a:srcRect l="8198" t="3514" r="12911" b="9666"/>
          <a:stretch/>
        </p:blipFill>
        <p:spPr bwMode="auto">
          <a:xfrm>
            <a:off x="6867144" y="2133600"/>
            <a:ext cx="2276856" cy="3200400"/>
          </a:xfrm>
          <a:prstGeom prst="rect">
            <a:avLst/>
          </a:prstGeom>
          <a:ln>
            <a:noFill/>
          </a:ln>
          <a:effectLst/>
          <a:scene3d>
            <a:camera prst="perspectiveContrastingLeftFacing" fov="2700000">
              <a:rot lat="600000" lon="1800000" rev="0"/>
            </a:camera>
            <a:lightRig rig="threePt" dir="t">
              <a:rot lat="0" lon="0" rev="2700000"/>
            </a:lightRig>
          </a:scene3d>
          <a:sp3d>
            <a:bevelT w="63500" h="50800"/>
          </a:sp3d>
        </p:spPr>
      </p:pic>
    </p:spTree>
    <p:extLst>
      <p:ext uri="{BB962C8B-B14F-4D97-AF65-F5344CB8AC3E}">
        <p14:creationId xmlns:p14="http://schemas.microsoft.com/office/powerpoint/2010/main" val="1850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blinds(horizontal)">
                                      <p:cBhvr>
                                        <p:cTn id="23" dur="500"/>
                                        <p:tgtEl>
                                          <p:spTgt spid="11">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blinds(horizontal)">
                                      <p:cBhvr>
                                        <p:cTn id="28" dur="500"/>
                                        <p:tgtEl>
                                          <p:spTgt spid="11">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blinds(horizontal)">
                                      <p:cBhvr>
                                        <p:cTn id="31" dur="500"/>
                                        <p:tgtEl>
                                          <p:spTgt spid="11">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heel(1)">
                                      <p:cBhvr>
                                        <p:cTn id="36" dur="20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1800s Miner’s Lamp</a:t>
            </a:r>
          </a:p>
        </p:txBody>
      </p:sp>
      <p:sp>
        <p:nvSpPr>
          <p:cNvPr id="3" name="Content Placeholder 2"/>
          <p:cNvSpPr>
            <a:spLocks noGrp="1"/>
          </p:cNvSpPr>
          <p:nvPr>
            <p:ph idx="1"/>
          </p:nvPr>
        </p:nvSpPr>
        <p:spPr/>
        <p:txBody>
          <a:bodyPr/>
          <a:lstStyle/>
          <a:p>
            <a:endParaRPr lang="en-US"/>
          </a:p>
        </p:txBody>
      </p:sp>
      <p:pic>
        <p:nvPicPr>
          <p:cNvPr id="1026" name="Picture 2" descr="http://www.bbc.co.uk/staticarchive/73306ee6d2eae91d076cc0b6d70154b9af7dff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209800"/>
            <a:ext cx="5905500" cy="32956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72200"/>
            <a:ext cx="9144000" cy="369332"/>
          </a:xfrm>
          <a:prstGeom prst="rect">
            <a:avLst/>
          </a:prstGeom>
        </p:spPr>
        <p:txBody>
          <a:bodyPr wrap="square">
            <a:spAutoFit/>
          </a:bodyPr>
          <a:lstStyle/>
          <a:p>
            <a:pPr algn="ctr"/>
            <a:r>
              <a:rPr lang="en-US" dirty="0">
                <a:hlinkClick r:id="rId4"/>
              </a:rPr>
              <a:t>http://www.bbc.co.uk/ahistoryoftheworld/objects/g2qOTFtvQkGU35dJ_9QH8w</a:t>
            </a:r>
            <a:endParaRPr lang="en-US" dirty="0"/>
          </a:p>
        </p:txBody>
      </p:sp>
    </p:spTree>
    <p:extLst>
      <p:ext uri="{BB962C8B-B14F-4D97-AF65-F5344CB8AC3E}">
        <p14:creationId xmlns:p14="http://schemas.microsoft.com/office/powerpoint/2010/main" val="3362511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1900s Canary in the Coal Mine</a:t>
            </a:r>
          </a:p>
        </p:txBody>
      </p:sp>
      <p:sp>
        <p:nvSpPr>
          <p:cNvPr id="3" name="Content Placeholder 2"/>
          <p:cNvSpPr>
            <a:spLocks noGrp="1"/>
          </p:cNvSpPr>
          <p:nvPr>
            <p:ph idx="1"/>
          </p:nvPr>
        </p:nvSpPr>
        <p:spPr/>
        <p:txBody>
          <a:bodyPr/>
          <a:lstStyle/>
          <a:p>
            <a:endParaRPr lang="en-US"/>
          </a:p>
        </p:txBody>
      </p:sp>
      <p:sp>
        <p:nvSpPr>
          <p:cNvPr id="4" name="AutoShape 2" descr="Image result for canary in coal m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02920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6172200"/>
            <a:ext cx="9144000" cy="369332"/>
          </a:xfrm>
          <a:prstGeom prst="rect">
            <a:avLst/>
          </a:prstGeom>
        </p:spPr>
        <p:txBody>
          <a:bodyPr wrap="square">
            <a:spAutoFit/>
          </a:bodyPr>
          <a:lstStyle/>
          <a:p>
            <a:pPr algn="ctr"/>
            <a:r>
              <a:rPr lang="en-US" dirty="0">
                <a:hlinkClick r:id="rId4"/>
              </a:rPr>
              <a:t>https://www.smithsonianmag.com/smart-news/story-real-canary-coal-mine-180961570/</a:t>
            </a:r>
            <a:endParaRPr lang="en-US" dirty="0"/>
          </a:p>
        </p:txBody>
      </p:sp>
    </p:spTree>
    <p:extLst>
      <p:ext uri="{BB962C8B-B14F-4D97-AF65-F5344CB8AC3E}">
        <p14:creationId xmlns:p14="http://schemas.microsoft.com/office/powerpoint/2010/main" val="3993326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Portable Gas Detectors</a:t>
            </a:r>
          </a:p>
        </p:txBody>
      </p:sp>
      <p:sp>
        <p:nvSpPr>
          <p:cNvPr id="3" name="Content Placeholder 2"/>
          <p:cNvSpPr>
            <a:spLocks noGrp="1"/>
          </p:cNvSpPr>
          <p:nvPr>
            <p:ph idx="1"/>
          </p:nvPr>
        </p:nvSpPr>
        <p:spPr/>
        <p:txBody>
          <a:bodyPr/>
          <a:lstStyle/>
          <a:p>
            <a:endParaRPr lang="en-US"/>
          </a:p>
        </p:txBody>
      </p:sp>
      <p:pic>
        <p:nvPicPr>
          <p:cNvPr id="4" name="Picture 2" descr="E:\Box Sync\Animal Welfare\H2S Monitor Fact Sheet 2017\Photos\PC0507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99" b="25500"/>
          <a:stretch/>
        </p:blipFill>
        <p:spPr bwMode="auto">
          <a:xfrm>
            <a:off x="1524000" y="2377440"/>
            <a:ext cx="6096000"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59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CBC6-2978-4E3C-8A89-94D42A9EA7DC}"/>
              </a:ext>
            </a:extLst>
          </p:cNvPr>
          <p:cNvSpPr>
            <a:spLocks noGrp="1"/>
          </p:cNvSpPr>
          <p:nvPr>
            <p:ph type="title"/>
          </p:nvPr>
        </p:nvSpPr>
        <p:spPr/>
        <p:txBody>
          <a:bodyPr>
            <a:normAutofit fontScale="90000"/>
          </a:bodyPr>
          <a:lstStyle/>
          <a:p>
            <a:r>
              <a:rPr lang="en-US" dirty="0"/>
              <a:t>Activity:  Arduino CO</a:t>
            </a:r>
            <a:r>
              <a:rPr lang="en-US" baseline="-25000" dirty="0"/>
              <a:t>2</a:t>
            </a:r>
            <a:r>
              <a:rPr lang="en-US" dirty="0"/>
              <a:t> Sensor Circuit</a:t>
            </a:r>
          </a:p>
        </p:txBody>
      </p:sp>
      <p:pic>
        <p:nvPicPr>
          <p:cNvPr id="5" name="Picture 4" descr="A close up of a device&#10;&#10;Description automatically generated">
            <a:extLst>
              <a:ext uri="{FF2B5EF4-FFF2-40B4-BE49-F238E27FC236}">
                <a16:creationId xmlns:a16="http://schemas.microsoft.com/office/drawing/2014/main" id="{B4F6ABC9-B2BC-4926-A8D7-3DC26FE953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00" r="15000"/>
          <a:stretch/>
        </p:blipFill>
        <p:spPr>
          <a:xfrm>
            <a:off x="1028700" y="1333500"/>
            <a:ext cx="7086600" cy="5143500"/>
          </a:xfrm>
          <a:prstGeom prst="rect">
            <a:avLst/>
          </a:prstGeom>
        </p:spPr>
      </p:pic>
    </p:spTree>
    <p:extLst>
      <p:ext uri="{BB962C8B-B14F-4D97-AF65-F5344CB8AC3E}">
        <p14:creationId xmlns:p14="http://schemas.microsoft.com/office/powerpoint/2010/main" val="2259074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5860</TotalTime>
  <Words>1957</Words>
  <Application>Microsoft Office PowerPoint</Application>
  <PresentationFormat>On-screen Show (4:3)</PresentationFormat>
  <Paragraphs>215</Paragraphs>
  <Slides>30</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Tahoma</vt:lpstr>
      <vt:lpstr>Office Theme</vt:lpstr>
      <vt:lpstr>Ag Safety Arduino CO2 Sensor Workshop</vt:lpstr>
      <vt:lpstr>What gases are in the air we breathe?</vt:lpstr>
      <vt:lpstr>Gas hazards on farms</vt:lpstr>
      <vt:lpstr>Gas hazards to animals and humans</vt:lpstr>
      <vt:lpstr>Hazards in Barns above Confined-Space Manure Storages</vt:lpstr>
      <vt:lpstr>1800s Miner’s Lamp</vt:lpstr>
      <vt:lpstr>1900s Canary in the Coal Mine</vt:lpstr>
      <vt:lpstr>Today Portable Gas Detectors</vt:lpstr>
      <vt:lpstr>Activity:  Arduino CO2 Sensor Circuit</vt:lpstr>
      <vt:lpstr>Activity Supplies</vt:lpstr>
      <vt:lpstr>Arduino Microcontroller</vt:lpstr>
      <vt:lpstr>MQ-135 Gas Sensor Module</vt:lpstr>
      <vt:lpstr>Build the Sensor Circuit</vt:lpstr>
      <vt:lpstr>Connect OLED Display</vt:lpstr>
      <vt:lpstr>Connect MQ-135</vt:lpstr>
      <vt:lpstr>STOP! Wait until instructed to continue.</vt:lpstr>
      <vt:lpstr>Calibration</vt:lpstr>
      <vt:lpstr>Connect 9V power source</vt:lpstr>
      <vt:lpstr>Breathe into the sensor</vt:lpstr>
      <vt:lpstr>Press the Reset Button</vt:lpstr>
      <vt:lpstr>Discussion</vt:lpstr>
      <vt:lpstr>Metallic Oxide Gas Sensors</vt:lpstr>
      <vt:lpstr>MQ-135 Gas Sensor Module</vt:lpstr>
      <vt:lpstr>Gas Measurement Circuit</vt:lpstr>
      <vt:lpstr>Gas Measurement Circuit</vt:lpstr>
      <vt:lpstr>Electrochemical Gas Sensors</vt:lpstr>
      <vt:lpstr>Electrochemical Gas Sensors</vt:lpstr>
      <vt:lpstr>Infrared (IR) Gas Sensors</vt:lpstr>
      <vt:lpstr>Infrared (IR) Gas Sensors</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 Safety Arduino CO2 Sensor Workshop</dc:title>
  <dc:creator>Daniel William Hofstetter</dc:creator>
  <cp:lastModifiedBy>Michael Pate</cp:lastModifiedBy>
  <cp:revision>107</cp:revision>
  <dcterms:created xsi:type="dcterms:W3CDTF">2006-08-16T00:00:00Z</dcterms:created>
  <dcterms:modified xsi:type="dcterms:W3CDTF">2020-04-09T01:56:05Z</dcterms:modified>
</cp:coreProperties>
</file>