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3" r:id="rId17"/>
    <p:sldId id="274" r:id="rId18"/>
    <p:sldId id="275" r:id="rId19"/>
    <p:sldId id="276" r:id="rId20"/>
    <p:sldId id="270" r:id="rId21"/>
    <p:sldId id="271"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774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4660"/>
  </p:normalViewPr>
  <p:slideViewPr>
    <p:cSldViewPr>
      <p:cViewPr varScale="1">
        <p:scale>
          <a:sx n="63" d="100"/>
          <a:sy n="63" d="100"/>
        </p:scale>
        <p:origin x="-54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D58CEBD-07EE-4529-A9B3-0874969269CF}" type="datetimeFigureOut">
              <a:rPr lang="en-US" smtClean="0"/>
              <a:t>10/5/2010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7B452E1-C7F5-449C-8409-CC4FD2355325}"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11244B-A5DE-4EB0-B4D5-A115218DAE70}" type="datetimeFigureOut">
              <a:rPr lang="en-US" smtClean="0"/>
              <a:t>10/5/2010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C23165-6C01-458D-B9E1-C8A6D28FC1F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23165-6C01-458D-B9E1-C8A6D28FC1F8}"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23165-6C01-458D-B9E1-C8A6D28FC1F8}"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23165-6C01-458D-B9E1-C8A6D28FC1F8}"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23165-6C01-458D-B9E1-C8A6D28FC1F8}"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23165-6C01-458D-B9E1-C8A6D28FC1F8}"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23165-6C01-458D-B9E1-C8A6D28FC1F8}"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23165-6C01-458D-B9E1-C8A6D28FC1F8}"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23165-6C01-458D-B9E1-C8A6D28FC1F8}"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23165-6C01-458D-B9E1-C8A6D28FC1F8}"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23165-6C01-458D-B9E1-C8A6D28FC1F8}"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23165-6C01-458D-B9E1-C8A6D28FC1F8}"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23165-6C01-458D-B9E1-C8A6D28FC1F8}"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23165-6C01-458D-B9E1-C8A6D28FC1F8}"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23165-6C01-458D-B9E1-C8A6D28FC1F8}" type="slidenum">
              <a:rPr lang="en-US" smtClean="0"/>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23165-6C01-458D-B9E1-C8A6D28FC1F8}"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23165-6C01-458D-B9E1-C8A6D28FC1F8}"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23165-6C01-458D-B9E1-C8A6D28FC1F8}"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23165-6C01-458D-B9E1-C8A6D28FC1F8}"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23165-6C01-458D-B9E1-C8A6D28FC1F8}"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23165-6C01-458D-B9E1-C8A6D28FC1F8}"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C23165-6C01-458D-B9E1-C8A6D28FC1F8}"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40825" cy="6850063"/>
            <a:chOff x="0" y="0"/>
            <a:chExt cx="5758" cy="4315"/>
          </a:xfrm>
        </p:grpSpPr>
        <p:grpSp>
          <p:nvGrpSpPr>
            <p:cNvPr id="5123" name="Group 3"/>
            <p:cNvGrpSpPr>
              <a:grpSpLocks/>
            </p:cNvGrpSpPr>
            <p:nvPr userDrawn="1"/>
          </p:nvGrpSpPr>
          <p:grpSpPr bwMode="auto">
            <a:xfrm>
              <a:off x="1728" y="2230"/>
              <a:ext cx="4027" cy="2085"/>
              <a:chOff x="1728" y="2230"/>
              <a:chExt cx="4027" cy="2085"/>
            </a:xfrm>
          </p:grpSpPr>
          <p:sp>
            <p:nvSpPr>
              <p:cNvPr id="5124"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5125"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5126"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5127"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5128"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5129"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5130"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33" name="Rectangle 13"/>
          <p:cNvSpPr>
            <a:spLocks noGrp="1" noChangeArrowheads="1"/>
          </p:cNvSpPr>
          <p:nvPr>
            <p:ph type="dt" sz="quarter" idx="2"/>
          </p:nvPr>
        </p:nvSpPr>
        <p:spPr>
          <a:xfrm>
            <a:off x="457200" y="6248400"/>
            <a:ext cx="2133600" cy="476250"/>
          </a:xfrm>
        </p:spPr>
        <p:txBody>
          <a:bodyPr/>
          <a:lstStyle>
            <a:lvl1pPr>
              <a:defRPr/>
            </a:lvl1pPr>
          </a:lstStyle>
          <a:p>
            <a:endParaRPr lang="en-US"/>
          </a:p>
        </p:txBody>
      </p:sp>
      <p:sp>
        <p:nvSpPr>
          <p:cNvPr id="5134" name="Rectangle 14"/>
          <p:cNvSpPr>
            <a:spLocks noGrp="1" noChangeArrowheads="1"/>
          </p:cNvSpPr>
          <p:nvPr>
            <p:ph type="ftr" sz="quarter" idx="3"/>
          </p:nvPr>
        </p:nvSpPr>
        <p:spPr>
          <a:xfrm>
            <a:off x="3124200" y="6251575"/>
            <a:ext cx="2895600" cy="476250"/>
          </a:xfrm>
        </p:spPr>
        <p:txBody>
          <a:bodyPr/>
          <a:lstStyle>
            <a:lvl1pPr>
              <a:defRPr/>
            </a:lvl1pPr>
          </a:lstStyle>
          <a:p>
            <a:endParaRPr lang="en-US"/>
          </a:p>
        </p:txBody>
      </p:sp>
      <p:sp>
        <p:nvSpPr>
          <p:cNvPr id="5135" name="Rectangle 15"/>
          <p:cNvSpPr>
            <a:spLocks noGrp="1" noChangeArrowheads="1"/>
          </p:cNvSpPr>
          <p:nvPr>
            <p:ph type="sldNum" sz="quarter" idx="4"/>
          </p:nvPr>
        </p:nvSpPr>
        <p:spPr>
          <a:xfrm>
            <a:off x="6553200" y="6254750"/>
            <a:ext cx="2133600" cy="476250"/>
          </a:xfrm>
        </p:spPr>
        <p:txBody>
          <a:bodyPr/>
          <a:lstStyle>
            <a:lvl1pPr>
              <a:defRPr/>
            </a:lvl1pPr>
          </a:lstStyle>
          <a:p>
            <a:fld id="{BD887CAD-52EE-41B0-A410-E30EB974AA53}"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2D362B4-B3C5-4248-B491-BB3BD1E0A067}"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D8AC186F-AA46-4647-84EC-69E91B2338E7}"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51575"/>
            <a:ext cx="2133600" cy="47625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76250"/>
          </a:xfrm>
        </p:spPr>
        <p:txBody>
          <a:bodyPr/>
          <a:lstStyle>
            <a:lvl1pPr>
              <a:defRPr/>
            </a:lvl1pPr>
          </a:lstStyle>
          <a:p>
            <a:fld id="{505C5539-A7D9-45EA-A8EB-E038C15D966D}" type="slidenum">
              <a:rPr lang="en-US"/>
              <a:pPr/>
              <a:t>‹#›</a:t>
            </a:fld>
            <a:endParaRPr lang="en-US"/>
          </a:p>
        </p:txBody>
      </p:sp>
      <p:sp>
        <p:nvSpPr>
          <p:cNvPr id="6" name="Footer Placeholder 5"/>
          <p:cNvSpPr>
            <a:spLocks noGrp="1"/>
          </p:cNvSpPr>
          <p:nvPr>
            <p:ph type="ftr" sz="quarter" idx="12"/>
          </p:nvPr>
        </p:nvSpPr>
        <p:spPr>
          <a:xfrm>
            <a:off x="3124200" y="6248400"/>
            <a:ext cx="2895600" cy="476250"/>
          </a:xfrm>
        </p:spPr>
        <p:txBody>
          <a:bodyPr/>
          <a:lstStyle>
            <a:lvl1pPr>
              <a:defRPr/>
            </a:lvl1p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51575"/>
            <a:ext cx="2133600" cy="47625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8400"/>
            <a:ext cx="2133600" cy="476250"/>
          </a:xfrm>
        </p:spPr>
        <p:txBody>
          <a:bodyPr/>
          <a:lstStyle>
            <a:lvl1pPr>
              <a:defRPr/>
            </a:lvl1pPr>
          </a:lstStyle>
          <a:p>
            <a:fld id="{51A285A6-9667-45ED-BE76-BE77BB2A2F8E}" type="slidenum">
              <a:rPr lang="en-US"/>
              <a:pPr/>
              <a:t>‹#›</a:t>
            </a:fld>
            <a:endParaRPr lang="en-US"/>
          </a:p>
        </p:txBody>
      </p:sp>
      <p:sp>
        <p:nvSpPr>
          <p:cNvPr id="7" name="Footer Placeholder 6"/>
          <p:cNvSpPr>
            <a:spLocks noGrp="1"/>
          </p:cNvSpPr>
          <p:nvPr>
            <p:ph type="ftr" sz="quarter" idx="12"/>
          </p:nvPr>
        </p:nvSpPr>
        <p:spPr>
          <a:xfrm>
            <a:off x="3124200" y="6248400"/>
            <a:ext cx="2895600" cy="476250"/>
          </a:xfrm>
        </p:spPr>
        <p:txBody>
          <a:bodyPr/>
          <a:lstStyle>
            <a:lvl1pPr>
              <a:defRPr/>
            </a:lvl1p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51575"/>
            <a:ext cx="2133600" cy="47625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8400"/>
            <a:ext cx="2133600" cy="476250"/>
          </a:xfrm>
        </p:spPr>
        <p:txBody>
          <a:bodyPr/>
          <a:lstStyle>
            <a:lvl1pPr>
              <a:defRPr/>
            </a:lvl1pPr>
          </a:lstStyle>
          <a:p>
            <a:fld id="{ACFF4613-38A1-4DC6-B1FF-A81E289B00C5}" type="slidenum">
              <a:rPr lang="en-US"/>
              <a:pPr/>
              <a:t>‹#›</a:t>
            </a:fld>
            <a:endParaRPr lang="en-US"/>
          </a:p>
        </p:txBody>
      </p:sp>
      <p:sp>
        <p:nvSpPr>
          <p:cNvPr id="7" name="Footer Placeholder 6"/>
          <p:cNvSpPr>
            <a:spLocks noGrp="1"/>
          </p:cNvSpPr>
          <p:nvPr>
            <p:ph type="ftr" sz="quarter" idx="12"/>
          </p:nvPr>
        </p:nvSpPr>
        <p:spPr>
          <a:xfrm>
            <a:off x="3124200" y="6248400"/>
            <a:ext cx="2895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7EDF4CD-DAC7-4807-AC6D-6CE413E05CA4}"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D88D40B5-DCCC-47F5-93F2-721CF18DBD5F}"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DD00646-A033-4016-8F26-D0E812584DD3}"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AD362F21-5119-4882-8192-B5AE75540DD5}" type="slidenum">
              <a:rPr lang="en-US"/>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E1BDF7EF-2A1F-45CD-B68A-A30AC7A43F21}" type="slidenum">
              <a:rPr lang="en-US"/>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9A65B84F-C4A6-4DB9-9305-73082416BD76}" type="slidenum">
              <a:rPr lang="en-US"/>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582181B2-05BF-4F5B-942F-F653235FD441}"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76B7C2F0-95E6-4B64-8B72-1B18A1FC759F}"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115ACDE4-7B3C-466A-8FE7-9D1AE539E359}" type="slidenum">
              <a:rPr lang="en-US"/>
              <a:pPr/>
              <a:t>‹#›</a:t>
            </a:fld>
            <a:endParaRPr lang="en-US"/>
          </a:p>
        </p:txBody>
      </p:sp>
      <p:grpSp>
        <p:nvGrpSpPr>
          <p:cNvPr id="4100" name="Group 4"/>
          <p:cNvGrpSpPr>
            <a:grpSpLocks/>
          </p:cNvGrpSpPr>
          <p:nvPr/>
        </p:nvGrpSpPr>
        <p:grpSpPr bwMode="auto">
          <a:xfrm>
            <a:off x="0" y="0"/>
            <a:ext cx="9140825" cy="6850063"/>
            <a:chOff x="0" y="0"/>
            <a:chExt cx="5758" cy="4315"/>
          </a:xfrm>
        </p:grpSpPr>
        <p:grpSp>
          <p:nvGrpSpPr>
            <p:cNvPr id="4101"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41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410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410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410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41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410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endParaRPr lang="en-US"/>
          </a:p>
        </p:txBody>
      </p:sp>
      <p:sp>
        <p:nvSpPr>
          <p:cNvPr id="411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5400"/>
              <a:t>Maximizing the Assets of a Diverse Community</a:t>
            </a:r>
          </a:p>
        </p:txBody>
      </p:sp>
      <p:sp>
        <p:nvSpPr>
          <p:cNvPr id="2051" name="Rectangle 3"/>
          <p:cNvSpPr>
            <a:spLocks noGrp="1" noChangeArrowheads="1"/>
          </p:cNvSpPr>
          <p:nvPr>
            <p:ph type="subTitle" idx="1"/>
          </p:nvPr>
        </p:nvSpPr>
        <p:spPr/>
        <p:txBody>
          <a:bodyPr/>
          <a:lstStyle/>
          <a:p>
            <a:r>
              <a:rPr lang="en-US"/>
              <a:t>Dallas L. Holmes, USU Extension</a:t>
            </a:r>
          </a:p>
          <a:p>
            <a:r>
              <a:rPr lang="en-US" sz="2400"/>
              <a:t>Adapted from an article by Lisa A. Guion and Janet Harper Golden, Florida State University Cooperative Extension, 2005.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r>
              <a:rPr lang="en-US"/>
              <a:t>Community Organization Assets</a:t>
            </a:r>
          </a:p>
        </p:txBody>
      </p:sp>
      <p:sp>
        <p:nvSpPr>
          <p:cNvPr id="21507" name="Rectangle 3"/>
          <p:cNvSpPr>
            <a:spLocks noGrp="1" noChangeArrowheads="1"/>
          </p:cNvSpPr>
          <p:nvPr>
            <p:ph type="body" idx="1"/>
          </p:nvPr>
        </p:nvSpPr>
        <p:spPr/>
        <p:txBody>
          <a:bodyPr/>
          <a:lstStyle/>
          <a:p>
            <a:r>
              <a:rPr lang="en-US" sz="2800"/>
              <a:t>When used with community associations, groups, and organizations, the asset assessment is based on the idea that every community has people who work together to pursue common goals.</a:t>
            </a:r>
          </a:p>
          <a:p>
            <a:r>
              <a:rPr lang="en-US" sz="2800"/>
              <a:t>These groups may be formal or informal, and usually function by carrying out three key roles:</a:t>
            </a:r>
          </a:p>
          <a:p>
            <a:pPr lvl="1"/>
            <a:r>
              <a:rPr lang="en-US" sz="2400"/>
              <a:t>Deciding to address an issue of common interest.</a:t>
            </a:r>
          </a:p>
          <a:p>
            <a:pPr lvl="1"/>
            <a:r>
              <a:rPr lang="en-US" sz="2400"/>
              <a:t>Developing a plan (formal or informal) to address the issue.</a:t>
            </a:r>
          </a:p>
          <a:p>
            <a:pPr lvl="1"/>
            <a:r>
              <a:rPr lang="en-US" sz="2400"/>
              <a:t>Carrying out the plan to resolve the problem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r>
              <a:rPr lang="en-US"/>
              <a:t>Formal Institution Assets</a:t>
            </a:r>
          </a:p>
        </p:txBody>
      </p:sp>
      <p:sp>
        <p:nvSpPr>
          <p:cNvPr id="22531" name="Rectangle 3"/>
          <p:cNvSpPr>
            <a:spLocks noGrp="1" noChangeArrowheads="1"/>
          </p:cNvSpPr>
          <p:nvPr>
            <p:ph type="body" idx="1"/>
          </p:nvPr>
        </p:nvSpPr>
        <p:spPr/>
        <p:txBody>
          <a:bodyPr/>
          <a:lstStyle/>
          <a:p>
            <a:r>
              <a:rPr lang="en-US"/>
              <a:t>The assets assessment process promotes the basic premise that every community has a variety of public, private, and not-for-profit formal institutions that carry out ongoing community functions so that the social needs of a community are met.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r>
              <a:rPr lang="en-US"/>
              <a:t>Formal Institution Assets</a:t>
            </a:r>
          </a:p>
        </p:txBody>
      </p:sp>
      <p:sp>
        <p:nvSpPr>
          <p:cNvPr id="23555" name="Rectangle 3"/>
          <p:cNvSpPr>
            <a:spLocks noGrp="1" noChangeArrowheads="1"/>
          </p:cNvSpPr>
          <p:nvPr>
            <p:ph type="body" idx="1"/>
          </p:nvPr>
        </p:nvSpPr>
        <p:spPr/>
        <p:txBody>
          <a:bodyPr/>
          <a:lstStyle/>
          <a:p>
            <a:r>
              <a:rPr lang="en-US"/>
              <a:t>There are five steps involved in assessing the assets of formal institutions:</a:t>
            </a:r>
          </a:p>
          <a:p>
            <a:pPr lvl="1"/>
            <a:r>
              <a:rPr lang="en-US"/>
              <a:t>Recognize that the local institutions represent important assets to the community.</a:t>
            </a:r>
          </a:p>
          <a:p>
            <a:pPr lvl="1"/>
            <a:r>
              <a:rPr lang="en-US"/>
              <a:t>Do an inventory of the institutions existing in the community.</a:t>
            </a:r>
          </a:p>
          <a:p>
            <a:pPr lvl="1"/>
            <a:r>
              <a:rPr lang="en-US"/>
              <a:t>Identify the type of activities in which these institutions are involved.</a:t>
            </a:r>
          </a:p>
          <a:p>
            <a:pPr lvl="1">
              <a:buFont typeface="Wingdings" pitchFamily="2" charset="2"/>
              <a:buNone/>
            </a:pP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r>
              <a:rPr lang="en-US"/>
              <a:t>Formal Institution Assets</a:t>
            </a:r>
          </a:p>
        </p:txBody>
      </p:sp>
      <p:sp>
        <p:nvSpPr>
          <p:cNvPr id="24579" name="Rectangle 3"/>
          <p:cNvSpPr>
            <a:spLocks noGrp="1" noChangeArrowheads="1"/>
          </p:cNvSpPr>
          <p:nvPr>
            <p:ph type="body" idx="1"/>
          </p:nvPr>
        </p:nvSpPr>
        <p:spPr/>
        <p:txBody>
          <a:bodyPr/>
          <a:lstStyle/>
          <a:p>
            <a:r>
              <a:rPr lang="en-US"/>
              <a:t>continued.</a:t>
            </a:r>
          </a:p>
          <a:p>
            <a:pPr lvl="1"/>
            <a:r>
              <a:rPr lang="en-US"/>
              <a:t>Explore the types of links that can be built between these institutions, as well as between the institutions, local individuals, and informal organizations.</a:t>
            </a:r>
          </a:p>
          <a:p>
            <a:pPr lvl="1"/>
            <a:r>
              <a:rPr lang="en-US"/>
              <a:t>Seek the assistance of local institutions as conduits to resources outside the target community.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r>
              <a:rPr lang="en-US"/>
              <a:t>Formal Institution Assets</a:t>
            </a:r>
          </a:p>
        </p:txBody>
      </p:sp>
      <p:sp>
        <p:nvSpPr>
          <p:cNvPr id="25603" name="Rectangle 3"/>
          <p:cNvSpPr>
            <a:spLocks noGrp="1" noChangeArrowheads="1"/>
          </p:cNvSpPr>
          <p:nvPr>
            <p:ph type="body" idx="1"/>
          </p:nvPr>
        </p:nvSpPr>
        <p:spPr>
          <a:xfrm>
            <a:off x="457200" y="1371600"/>
            <a:ext cx="8229600" cy="4525963"/>
          </a:xfrm>
        </p:spPr>
        <p:txBody>
          <a:bodyPr/>
          <a:lstStyle/>
          <a:p>
            <a:pPr>
              <a:lnSpc>
                <a:spcPct val="90000"/>
              </a:lnSpc>
            </a:pPr>
            <a:r>
              <a:rPr lang="en-US"/>
              <a:t>Formal Institutions can help the community by:</a:t>
            </a:r>
          </a:p>
          <a:p>
            <a:pPr lvl="1">
              <a:lnSpc>
                <a:spcPct val="90000"/>
              </a:lnSpc>
            </a:pPr>
            <a:r>
              <a:rPr lang="en-US"/>
              <a:t> purchasing locally</a:t>
            </a:r>
          </a:p>
          <a:p>
            <a:pPr lvl="1">
              <a:lnSpc>
                <a:spcPct val="90000"/>
              </a:lnSpc>
            </a:pPr>
            <a:r>
              <a:rPr lang="en-US"/>
              <a:t>hiring locally </a:t>
            </a:r>
          </a:p>
          <a:p>
            <a:pPr lvl="1">
              <a:lnSpc>
                <a:spcPct val="90000"/>
              </a:lnSpc>
            </a:pPr>
            <a:r>
              <a:rPr lang="en-US"/>
              <a:t>training local residents</a:t>
            </a:r>
          </a:p>
          <a:p>
            <a:pPr lvl="1">
              <a:lnSpc>
                <a:spcPct val="90000"/>
              </a:lnSpc>
            </a:pPr>
            <a:r>
              <a:rPr lang="en-US"/>
              <a:t>developing human resources</a:t>
            </a:r>
          </a:p>
          <a:p>
            <a:pPr lvl="1">
              <a:lnSpc>
                <a:spcPct val="90000"/>
              </a:lnSpc>
            </a:pPr>
            <a:r>
              <a:rPr lang="en-US"/>
              <a:t>sharing meeting space </a:t>
            </a:r>
          </a:p>
          <a:p>
            <a:pPr lvl="1">
              <a:lnSpc>
                <a:spcPct val="90000"/>
              </a:lnSpc>
            </a:pPr>
            <a:r>
              <a:rPr lang="en-US"/>
              <a:t>initiating local investment strategies</a:t>
            </a:r>
          </a:p>
          <a:p>
            <a:pPr lvl="1">
              <a:lnSpc>
                <a:spcPct val="90000"/>
              </a:lnSpc>
            </a:pPr>
            <a:r>
              <a:rPr lang="en-US"/>
              <a:t>mobilizing external resources </a:t>
            </a:r>
          </a:p>
          <a:p>
            <a:pPr lvl="1">
              <a:lnSpc>
                <a:spcPct val="90000"/>
              </a:lnSpc>
            </a:pPr>
            <a:r>
              <a:rPr lang="en-US"/>
              <a:t>sharing other resources.</a:t>
            </a:r>
          </a:p>
          <a:p>
            <a:pPr>
              <a:lnSpc>
                <a:spcPct val="90000"/>
              </a:lnSpc>
            </a:pP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r>
              <a:rPr lang="en-US" sz="4000"/>
              <a:t>Recognizing Community Assets in Cache Valley</a:t>
            </a:r>
          </a:p>
        </p:txBody>
      </p:sp>
      <p:sp>
        <p:nvSpPr>
          <p:cNvPr id="28675" name="Rectangle 3"/>
          <p:cNvSpPr>
            <a:spLocks noGrp="1" noChangeArrowheads="1"/>
          </p:cNvSpPr>
          <p:nvPr>
            <p:ph type="body" idx="1"/>
          </p:nvPr>
        </p:nvSpPr>
        <p:spPr/>
        <p:txBody>
          <a:bodyPr/>
          <a:lstStyle/>
          <a:p>
            <a:r>
              <a:rPr lang="en-US"/>
              <a:t>Clark Israelson, Dr. Allen Young, &amp; Dr. Ron Boman taught three sessions of a Latino Milking School in 2004.</a:t>
            </a:r>
          </a:p>
          <a:p>
            <a:pPr>
              <a:buFont typeface="Wingdings" pitchFamily="2" charset="2"/>
              <a:buNone/>
            </a:pPr>
            <a:endParaRPr lang="en-US"/>
          </a:p>
          <a:p>
            <a:pPr>
              <a:buFont typeface="Wingdings" pitchFamily="2" charset="2"/>
              <a:buNone/>
            </a:pPr>
            <a:endParaRPr lang="en-US"/>
          </a:p>
          <a:p>
            <a:pPr>
              <a:buFont typeface="Wingdings" pitchFamily="2" charset="2"/>
              <a:buNone/>
            </a:pPr>
            <a:endParaRPr lang="en-US"/>
          </a:p>
        </p:txBody>
      </p:sp>
      <p:pic>
        <p:nvPicPr>
          <p:cNvPr id="28676" name="Picture 4"/>
          <p:cNvPicPr>
            <a:picLocks noChangeAspect="1" noChangeArrowheads="1"/>
          </p:cNvPicPr>
          <p:nvPr/>
        </p:nvPicPr>
        <p:blipFill>
          <a:blip r:embed="rId3" cstate="print"/>
          <a:srcRect/>
          <a:stretch>
            <a:fillRect/>
          </a:stretch>
        </p:blipFill>
        <p:spPr bwMode="auto">
          <a:xfrm>
            <a:off x="762000" y="3657600"/>
            <a:ext cx="1887538" cy="2052638"/>
          </a:xfrm>
          <a:prstGeom prst="rect">
            <a:avLst/>
          </a:prstGeom>
          <a:noFill/>
          <a:ln w="9525">
            <a:noFill/>
            <a:miter lim="800000"/>
            <a:headEnd/>
            <a:tailEnd/>
          </a:ln>
          <a:effectLst/>
        </p:spPr>
      </p:pic>
      <p:pic>
        <p:nvPicPr>
          <p:cNvPr id="28677" name="Picture 5" descr="alleny"/>
          <p:cNvPicPr>
            <a:picLocks noChangeAspect="1" noChangeArrowheads="1"/>
          </p:cNvPicPr>
          <p:nvPr/>
        </p:nvPicPr>
        <p:blipFill>
          <a:blip r:embed="rId4" cstate="print"/>
          <a:srcRect/>
          <a:stretch>
            <a:fillRect/>
          </a:stretch>
        </p:blipFill>
        <p:spPr bwMode="auto">
          <a:xfrm>
            <a:off x="3810000" y="3581400"/>
            <a:ext cx="1646238" cy="2057400"/>
          </a:xfrm>
          <a:prstGeom prst="rect">
            <a:avLst/>
          </a:prstGeom>
          <a:noFill/>
        </p:spPr>
      </p:pic>
      <p:pic>
        <p:nvPicPr>
          <p:cNvPr id="28678" name="Picture 6" descr="ronb"/>
          <p:cNvPicPr>
            <a:picLocks noChangeAspect="1" noChangeArrowheads="1"/>
          </p:cNvPicPr>
          <p:nvPr/>
        </p:nvPicPr>
        <p:blipFill>
          <a:blip r:embed="rId5" cstate="print"/>
          <a:srcRect/>
          <a:stretch>
            <a:fillRect/>
          </a:stretch>
        </p:blipFill>
        <p:spPr bwMode="auto">
          <a:xfrm>
            <a:off x="6705600" y="3581400"/>
            <a:ext cx="1563688" cy="2057400"/>
          </a:xfrm>
          <a:prstGeom prst="rect">
            <a:avLst/>
          </a:prstGeom>
          <a:noFill/>
        </p:spPr>
      </p:pic>
      <p:sp>
        <p:nvSpPr>
          <p:cNvPr id="28679" name="Text Box 7"/>
          <p:cNvSpPr txBox="1">
            <a:spLocks noChangeArrowheads="1"/>
          </p:cNvSpPr>
          <p:nvPr/>
        </p:nvSpPr>
        <p:spPr bwMode="auto">
          <a:xfrm>
            <a:off x="914400" y="5715000"/>
            <a:ext cx="2057400" cy="366713"/>
          </a:xfrm>
          <a:prstGeom prst="rect">
            <a:avLst/>
          </a:prstGeom>
          <a:noFill/>
          <a:ln w="9525">
            <a:noFill/>
            <a:miter lim="800000"/>
            <a:headEnd/>
            <a:tailEnd/>
          </a:ln>
          <a:effectLst/>
        </p:spPr>
        <p:txBody>
          <a:bodyPr>
            <a:spAutoFit/>
          </a:bodyPr>
          <a:lstStyle/>
          <a:p>
            <a:pPr>
              <a:spcBef>
                <a:spcPct val="50000"/>
              </a:spcBef>
            </a:pPr>
            <a:r>
              <a:rPr lang="en-US"/>
              <a:t>Clark Israelson</a:t>
            </a:r>
          </a:p>
        </p:txBody>
      </p:sp>
      <p:sp>
        <p:nvSpPr>
          <p:cNvPr id="28680" name="Text Box 8"/>
          <p:cNvSpPr txBox="1">
            <a:spLocks noChangeArrowheads="1"/>
          </p:cNvSpPr>
          <p:nvPr/>
        </p:nvSpPr>
        <p:spPr bwMode="auto">
          <a:xfrm>
            <a:off x="3810000" y="5715000"/>
            <a:ext cx="1828800" cy="366713"/>
          </a:xfrm>
          <a:prstGeom prst="rect">
            <a:avLst/>
          </a:prstGeom>
          <a:noFill/>
          <a:ln w="9525">
            <a:noFill/>
            <a:miter lim="800000"/>
            <a:headEnd/>
            <a:tailEnd/>
          </a:ln>
          <a:effectLst/>
        </p:spPr>
        <p:txBody>
          <a:bodyPr>
            <a:spAutoFit/>
          </a:bodyPr>
          <a:lstStyle/>
          <a:p>
            <a:pPr>
              <a:spcBef>
                <a:spcPct val="50000"/>
              </a:spcBef>
            </a:pPr>
            <a:r>
              <a:rPr lang="en-US"/>
              <a:t>Dr. Allen Young</a:t>
            </a:r>
          </a:p>
        </p:txBody>
      </p:sp>
      <p:sp>
        <p:nvSpPr>
          <p:cNvPr id="28681" name="Text Box 9"/>
          <p:cNvSpPr txBox="1">
            <a:spLocks noChangeArrowheads="1"/>
          </p:cNvSpPr>
          <p:nvPr/>
        </p:nvSpPr>
        <p:spPr bwMode="auto">
          <a:xfrm>
            <a:off x="6629400" y="5715000"/>
            <a:ext cx="1828800" cy="366713"/>
          </a:xfrm>
          <a:prstGeom prst="rect">
            <a:avLst/>
          </a:prstGeom>
          <a:noFill/>
          <a:ln w="9525">
            <a:noFill/>
            <a:miter lim="800000"/>
            <a:headEnd/>
            <a:tailEnd/>
          </a:ln>
          <a:effectLst/>
        </p:spPr>
        <p:txBody>
          <a:bodyPr>
            <a:spAutoFit/>
          </a:bodyPr>
          <a:lstStyle/>
          <a:p>
            <a:pPr>
              <a:spcBef>
                <a:spcPct val="50000"/>
              </a:spcBef>
            </a:pPr>
            <a:r>
              <a:rPr lang="en-US"/>
              <a:t>Dr. Ron Boman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lstStyle/>
          <a:p>
            <a:r>
              <a:rPr lang="en-US" sz="4000"/>
              <a:t>Recognizing Community Assets in Cache Valley</a:t>
            </a:r>
          </a:p>
        </p:txBody>
      </p:sp>
      <p:sp>
        <p:nvSpPr>
          <p:cNvPr id="29699" name="Rectangle 3"/>
          <p:cNvSpPr>
            <a:spLocks noGrp="1" noChangeArrowheads="1"/>
          </p:cNvSpPr>
          <p:nvPr>
            <p:ph type="body" idx="1"/>
          </p:nvPr>
        </p:nvSpPr>
        <p:spPr/>
        <p:txBody>
          <a:bodyPr/>
          <a:lstStyle/>
          <a:p>
            <a:pPr>
              <a:buFont typeface="Wingdings" pitchFamily="2" charset="2"/>
              <a:buNone/>
            </a:pPr>
            <a:r>
              <a:rPr lang="en-US"/>
              <a:t>They recognized both an asset and a need in the Latino community in Cache valley: </a:t>
            </a:r>
          </a:p>
          <a:p>
            <a:pPr>
              <a:buFont typeface="Wingdings" pitchFamily="2" charset="2"/>
              <a:buNone/>
            </a:pPr>
            <a:r>
              <a:rPr lang="en-US"/>
              <a:t>	Asset: Latino men can work in agriculture without knowing much English and excel at their jobs. </a:t>
            </a:r>
          </a:p>
          <a:p>
            <a:pPr>
              <a:buFont typeface="Wingdings" pitchFamily="2" charset="2"/>
              <a:buNone/>
            </a:pPr>
            <a:r>
              <a:rPr lang="en-US"/>
              <a:t>	Need: Many of them require more training in order to get the jobs that they need, but training is often offered only in English.</a:t>
            </a:r>
          </a:p>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r>
              <a:rPr lang="en-US" sz="4000"/>
              <a:t>Recognizing Community Assets in Cache Valley</a:t>
            </a:r>
          </a:p>
        </p:txBody>
      </p:sp>
      <p:sp>
        <p:nvSpPr>
          <p:cNvPr id="30723" name="Rectangle 3"/>
          <p:cNvSpPr>
            <a:spLocks noGrp="1" noChangeArrowheads="1"/>
          </p:cNvSpPr>
          <p:nvPr>
            <p:ph type="body" idx="1"/>
          </p:nvPr>
        </p:nvSpPr>
        <p:spPr/>
        <p:txBody>
          <a:bodyPr/>
          <a:lstStyle/>
          <a:p>
            <a:pPr lvl="1"/>
            <a:r>
              <a:rPr lang="en-US">
                <a:effectLst/>
              </a:rPr>
              <a:t>“The local Herald Journal newspaper did a story on the second quarter classes and did a feature on one of the participants. Gustavo Pena, grew up on a farm in Mexico and milked cows in Oregon for more than two years before coming to Utah. Pena reported that he had never learned the proper way to milk cows and care for dairy calves until he came to school at the USU Caine Dairy.”</a:t>
            </a:r>
          </a:p>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r>
              <a:rPr lang="en-US" sz="4000"/>
              <a:t>Recognizing Community Assets in Cache Valley</a:t>
            </a:r>
          </a:p>
        </p:txBody>
      </p:sp>
      <p:sp>
        <p:nvSpPr>
          <p:cNvPr id="31747" name="Rectangle 3"/>
          <p:cNvSpPr>
            <a:spLocks noGrp="1" noChangeArrowheads="1"/>
          </p:cNvSpPr>
          <p:nvPr>
            <p:ph type="body" idx="1"/>
          </p:nvPr>
        </p:nvSpPr>
        <p:spPr>
          <a:xfrm>
            <a:off x="457200" y="1600200"/>
            <a:ext cx="8229600" cy="5029200"/>
          </a:xfrm>
        </p:spPr>
        <p:txBody>
          <a:bodyPr/>
          <a:lstStyle/>
          <a:p>
            <a:r>
              <a:rPr lang="en-US"/>
              <a:t>The organizers also tapped into an asset of the Latino community when they hired Giselle Fernandez in 2003 to translate the program.</a:t>
            </a:r>
          </a:p>
          <a:p>
            <a:pPr lvl="1"/>
            <a:r>
              <a:rPr lang="en-US">
                <a:effectLst/>
              </a:rPr>
              <a:t>“As a native Puerto Rican, Giselle was already well acquainted with many member of the Latino community. She was able to immediately begin translating many of our handouts and fact sheets for upcoming finance and dairy classes that we offered to the Latino community in 2004.”</a:t>
            </a:r>
          </a:p>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lstStyle/>
          <a:p>
            <a:r>
              <a:rPr lang="en-US" sz="4000"/>
              <a:t>Recognizing Community Assets in Cache Valley</a:t>
            </a:r>
          </a:p>
        </p:txBody>
      </p:sp>
      <p:sp>
        <p:nvSpPr>
          <p:cNvPr id="32771" name="Rectangle 3"/>
          <p:cNvSpPr>
            <a:spLocks noGrp="1" noChangeArrowheads="1"/>
          </p:cNvSpPr>
          <p:nvPr>
            <p:ph type="body" idx="1"/>
          </p:nvPr>
        </p:nvSpPr>
        <p:spPr/>
        <p:txBody>
          <a:bodyPr/>
          <a:lstStyle/>
          <a:p>
            <a:pPr lvl="1"/>
            <a:r>
              <a:rPr lang="en-US">
                <a:effectLst/>
              </a:rPr>
              <a:t>“In November, 2003, Giselle helped us to successfully form a Latino Advisory Council to assist us in identifying specific needs of the Latino community. The lessons we have learned from this group about the culture and the needs of the Cache County Latino community have been very instrumental in the success of this program. We were able to adapt our current programs that are very ‘Anglo-oriented’, and make them much more ‘Latino-friendly.’”</a:t>
            </a:r>
          </a:p>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Rot="1" noChangeArrowheads="1"/>
          </p:cNvSpPr>
          <p:nvPr>
            <p:ph type="title"/>
          </p:nvPr>
        </p:nvSpPr>
        <p:spPr/>
        <p:txBody>
          <a:bodyPr/>
          <a:lstStyle/>
          <a:p>
            <a:r>
              <a:rPr lang="en-US"/>
              <a:t>Needs verses Assets</a:t>
            </a:r>
          </a:p>
        </p:txBody>
      </p:sp>
      <p:sp>
        <p:nvSpPr>
          <p:cNvPr id="7173" name="Rectangle 5"/>
          <p:cNvSpPr>
            <a:spLocks noGrp="1" noChangeArrowheads="1"/>
          </p:cNvSpPr>
          <p:nvPr>
            <p:ph type="body" idx="1"/>
          </p:nvPr>
        </p:nvSpPr>
        <p:spPr/>
        <p:txBody>
          <a:bodyPr/>
          <a:lstStyle/>
          <a:p>
            <a:r>
              <a:rPr lang="en-US"/>
              <a:t>Needs:</a:t>
            </a:r>
          </a:p>
          <a:p>
            <a:pPr lvl="1"/>
            <a:r>
              <a:rPr lang="en-US"/>
              <a:t>A gap or difference between a current situation and the ideal or desired situation.</a:t>
            </a:r>
          </a:p>
          <a:p>
            <a:pPr lvl="1"/>
            <a:r>
              <a:rPr lang="en-US"/>
              <a:t>In Extension, the needs assessment tool is used to identify what the gaps are, prioritize them, and make decisions about what Extension can do to help.</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r>
              <a:rPr lang="en-US" sz="4000"/>
              <a:t>Maximizing the Assets of a Diverse Community</a:t>
            </a:r>
          </a:p>
        </p:txBody>
      </p:sp>
      <p:sp>
        <p:nvSpPr>
          <p:cNvPr id="26627" name="Rectangle 3"/>
          <p:cNvSpPr>
            <a:spLocks noGrp="1" noChangeArrowheads="1"/>
          </p:cNvSpPr>
          <p:nvPr>
            <p:ph type="body" idx="1"/>
          </p:nvPr>
        </p:nvSpPr>
        <p:spPr/>
        <p:txBody>
          <a:bodyPr/>
          <a:lstStyle/>
          <a:p>
            <a:pPr>
              <a:lnSpc>
                <a:spcPct val="90000"/>
              </a:lnSpc>
            </a:pPr>
            <a:r>
              <a:rPr lang="en-US"/>
              <a:t>“By utilizing the identified assets of the community itself, as well as the individuals of that community and the community organizations, you will get the residents involved in building their community into a more cohesive group.  The residents will feel that they have a stake in what is taking place.  In other words, if you involve the community in programming, you empower the members by making them part of the solution.”  --Lisa Guion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r>
              <a:rPr lang="en-US"/>
              <a:t>References</a:t>
            </a:r>
          </a:p>
        </p:txBody>
      </p:sp>
      <p:sp>
        <p:nvSpPr>
          <p:cNvPr id="27651" name="Rectangle 3"/>
          <p:cNvSpPr>
            <a:spLocks noGrp="1" noChangeArrowheads="1"/>
          </p:cNvSpPr>
          <p:nvPr>
            <p:ph type="body" idx="1"/>
          </p:nvPr>
        </p:nvSpPr>
        <p:spPr>
          <a:xfrm>
            <a:off x="457200" y="1295400"/>
            <a:ext cx="8229600" cy="5257800"/>
          </a:xfrm>
        </p:spPr>
        <p:txBody>
          <a:bodyPr/>
          <a:lstStyle/>
          <a:p>
            <a:pPr>
              <a:lnSpc>
                <a:spcPct val="90000"/>
              </a:lnSpc>
            </a:pPr>
            <a:r>
              <a:rPr lang="en-US" sz="2400"/>
              <a:t>Beaulieu, B. (2002) Mapping the assets of your community: A key component for building local capacity.  Mississippi State, MS: Southern Rural Development Center.</a:t>
            </a:r>
          </a:p>
          <a:p>
            <a:pPr>
              <a:lnSpc>
                <a:spcPct val="90000"/>
              </a:lnSpc>
            </a:pPr>
            <a:r>
              <a:rPr lang="en-US" sz="2400"/>
              <a:t>Guion, L.A., Goddard, H.W., Broadwater, G., Chattaraj, S., &amp; Sullivan-Lytle, S. (2003).  </a:t>
            </a:r>
            <a:r>
              <a:rPr lang="en-US" sz="2400" i="1"/>
              <a:t>Strengthening programs to reach diverse audiences</a:t>
            </a:r>
            <a:r>
              <a:rPr lang="en-US" sz="2400"/>
              <a:t>. Gainesville, FL: Florida Cooperative Extension, University of Florida.</a:t>
            </a:r>
          </a:p>
          <a:p>
            <a:pPr>
              <a:lnSpc>
                <a:spcPct val="90000"/>
              </a:lnSpc>
            </a:pPr>
            <a:r>
              <a:rPr lang="en-US" sz="2400"/>
              <a:t>Kretzmann, J.P., McKnight, J.L., and Puntenney, D. (1998).  A guide to creating a neighborhood information exchange: Building communities by connecting local skills and knowledge.  Chicago, IL: ACTA Publications.</a:t>
            </a:r>
          </a:p>
          <a:p>
            <a:pPr>
              <a:lnSpc>
                <a:spcPct val="90000"/>
              </a:lnSpc>
            </a:pPr>
            <a:r>
              <a:rPr lang="en-US" sz="2400"/>
              <a:t>Kretzmann, J.P., &amp; McKnight, J.L. (1993).  Building communities from the inside out: A path toward finding and mobilizing a community’s assets.  Chicago, IL: Northwestern University for Urban Affairs and Policy Research.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r>
              <a:rPr lang="en-US"/>
              <a:t>Needs verses Assets</a:t>
            </a:r>
          </a:p>
        </p:txBody>
      </p:sp>
      <p:sp>
        <p:nvSpPr>
          <p:cNvPr id="10243" name="Rectangle 3"/>
          <p:cNvSpPr>
            <a:spLocks noGrp="1" noChangeArrowheads="1"/>
          </p:cNvSpPr>
          <p:nvPr>
            <p:ph type="body" idx="1"/>
          </p:nvPr>
        </p:nvSpPr>
        <p:spPr/>
        <p:txBody>
          <a:bodyPr/>
          <a:lstStyle/>
          <a:p>
            <a:r>
              <a:rPr lang="en-US"/>
              <a:t>Assets:</a:t>
            </a:r>
          </a:p>
          <a:p>
            <a:pPr lvl="1"/>
            <a:r>
              <a:rPr lang="en-US"/>
              <a:t>The strength, skills, talents, and capabilities within a community that can be used to enhance that community’s quality of life.</a:t>
            </a:r>
          </a:p>
          <a:p>
            <a:pPr lvl="1"/>
            <a:r>
              <a:rPr lang="en-US"/>
              <a:t>In Extension, the asset model should be used to recognize that even in the most disadvantaged community, there are individuals and organizations with talents and abilities.</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457200" y="0"/>
            <a:ext cx="8229600" cy="1143000"/>
          </a:xfrm>
        </p:spPr>
        <p:txBody>
          <a:bodyPr/>
          <a:lstStyle/>
          <a:p>
            <a:r>
              <a:rPr lang="en-US"/>
              <a:t>Needs verses Assets</a:t>
            </a:r>
          </a:p>
        </p:txBody>
      </p:sp>
      <p:graphicFrame>
        <p:nvGraphicFramePr>
          <p:cNvPr id="11299" name="Group 35"/>
          <p:cNvGraphicFramePr>
            <a:graphicFrameLocks noGrp="1"/>
          </p:cNvGraphicFramePr>
          <p:nvPr>
            <p:ph type="tbl" idx="1"/>
          </p:nvPr>
        </p:nvGraphicFramePr>
        <p:xfrm>
          <a:off x="228600" y="990600"/>
          <a:ext cx="8915400" cy="5608955"/>
        </p:xfrm>
        <a:graphic>
          <a:graphicData uri="http://schemas.openxmlformats.org/drawingml/2006/table">
            <a:tbl>
              <a:tblPr/>
              <a:tblGrid>
                <a:gridCol w="4419600"/>
                <a:gridCol w="4495800"/>
              </a:tblGrid>
              <a:tr h="381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Needs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Assets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92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Focus on deficiencies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Focus on strengths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64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Result in fragmentation of responses to local deficiencies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Build relationships among people, groups, and organizations.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Make people consumers of services; builds dependence on services.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Identify ways that people can give of their talents.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Give residents little voice in deciding how to address local concerns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rPr>
                        <a:t>Empower people to be an integral part of the solution to community problems and issues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r>
              <a:rPr lang="en-US"/>
              <a:t>Types of Community Assets</a:t>
            </a:r>
          </a:p>
        </p:txBody>
      </p:sp>
      <p:sp>
        <p:nvSpPr>
          <p:cNvPr id="13315" name="Rectangle 3"/>
          <p:cNvSpPr>
            <a:spLocks noGrp="1" noChangeArrowheads="1"/>
          </p:cNvSpPr>
          <p:nvPr>
            <p:ph type="body" sz="half" idx="2"/>
          </p:nvPr>
        </p:nvSpPr>
        <p:spPr/>
        <p:txBody>
          <a:bodyPr/>
          <a:lstStyle/>
          <a:p>
            <a:pPr marL="609600" indent="-609600">
              <a:buFont typeface="Wingdings" pitchFamily="2" charset="2"/>
              <a:buAutoNum type="arabicPeriod"/>
            </a:pPr>
            <a:r>
              <a:rPr lang="en-US" sz="2800"/>
              <a:t>Individual Assets</a:t>
            </a:r>
          </a:p>
          <a:p>
            <a:pPr marL="609600" indent="-609600">
              <a:buFont typeface="Wingdings" pitchFamily="2" charset="2"/>
              <a:buAutoNum type="arabicPeriod"/>
            </a:pPr>
            <a:r>
              <a:rPr lang="en-US" sz="2800"/>
              <a:t>Community Organizations</a:t>
            </a:r>
          </a:p>
          <a:p>
            <a:pPr marL="609600" indent="-609600">
              <a:buFont typeface="Wingdings" pitchFamily="2" charset="2"/>
              <a:buAutoNum type="arabicPeriod"/>
            </a:pPr>
            <a:r>
              <a:rPr lang="en-US" sz="2800"/>
              <a:t>Formal Institutions</a:t>
            </a:r>
          </a:p>
        </p:txBody>
      </p:sp>
      <p:pic>
        <p:nvPicPr>
          <p:cNvPr id="13317" name="Picture 5" descr="MCj02971470000[1]"/>
          <p:cNvPicPr>
            <a:picLocks noGrp="1" noChangeAspect="1" noChangeArrowheads="1"/>
          </p:cNvPicPr>
          <p:nvPr>
            <p:ph sz="half" idx="1"/>
          </p:nvPr>
        </p:nvPicPr>
        <p:blipFill>
          <a:blip r:embed="rId3" cstate="print"/>
          <a:srcRect/>
          <a:stretch>
            <a:fillRect/>
          </a:stretch>
        </p:blipFill>
        <p:spPr>
          <a:xfrm>
            <a:off x="4495800" y="1676400"/>
            <a:ext cx="3276600" cy="2351088"/>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r>
              <a:rPr lang="en-US"/>
              <a:t>Individual Assets</a:t>
            </a:r>
          </a:p>
        </p:txBody>
      </p:sp>
      <p:sp>
        <p:nvSpPr>
          <p:cNvPr id="15363" name="Rectangle 3"/>
          <p:cNvSpPr>
            <a:spLocks noGrp="1" noChangeArrowheads="1"/>
          </p:cNvSpPr>
          <p:nvPr>
            <p:ph type="body" idx="1"/>
          </p:nvPr>
        </p:nvSpPr>
        <p:spPr/>
        <p:txBody>
          <a:bodyPr/>
          <a:lstStyle/>
          <a:p>
            <a:pPr>
              <a:lnSpc>
                <a:spcPct val="90000"/>
              </a:lnSpc>
            </a:pPr>
            <a:r>
              <a:rPr lang="en-US"/>
              <a:t>Everyone has talents, skills, and gifts relevant to community activities.</a:t>
            </a:r>
          </a:p>
          <a:p>
            <a:pPr>
              <a:lnSpc>
                <a:spcPct val="90000"/>
              </a:lnSpc>
            </a:pPr>
            <a:r>
              <a:rPr lang="en-US"/>
              <a:t>Each time a person uses his/her talents, the community is stronger and the person is more empowered.</a:t>
            </a:r>
          </a:p>
          <a:p>
            <a:pPr>
              <a:lnSpc>
                <a:spcPct val="90000"/>
              </a:lnSpc>
            </a:pPr>
            <a:r>
              <a:rPr lang="en-US"/>
              <a:t>Strong communities value and use the skills that members possess.</a:t>
            </a:r>
          </a:p>
          <a:p>
            <a:pPr>
              <a:lnSpc>
                <a:spcPct val="90000"/>
              </a:lnSpc>
            </a:pPr>
            <a:r>
              <a:rPr lang="en-US"/>
              <a:t>Such an approach contributes to the development of the community.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r>
              <a:rPr lang="en-US"/>
              <a:t>Individual Assets</a:t>
            </a:r>
          </a:p>
        </p:txBody>
      </p:sp>
      <p:sp>
        <p:nvSpPr>
          <p:cNvPr id="16387" name="Rectangle 3"/>
          <p:cNvSpPr>
            <a:spLocks noGrp="1" noChangeArrowheads="1"/>
          </p:cNvSpPr>
          <p:nvPr>
            <p:ph type="body" sz="half" idx="1"/>
          </p:nvPr>
        </p:nvSpPr>
        <p:spPr>
          <a:xfrm>
            <a:off x="457200" y="1600200"/>
            <a:ext cx="8229600" cy="2590800"/>
          </a:xfrm>
        </p:spPr>
        <p:txBody>
          <a:bodyPr/>
          <a:lstStyle/>
          <a:p>
            <a:pPr marL="609600" indent="-609600">
              <a:lnSpc>
                <a:spcPct val="90000"/>
              </a:lnSpc>
              <a:buFont typeface="Wingdings" pitchFamily="2" charset="2"/>
              <a:buAutoNum type="arabicPeriod"/>
            </a:pPr>
            <a:r>
              <a:rPr lang="en-US" sz="2800" b="1"/>
              <a:t>Ask people for a list of their knowledge and abilities.</a:t>
            </a:r>
          </a:p>
          <a:p>
            <a:pPr marL="1371600" lvl="2" indent="-457200">
              <a:lnSpc>
                <a:spcPct val="90000"/>
              </a:lnSpc>
              <a:buFontTx/>
              <a:buChar char="•"/>
            </a:pPr>
            <a:r>
              <a:rPr lang="en-US" sz="2800"/>
              <a:t>Surveys, direct questions.</a:t>
            </a:r>
          </a:p>
          <a:p>
            <a:pPr marL="1371600" lvl="2" indent="-457200">
              <a:lnSpc>
                <a:spcPct val="90000"/>
              </a:lnSpc>
              <a:buFontTx/>
              <a:buChar char="•"/>
            </a:pPr>
            <a:r>
              <a:rPr lang="en-US" sz="2800"/>
              <a:t>Work with the person to identify which of those assets are most valuable or needed in the community.</a:t>
            </a:r>
          </a:p>
          <a:p>
            <a:pPr marL="1371600" lvl="2" indent="-457200">
              <a:lnSpc>
                <a:spcPct val="90000"/>
              </a:lnSpc>
              <a:buFont typeface="Wingdings" pitchFamily="2" charset="2"/>
              <a:buNone/>
            </a:pPr>
            <a:endParaRPr lang="en-US" sz="2800" b="1"/>
          </a:p>
          <a:p>
            <a:pPr marL="1371600" lvl="2" indent="-457200">
              <a:lnSpc>
                <a:spcPct val="90000"/>
              </a:lnSpc>
              <a:buFont typeface="Wingdings" pitchFamily="2" charset="2"/>
              <a:buNone/>
            </a:pPr>
            <a:endParaRPr lang="en-US" sz="2000"/>
          </a:p>
        </p:txBody>
      </p:sp>
      <p:pic>
        <p:nvPicPr>
          <p:cNvPr id="16389" name="Picture 5" descr="MCj03605160000[1]"/>
          <p:cNvPicPr>
            <a:picLocks noChangeAspect="1" noChangeArrowheads="1"/>
          </p:cNvPicPr>
          <p:nvPr>
            <p:ph sz="half" idx="2"/>
          </p:nvPr>
        </p:nvPicPr>
        <p:blipFill>
          <a:blip r:embed="rId3" cstate="print"/>
          <a:srcRect/>
          <a:stretch>
            <a:fillRect/>
          </a:stretch>
        </p:blipFill>
        <p:spPr>
          <a:xfrm>
            <a:off x="3886200" y="4191000"/>
            <a:ext cx="3459163" cy="2128838"/>
          </a:xfrm>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r>
              <a:rPr lang="en-US"/>
              <a:t>Individual Assets</a:t>
            </a:r>
          </a:p>
        </p:txBody>
      </p:sp>
      <p:sp>
        <p:nvSpPr>
          <p:cNvPr id="18435" name="Rectangle 3"/>
          <p:cNvSpPr>
            <a:spLocks noGrp="1" noChangeArrowheads="1"/>
          </p:cNvSpPr>
          <p:nvPr>
            <p:ph type="body" idx="1"/>
          </p:nvPr>
        </p:nvSpPr>
        <p:spPr/>
        <p:txBody>
          <a:bodyPr/>
          <a:lstStyle/>
          <a:p>
            <a:pPr marL="609600" indent="-609600">
              <a:buFont typeface="Wingdings" pitchFamily="2" charset="2"/>
              <a:buAutoNum type="arabicPeriod" startAt="2"/>
            </a:pPr>
            <a:r>
              <a:rPr lang="en-US" sz="2800" b="1"/>
              <a:t>Look at community skills</a:t>
            </a:r>
            <a:r>
              <a:rPr lang="en-US"/>
              <a:t>. </a:t>
            </a:r>
          </a:p>
          <a:p>
            <a:pPr marL="990600" lvl="1" indent="-533400">
              <a:buFontTx/>
              <a:buChar char="•"/>
            </a:pPr>
            <a:r>
              <a:rPr lang="en-US"/>
              <a:t>Identify the types of community activities that an individual has participated in</a:t>
            </a:r>
          </a:p>
          <a:p>
            <a:pPr marL="990600" lvl="1" indent="-533400">
              <a:buFontTx/>
              <a:buChar char="•"/>
            </a:pPr>
            <a:r>
              <a:rPr lang="en-US"/>
              <a:t>Identify the types of community activities that the person would be willing to participate in.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r>
              <a:rPr lang="en-US"/>
              <a:t>Individual Assets</a:t>
            </a:r>
          </a:p>
        </p:txBody>
      </p:sp>
      <p:sp>
        <p:nvSpPr>
          <p:cNvPr id="20483" name="Rectangle 3"/>
          <p:cNvSpPr>
            <a:spLocks noGrp="1" noChangeArrowheads="1"/>
          </p:cNvSpPr>
          <p:nvPr>
            <p:ph type="body" idx="1"/>
          </p:nvPr>
        </p:nvSpPr>
        <p:spPr>
          <a:xfrm>
            <a:off x="457200" y="1600200"/>
            <a:ext cx="8229600" cy="2209800"/>
          </a:xfrm>
        </p:spPr>
        <p:txBody>
          <a:bodyPr/>
          <a:lstStyle/>
          <a:p>
            <a:r>
              <a:rPr lang="en-US" sz="2800" b="1"/>
              <a:t>Look at the individual’s enterprising interests and experiences.</a:t>
            </a:r>
          </a:p>
          <a:p>
            <a:pPr lvl="1"/>
            <a:r>
              <a:rPr lang="en-US"/>
              <a:t>Identify skills that could be used to launch a small business, or that could be used in trade or vocation.</a:t>
            </a:r>
          </a:p>
        </p:txBody>
      </p:sp>
      <p:pic>
        <p:nvPicPr>
          <p:cNvPr id="20484" name="Picture 4" descr="MCBL01023_0000[1]"/>
          <p:cNvPicPr>
            <a:picLocks noChangeAspect="1" noChangeArrowheads="1"/>
          </p:cNvPicPr>
          <p:nvPr/>
        </p:nvPicPr>
        <p:blipFill>
          <a:blip r:embed="rId3" cstate="print"/>
          <a:srcRect/>
          <a:stretch>
            <a:fillRect/>
          </a:stretch>
        </p:blipFill>
        <p:spPr bwMode="auto">
          <a:xfrm>
            <a:off x="914400" y="4876800"/>
            <a:ext cx="7467600" cy="836613"/>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75</TotalTime>
  <Words>1232</Words>
  <Application>Microsoft Office PowerPoint</Application>
  <PresentationFormat>On-screen Show (4:3)</PresentationFormat>
  <Paragraphs>114</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Garamond</vt:lpstr>
      <vt:lpstr>Times New Roman</vt:lpstr>
      <vt:lpstr>Wingdings</vt:lpstr>
      <vt:lpstr>Stream</vt:lpstr>
      <vt:lpstr>Maximizing the Assets of a Diverse Community</vt:lpstr>
      <vt:lpstr>Needs verses Assets</vt:lpstr>
      <vt:lpstr>Needs verses Assets</vt:lpstr>
      <vt:lpstr>Needs verses Assets</vt:lpstr>
      <vt:lpstr>Types of Community Assets</vt:lpstr>
      <vt:lpstr>Individual Assets</vt:lpstr>
      <vt:lpstr>Individual Assets</vt:lpstr>
      <vt:lpstr>Individual Assets</vt:lpstr>
      <vt:lpstr>Individual Assets</vt:lpstr>
      <vt:lpstr>Community Organization Assets</vt:lpstr>
      <vt:lpstr>Formal Institution Assets</vt:lpstr>
      <vt:lpstr>Formal Institution Assets</vt:lpstr>
      <vt:lpstr>Formal Institution Assets</vt:lpstr>
      <vt:lpstr>Formal Institution Assets</vt:lpstr>
      <vt:lpstr>Recognizing Community Assets in Cache Valley</vt:lpstr>
      <vt:lpstr>Recognizing Community Assets in Cache Valley</vt:lpstr>
      <vt:lpstr>Recognizing Community Assets in Cache Valley</vt:lpstr>
      <vt:lpstr>Recognizing Community Assets in Cache Valley</vt:lpstr>
      <vt:lpstr>Recognizing Community Assets in Cache Valley</vt:lpstr>
      <vt:lpstr>Maximizing the Assets of a Diverse Community</vt:lpstr>
      <vt:lpstr>References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Maximizing the Assets of a Diverse Community</dc:title>
  <dc:creator>janf</dc:creator>
  <cp:lastModifiedBy>Dr Dallas L.Holmes</cp:lastModifiedBy>
  <cp:revision>6</cp:revision>
  <dcterms:created xsi:type="dcterms:W3CDTF">2005-11-14T20:40:09Z</dcterms:created>
  <dcterms:modified xsi:type="dcterms:W3CDTF">2010-10-05T19:20:07Z</dcterms:modified>
</cp:coreProperties>
</file>