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75" r:id="rId12"/>
    <p:sldId id="266" r:id="rId13"/>
    <p:sldId id="267" r:id="rId14"/>
    <p:sldId id="268" r:id="rId15"/>
    <p:sldId id="272" r:id="rId16"/>
    <p:sldId id="270" r:id="rId17"/>
    <p:sldId id="271" r:id="rId18"/>
    <p:sldId id="273" r:id="rId19"/>
    <p:sldId id="274" r:id="rId20"/>
    <p:sldId id="269"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54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368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368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68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68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368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17589AC-61A5-4B0C-80B5-E232A16C42C4}" type="slidenum">
              <a:rPr lang="en-US"/>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F4A61D-46CF-403B-9B82-0D15F8782725}" type="slidenum">
              <a:rPr lang="en-US"/>
              <a:pPr/>
              <a:t>6</a:t>
            </a:fld>
            <a:endParaRPr lang="en-US" dirty="0"/>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r>
              <a:rPr lang="en-US" dirty="0"/>
              <a:t>Increases participation in a program: Individuals are more likely to participate and to attend future programs if they feel that the material taught was valuable and meaningful to them.</a:t>
            </a:r>
          </a:p>
          <a:p>
            <a:r>
              <a:rPr lang="en-US" dirty="0"/>
              <a:t>Increases interest in a topic: The attention span is extended when information is taught via the learner’s preferred learning style.</a:t>
            </a:r>
          </a:p>
          <a:p>
            <a:r>
              <a:rPr lang="en-US" dirty="0"/>
              <a:t>Enhances learning of the subjects taught: There is an increase in knowledge of the subject taught when learners receive education in a way they can readily process and understand.</a:t>
            </a:r>
          </a:p>
          <a:p>
            <a:r>
              <a:rPr lang="en-US" dirty="0"/>
              <a:t>Shows respect for their culture: Developing teaching strategies that take into account preferred cultural learning styles demonstrates a true commitment to education and respect for the culture.  It takes the emphasis away from the educator (what the educator likes to do, his/her preferences) and focuses on what will enhance learning.</a:t>
            </a:r>
          </a:p>
          <a:p>
            <a:r>
              <a:rPr lang="en-US" dirty="0"/>
              <a:t>Shows commitment to planning programs for a diverse audience: Takes cultural diversity from an occasional thought to a natural, ongoing part of the planned learning process.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17589AC-61A5-4B0C-80B5-E232A16C42C4}" type="slidenum">
              <a:rPr lang="en-US" smtClean="0"/>
              <a:pPr/>
              <a:t>20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endParaRPr lang="en-US" altLang="en-US" dirty="0"/>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ltLang="en-US" dirty="0"/>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091BCBD4-2151-4D0E-A020-B358DFEA36FB}" type="slidenum">
              <a:rPr lang="en-US" altLang="en-US" smtClean="0"/>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150AEADD-7703-45B7-B19D-2E2679055958}" type="slidenum">
              <a:rPr lang="en-US" altLang="en-US" smtClean="0"/>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816A29F0-BB6E-42EF-A3B0-B6B7E47EF710}" type="slidenum">
              <a:rPr lang="en-US" altLang="en-US" smtClean="0"/>
              <a:pPr/>
              <a:t>‹#›</a:t>
            </a:fld>
            <a:endParaRPr lang="en-US"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ltLang="en-US" dirty="0"/>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dirty="0"/>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AC28CE84-0C97-491D-B9D9-932F10AAF1AD}" type="slidenum">
              <a:rPr lang="en-US" altLang="en-US"/>
              <a:pPr/>
              <a:t>‹#›</a:t>
            </a:fld>
            <a:endParaRPr lang="en-US"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ltLang="en-US" dirty="0"/>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dirty="0"/>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50AE3683-19EE-4C1C-9943-CED6E7CE56AE}" type="slidenum">
              <a:rPr lang="en-US" altLang="en-US"/>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endParaRPr lang="en-US" altLang="en-US" dirty="0"/>
          </a:p>
        </p:txBody>
      </p:sp>
      <p:sp>
        <p:nvSpPr>
          <p:cNvPr id="5" name="Footer Placeholder 4"/>
          <p:cNvSpPr>
            <a:spLocks noGrp="1"/>
          </p:cNvSpPr>
          <p:nvPr>
            <p:ph type="ftr" sz="quarter" idx="11"/>
          </p:nvPr>
        </p:nvSpPr>
        <p:spPr>
          <a:xfrm>
            <a:off x="457200" y="6480969"/>
            <a:ext cx="4260056" cy="300831"/>
          </a:xfrm>
        </p:spPr>
        <p:txBody>
          <a:bodyPr/>
          <a:lstStyle/>
          <a:p>
            <a:endParaRPr lang="en-US" altLang="en-US" dirty="0"/>
          </a:p>
        </p:txBody>
      </p:sp>
      <p:sp>
        <p:nvSpPr>
          <p:cNvPr id="6" name="Slide Number Placeholder 5"/>
          <p:cNvSpPr>
            <a:spLocks noGrp="1"/>
          </p:cNvSpPr>
          <p:nvPr>
            <p:ph type="sldNum" sz="quarter" idx="12"/>
          </p:nvPr>
        </p:nvSpPr>
        <p:spPr/>
        <p:txBody>
          <a:bodyPr/>
          <a:lstStyle/>
          <a:p>
            <a:fld id="{87BF31A7-86B4-41EC-BE29-F37D558C82D9}" type="slidenum">
              <a:rPr lang="en-US" altLang="en-US" smtClean="0"/>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Date Placeholder 3"/>
          <p:cNvSpPr>
            <a:spLocks noGrp="1"/>
          </p:cNvSpPr>
          <p:nvPr>
            <p:ph type="dt" sz="half" idx="10"/>
          </p:nvPr>
        </p:nvSpPr>
        <p:spPr>
          <a:xfrm>
            <a:off x="6955632" y="6477000"/>
            <a:ext cx="2133600" cy="304800"/>
          </a:xfrm>
        </p:spPr>
        <p:txBody>
          <a:bodyPr/>
          <a:lstStyle/>
          <a:p>
            <a:endParaRPr lang="en-US" altLang="en-US" dirty="0"/>
          </a:p>
        </p:txBody>
      </p:sp>
      <p:sp>
        <p:nvSpPr>
          <p:cNvPr id="5" name="Footer Placeholder 4"/>
          <p:cNvSpPr>
            <a:spLocks noGrp="1"/>
          </p:cNvSpPr>
          <p:nvPr>
            <p:ph type="ftr" sz="quarter" idx="11"/>
          </p:nvPr>
        </p:nvSpPr>
        <p:spPr>
          <a:xfrm>
            <a:off x="2619376" y="6480969"/>
            <a:ext cx="4260056" cy="300831"/>
          </a:xfrm>
        </p:spPr>
        <p:txBody>
          <a:bodyPr/>
          <a:lstStyle/>
          <a:p>
            <a:endParaRPr lang="en-US" altLang="en-US" dirty="0"/>
          </a:p>
        </p:txBody>
      </p:sp>
      <p:sp>
        <p:nvSpPr>
          <p:cNvPr id="6" name="Slide Number Placeholder 5"/>
          <p:cNvSpPr>
            <a:spLocks noGrp="1"/>
          </p:cNvSpPr>
          <p:nvPr>
            <p:ph type="sldNum" sz="quarter" idx="12"/>
          </p:nvPr>
        </p:nvSpPr>
        <p:spPr>
          <a:xfrm>
            <a:off x="8451056" y="809624"/>
            <a:ext cx="502920" cy="300831"/>
          </a:xfrm>
        </p:spPr>
        <p:txBody>
          <a:bodyPr/>
          <a:lstStyle/>
          <a:p>
            <a:fld id="{9709376E-6209-48C5-B326-0EDB28791920}" type="slidenum">
              <a:rPr lang="en-US" altLang="en-US" smtClean="0"/>
              <a:pPr/>
              <a:t>‹#›</a:t>
            </a:fld>
            <a:endParaRPr lang="en-US" altLang="en-US" dirty="0"/>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endParaRPr lang="en-US" altLang="en-US" dirty="0"/>
          </a:p>
        </p:txBody>
      </p:sp>
      <p:sp>
        <p:nvSpPr>
          <p:cNvPr id="6" name="Footer Placeholder 5"/>
          <p:cNvSpPr>
            <a:spLocks noGrp="1"/>
          </p:cNvSpPr>
          <p:nvPr>
            <p:ph type="ftr" sz="quarter" idx="11"/>
          </p:nvPr>
        </p:nvSpPr>
        <p:spPr>
          <a:xfrm>
            <a:off x="457200" y="6480969"/>
            <a:ext cx="4260056" cy="301752"/>
          </a:xfrm>
        </p:spPr>
        <p:txBody>
          <a:bodyPr/>
          <a:lstStyle/>
          <a:p>
            <a:endParaRPr lang="en-US" altLang="en-US" dirty="0"/>
          </a:p>
        </p:txBody>
      </p:sp>
      <p:sp>
        <p:nvSpPr>
          <p:cNvPr id="7" name="Slide Number Placeholder 6"/>
          <p:cNvSpPr>
            <a:spLocks noGrp="1"/>
          </p:cNvSpPr>
          <p:nvPr>
            <p:ph type="sldNum" sz="quarter" idx="12"/>
          </p:nvPr>
        </p:nvSpPr>
        <p:spPr>
          <a:xfrm>
            <a:off x="7589520" y="6480969"/>
            <a:ext cx="502920" cy="301752"/>
          </a:xfrm>
        </p:spPr>
        <p:txBody>
          <a:bodyPr/>
          <a:lstStyle/>
          <a:p>
            <a:fld id="{F417668D-7058-4002-ADBA-629EB871F0DC}" type="slidenum">
              <a:rPr lang="en-US" altLang="en-US" smtClean="0"/>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endParaRPr lang="en-US" altLang="en-US" dirty="0"/>
          </a:p>
        </p:txBody>
      </p:sp>
      <p:sp>
        <p:nvSpPr>
          <p:cNvPr id="8" name="Footer Placeholder 7"/>
          <p:cNvSpPr>
            <a:spLocks noGrp="1"/>
          </p:cNvSpPr>
          <p:nvPr>
            <p:ph type="ftr" sz="quarter" idx="11"/>
          </p:nvPr>
        </p:nvSpPr>
        <p:spPr>
          <a:xfrm>
            <a:off x="457200" y="6480969"/>
            <a:ext cx="4261104" cy="301752"/>
          </a:xfrm>
        </p:spPr>
        <p:txBody>
          <a:bodyPr/>
          <a:lstStyle/>
          <a:p>
            <a:endParaRPr lang="en-US" altLang="en-US" dirty="0"/>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4A22E9CF-9CE7-4D84-95A0-9A1C688119A9}" type="slidenum">
              <a:rPr lang="en-US" altLang="en-US" smtClean="0"/>
              <a:pPr/>
              <a:t>‹#›</a:t>
            </a:fld>
            <a:endParaRPr lang="en-US" alt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ltLang="en-US" dirty="0"/>
          </a:p>
        </p:txBody>
      </p:sp>
      <p:sp>
        <p:nvSpPr>
          <p:cNvPr id="4" name="Footer Placeholder 3"/>
          <p:cNvSpPr>
            <a:spLocks noGrp="1"/>
          </p:cNvSpPr>
          <p:nvPr>
            <p:ph type="ftr" sz="quarter" idx="11"/>
          </p:nvPr>
        </p:nvSpPr>
        <p:spPr/>
        <p:txBody>
          <a:bodyPr/>
          <a:lstStyle/>
          <a:p>
            <a:endParaRPr lang="en-US" altLang="en-US" dirty="0"/>
          </a:p>
        </p:txBody>
      </p:sp>
      <p:sp>
        <p:nvSpPr>
          <p:cNvPr id="5" name="Slide Number Placeholder 4"/>
          <p:cNvSpPr>
            <a:spLocks noGrp="1"/>
          </p:cNvSpPr>
          <p:nvPr>
            <p:ph type="sldNum" sz="quarter" idx="12"/>
          </p:nvPr>
        </p:nvSpPr>
        <p:spPr/>
        <p:txBody>
          <a:bodyPr/>
          <a:lstStyle/>
          <a:p>
            <a:fld id="{078BF38A-9617-41BE-9761-2297C0C83420}" type="slidenum">
              <a:rPr lang="en-US" altLang="en-US" smtClean="0"/>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endParaRPr lang="en-US" altLang="en-US" dirty="0"/>
          </a:p>
        </p:txBody>
      </p:sp>
      <p:sp>
        <p:nvSpPr>
          <p:cNvPr id="3" name="Footer Placeholder 2"/>
          <p:cNvSpPr>
            <a:spLocks noGrp="1"/>
          </p:cNvSpPr>
          <p:nvPr>
            <p:ph type="ftr" sz="quarter" idx="11"/>
          </p:nvPr>
        </p:nvSpPr>
        <p:spPr>
          <a:xfrm>
            <a:off x="457200" y="6481890"/>
            <a:ext cx="4260056" cy="300831"/>
          </a:xfrm>
        </p:spPr>
        <p:txBody>
          <a:bodyPr/>
          <a:lstStyle/>
          <a:p>
            <a:endParaRPr lang="en-US" altLang="en-US" dirty="0"/>
          </a:p>
        </p:txBody>
      </p:sp>
      <p:sp>
        <p:nvSpPr>
          <p:cNvPr id="4" name="Slide Number Placeholder 3"/>
          <p:cNvSpPr>
            <a:spLocks noGrp="1"/>
          </p:cNvSpPr>
          <p:nvPr>
            <p:ph type="sldNum" sz="quarter" idx="12"/>
          </p:nvPr>
        </p:nvSpPr>
        <p:spPr>
          <a:xfrm>
            <a:off x="7589520" y="6480969"/>
            <a:ext cx="502920" cy="301752"/>
          </a:xfrm>
        </p:spPr>
        <p:txBody>
          <a:bodyPr/>
          <a:lstStyle/>
          <a:p>
            <a:fld id="{DDCE5AA2-A5C8-453F-8E8A-74162AF091A8}" type="slidenum">
              <a:rPr lang="en-US" altLang="en-US" smtClean="0"/>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endParaRPr lang="en-US" altLang="en-US" dirty="0"/>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ltLang="en-US" dirty="0"/>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3862243D-5C33-413B-BC4D-B9B17799C36B}" type="slidenum">
              <a:rPr lang="en-US" altLang="en-US" smtClean="0"/>
              <a:pPr/>
              <a:t>‹#›</a:t>
            </a:fld>
            <a:endParaRPr lang="en-US" alt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endParaRPr lang="en-US" altLang="en-US" dirty="0"/>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ltLang="en-US" dirty="0"/>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7A25B956-9CF1-4A0B-9F22-A72C8B647022}" type="slidenum">
              <a:rPr lang="en-US" altLang="en-US" smtClean="0"/>
              <a:pPr/>
              <a:t>‹#›</a:t>
            </a:fld>
            <a:endParaRPr lang="en-US" alt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endParaRPr lang="en-US" altLang="en-US" dirty="0"/>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ltLang="en-US" dirty="0"/>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A569031B-96C2-4AF4-8A90-D5227A0E91A2}" type="slidenum">
              <a:rPr lang="en-US" altLang="en-US" smtClean="0"/>
              <a:pPr/>
              <a:t>‹#›</a:t>
            </a:fld>
            <a:endParaRPr lang="en-US" altLang="en-US" dirty="0"/>
          </a:p>
        </p:txBody>
      </p:sp>
    </p:spTree>
  </p:cSld>
  <p:clrMap bg1="dk1" tx1="lt1" bg2="dk2" tx2="lt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 id="2147483696" r:id="rId13"/>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fontScale="90000"/>
          </a:bodyPr>
          <a:lstStyle/>
          <a:p>
            <a:r>
              <a:rPr lang="en-US" sz="4600" dirty="0"/>
              <a:t>Enhancing Instruction to Connect with Diverse Audiences</a:t>
            </a:r>
          </a:p>
        </p:txBody>
      </p:sp>
      <p:sp>
        <p:nvSpPr>
          <p:cNvPr id="2051" name="Rectangle 3"/>
          <p:cNvSpPr>
            <a:spLocks noGrp="1" noChangeArrowheads="1"/>
          </p:cNvSpPr>
          <p:nvPr>
            <p:ph type="subTitle" idx="1"/>
          </p:nvPr>
        </p:nvSpPr>
        <p:spPr/>
        <p:txBody>
          <a:bodyPr/>
          <a:lstStyle/>
          <a:p>
            <a:r>
              <a:rPr lang="en-US" b="1" dirty="0"/>
              <a:t>Dallas L. </a:t>
            </a:r>
            <a:r>
              <a:rPr lang="en-US" b="1" dirty="0" smtClean="0"/>
              <a:t>Holmes EdD, </a:t>
            </a:r>
            <a:r>
              <a:rPr lang="en-US" b="1" dirty="0"/>
              <a:t>USU Extension</a:t>
            </a:r>
          </a:p>
          <a:p>
            <a:r>
              <a:rPr lang="en-US" sz="2400" i="1" dirty="0">
                <a:effectLst>
                  <a:outerShdw blurRad="38100" dist="38100" dir="2700000" algn="tl">
                    <a:srgbClr val="000000">
                      <a:alpha val="43137"/>
                    </a:srgbClr>
                  </a:outerShdw>
                </a:effectLst>
              </a:rPr>
              <a:t>Adapted from an article by Lisa A. </a:t>
            </a:r>
            <a:r>
              <a:rPr lang="en-US" sz="2400" i="1" dirty="0" smtClean="0">
                <a:effectLst>
                  <a:outerShdw blurRad="38100" dist="38100" dir="2700000" algn="tl">
                    <a:srgbClr val="000000">
                      <a:alpha val="43137"/>
                    </a:srgbClr>
                  </a:outerShdw>
                </a:effectLst>
              </a:rPr>
              <a:t>Guion and David C. Diehl, </a:t>
            </a:r>
            <a:r>
              <a:rPr lang="en-US" sz="2400" i="1" dirty="0">
                <a:effectLst>
                  <a:outerShdw blurRad="38100" dist="38100" dir="2700000" algn="tl">
                    <a:srgbClr val="000000">
                      <a:alpha val="43137"/>
                    </a:srgbClr>
                  </a:outerShdw>
                </a:effectLst>
              </a:rPr>
              <a:t>Florida State University Cooperative Extension, </a:t>
            </a:r>
            <a:r>
              <a:rPr lang="en-US" sz="2400" i="1" dirty="0" smtClean="0">
                <a:effectLst>
                  <a:outerShdw blurRad="38100" dist="38100" dir="2700000" algn="tl">
                    <a:srgbClr val="000000">
                      <a:alpha val="43137"/>
                    </a:srgbClr>
                  </a:outerShdw>
                </a:effectLst>
              </a:rPr>
              <a:t>2010.</a:t>
            </a:r>
            <a:endParaRPr lang="en-US" sz="2400" i="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sz="3800" dirty="0"/>
              <a:t>Culturally Relevant Educational Materials</a:t>
            </a:r>
          </a:p>
        </p:txBody>
      </p:sp>
      <p:sp>
        <p:nvSpPr>
          <p:cNvPr id="45059" name="Rectangle 3"/>
          <p:cNvSpPr>
            <a:spLocks noGrp="1" noChangeArrowheads="1"/>
          </p:cNvSpPr>
          <p:nvPr>
            <p:ph idx="1"/>
          </p:nvPr>
        </p:nvSpPr>
        <p:spPr>
          <a:xfrm>
            <a:off x="457200" y="1447800"/>
            <a:ext cx="8229600" cy="4530725"/>
          </a:xfrm>
        </p:spPr>
        <p:txBody>
          <a:bodyPr>
            <a:normAutofit fontScale="92500"/>
          </a:bodyPr>
          <a:lstStyle/>
          <a:p>
            <a:r>
              <a:rPr lang="en-US" dirty="0"/>
              <a:t>Equal in importance to using a culturally appropriate teaching method, is using culturally appropriate teaching materials.</a:t>
            </a:r>
          </a:p>
          <a:p>
            <a:pPr lvl="1"/>
            <a:r>
              <a:rPr lang="en-US" dirty="0"/>
              <a:t>Even if it seems that your curriculum need not be changed, no matter what the audience, research has shown that due to different cultural norms, values, beliefs, practices and traditions within a given ethnic group, the way the principles are presented may need to vary in order to reach the audience.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14400"/>
            <a:ext cx="8062912" cy="2971800"/>
          </a:xfrm>
        </p:spPr>
        <p:txBody>
          <a:bodyPr>
            <a:normAutofit/>
          </a:bodyPr>
          <a:lstStyle/>
          <a:p>
            <a:r>
              <a:rPr lang="en-US" dirty="0" smtClean="0"/>
              <a:t>Curricula that promotes “One –Size-Fits-All” may not be effective when working with diverse audiences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z="3800" dirty="0"/>
              <a:t>Culturally Relevant </a:t>
            </a:r>
            <a:r>
              <a:rPr lang="en-US" sz="3800" dirty="0" smtClean="0"/>
              <a:t>Educational Curricula</a:t>
            </a:r>
            <a:endParaRPr lang="en-US" sz="3800" dirty="0"/>
          </a:p>
        </p:txBody>
      </p:sp>
      <p:sp>
        <p:nvSpPr>
          <p:cNvPr id="46083" name="Rectangle 3"/>
          <p:cNvSpPr>
            <a:spLocks noGrp="1" noChangeArrowheads="1"/>
          </p:cNvSpPr>
          <p:nvPr>
            <p:ph idx="1"/>
          </p:nvPr>
        </p:nvSpPr>
        <p:spPr>
          <a:xfrm>
            <a:off x="457200" y="1676400"/>
            <a:ext cx="8229600" cy="4530725"/>
          </a:xfrm>
        </p:spPr>
        <p:txBody>
          <a:bodyPr>
            <a:normAutofit lnSpcReduction="10000"/>
          </a:bodyPr>
          <a:lstStyle/>
          <a:p>
            <a:pPr>
              <a:lnSpc>
                <a:spcPct val="90000"/>
              </a:lnSpc>
            </a:pPr>
            <a:r>
              <a:rPr lang="en-US" dirty="0"/>
              <a:t>Before choosing any curriculum or educational resource for a specific group, </a:t>
            </a:r>
            <a:r>
              <a:rPr lang="en-US" dirty="0" smtClean="0"/>
              <a:t>ask </a:t>
            </a:r>
            <a:r>
              <a:rPr lang="en-US" dirty="0"/>
              <a:t>the following questions:</a:t>
            </a:r>
          </a:p>
          <a:p>
            <a:pPr lvl="1">
              <a:lnSpc>
                <a:spcPct val="90000"/>
              </a:lnSpc>
            </a:pPr>
            <a:r>
              <a:rPr lang="en-US" dirty="0"/>
              <a:t>Is the content accurate and research-based?</a:t>
            </a:r>
          </a:p>
          <a:p>
            <a:pPr lvl="1">
              <a:lnSpc>
                <a:spcPct val="90000"/>
              </a:lnSpc>
            </a:pPr>
            <a:r>
              <a:rPr lang="en-US" dirty="0"/>
              <a:t>Is the material written at the appropriate reading-level?</a:t>
            </a:r>
          </a:p>
          <a:p>
            <a:pPr lvl="1">
              <a:lnSpc>
                <a:spcPct val="90000"/>
              </a:lnSpc>
            </a:pPr>
            <a:r>
              <a:rPr lang="en-US" dirty="0"/>
              <a:t>Are the applications and activities appropriate for the needs of the audience?</a:t>
            </a:r>
          </a:p>
          <a:p>
            <a:pPr lvl="1">
              <a:lnSpc>
                <a:spcPct val="90000"/>
              </a:lnSpc>
            </a:pPr>
            <a:r>
              <a:rPr lang="en-US" dirty="0"/>
              <a:t>Does the curriculum cover issues/topics on the subjects that are important to the audience?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sz="3800" dirty="0"/>
              <a:t>Culturally Relevant Educational Materials</a:t>
            </a:r>
          </a:p>
        </p:txBody>
      </p:sp>
      <p:sp>
        <p:nvSpPr>
          <p:cNvPr id="47107" name="Rectangle 3"/>
          <p:cNvSpPr>
            <a:spLocks noGrp="1" noChangeArrowheads="1"/>
          </p:cNvSpPr>
          <p:nvPr>
            <p:ph idx="1"/>
          </p:nvPr>
        </p:nvSpPr>
        <p:spPr>
          <a:xfrm>
            <a:off x="609600" y="1600200"/>
            <a:ext cx="8077200" cy="5257800"/>
          </a:xfrm>
        </p:spPr>
        <p:txBody>
          <a:bodyPr>
            <a:normAutofit/>
          </a:bodyPr>
          <a:lstStyle/>
          <a:p>
            <a:pPr lvl="1">
              <a:lnSpc>
                <a:spcPct val="90000"/>
              </a:lnSpc>
            </a:pPr>
            <a:r>
              <a:rPr lang="en-US" sz="2400" dirty="0"/>
              <a:t>Does it provide interesting application exercises for applying the ideas?</a:t>
            </a:r>
          </a:p>
          <a:p>
            <a:pPr lvl="1">
              <a:lnSpc>
                <a:spcPct val="90000"/>
              </a:lnSpc>
            </a:pPr>
            <a:r>
              <a:rPr lang="en-US" sz="2400" dirty="0"/>
              <a:t>Are the examples relevant to the life experiences of the audience? (Do visual aids reflect the audience’s ethnicity?)</a:t>
            </a:r>
          </a:p>
          <a:p>
            <a:pPr lvl="1">
              <a:lnSpc>
                <a:spcPct val="90000"/>
              </a:lnSpc>
            </a:pPr>
            <a:r>
              <a:rPr lang="en-US" sz="2400" dirty="0"/>
              <a:t>Does the content reflect the norms, values, and preferences of the target audience and avoid negative stereotyping?</a:t>
            </a:r>
          </a:p>
          <a:p>
            <a:pPr lvl="1">
              <a:lnSpc>
                <a:spcPct val="90000"/>
              </a:lnSpc>
            </a:pPr>
            <a:r>
              <a:rPr lang="en-US" sz="2400" dirty="0"/>
              <a:t>When related to the subject content, are the cultural observances acknowledged and/or celebrated?</a:t>
            </a:r>
          </a:p>
          <a:p>
            <a:pPr lvl="1">
              <a:lnSpc>
                <a:spcPct val="90000"/>
              </a:lnSpc>
            </a:pPr>
            <a:r>
              <a:rPr lang="en-US" sz="2400" dirty="0"/>
              <a:t>Does the curriculum involve users as partners in applying the principles taught in the lessons to their lives?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fontScale="90000"/>
          </a:bodyPr>
          <a:lstStyle/>
          <a:p>
            <a:r>
              <a:rPr lang="en-US" sz="3800" dirty="0"/>
              <a:t>Enhancing Instruction to Connect with Diverse Audiences</a:t>
            </a:r>
          </a:p>
        </p:txBody>
      </p:sp>
      <p:sp>
        <p:nvSpPr>
          <p:cNvPr id="48131" name="Rectangle 3"/>
          <p:cNvSpPr>
            <a:spLocks noGrp="1" noChangeArrowheads="1"/>
          </p:cNvSpPr>
          <p:nvPr>
            <p:ph idx="1"/>
          </p:nvPr>
        </p:nvSpPr>
        <p:spPr/>
        <p:txBody>
          <a:bodyPr>
            <a:normAutofit/>
          </a:bodyPr>
          <a:lstStyle/>
          <a:p>
            <a:pPr>
              <a:lnSpc>
                <a:spcPct val="90000"/>
              </a:lnSpc>
            </a:pPr>
            <a:r>
              <a:rPr lang="en-US" sz="2800" dirty="0"/>
              <a:t>Certain teaching styles and learning aids that are appropriate for one group may not be appropriate for a group from a different cultural background.</a:t>
            </a:r>
          </a:p>
          <a:p>
            <a:pPr>
              <a:lnSpc>
                <a:spcPct val="90000"/>
              </a:lnSpc>
            </a:pPr>
            <a:r>
              <a:rPr lang="en-US" sz="2800" dirty="0"/>
              <a:t>It may be difficult given time constraints, responsibility for multiple programs, understaffing, etc., however small steps can and should be taken to build classrooms where all participants have the optimum chance of learning.</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Let’s Explore Some of the Learning Styles of Four Ethnic Groups</a:t>
            </a:r>
            <a:endParaRPr lang="en-US" dirty="0"/>
          </a:p>
        </p:txBody>
      </p:sp>
      <p:sp>
        <p:nvSpPr>
          <p:cNvPr id="3" name="Subtitle 2"/>
          <p:cNvSpPr>
            <a:spLocks noGrp="1"/>
          </p:cNvSpPr>
          <p:nvPr>
            <p:ph type="subTitle" idx="1"/>
          </p:nvPr>
        </p:nvSpPr>
        <p:spPr>
          <a:xfrm>
            <a:off x="540544" y="2250280"/>
            <a:ext cx="8062912" cy="2397920"/>
          </a:xfrm>
        </p:spPr>
        <p:txBody>
          <a:bodyPr>
            <a:normAutofit fontScale="77500" lnSpcReduction="20000"/>
          </a:bodyPr>
          <a:lstStyle/>
          <a:p>
            <a:r>
              <a:rPr lang="en-US" dirty="0" smtClean="0"/>
              <a:t>Hispanic/Latino</a:t>
            </a:r>
          </a:p>
          <a:p>
            <a:r>
              <a:rPr lang="en-US" dirty="0" smtClean="0"/>
              <a:t>Native American</a:t>
            </a:r>
          </a:p>
          <a:p>
            <a:r>
              <a:rPr lang="en-US" dirty="0" smtClean="0"/>
              <a:t>Asian American</a:t>
            </a:r>
          </a:p>
          <a:p>
            <a:r>
              <a:rPr lang="en-US" dirty="0" smtClean="0"/>
              <a:t>African American</a:t>
            </a:r>
          </a:p>
          <a:p>
            <a:endParaRPr lang="en-US" dirty="0" smtClean="0"/>
          </a:p>
          <a:p>
            <a:r>
              <a:rPr lang="en-US" b="1" i="1" dirty="0" smtClean="0"/>
              <a:t>Note: Cultural learning styles are intended as general guides--not absolutes for all members of an ethnic group</a:t>
            </a:r>
            <a:endParaRPr lang="en-US" b="1" i="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rmAutofit/>
          </a:bodyPr>
          <a:lstStyle/>
          <a:p>
            <a:r>
              <a:rPr lang="en-US" sz="3800" dirty="0" smtClean="0"/>
              <a:t>Hispanic/Latino Learning Styles</a:t>
            </a:r>
            <a:endParaRPr lang="en-US" sz="3800" dirty="0"/>
          </a:p>
        </p:txBody>
      </p:sp>
      <p:sp>
        <p:nvSpPr>
          <p:cNvPr id="50179" name="Rectangle 3"/>
          <p:cNvSpPr>
            <a:spLocks noGrp="1" noChangeArrowheads="1"/>
          </p:cNvSpPr>
          <p:nvPr>
            <p:ph type="body" sz="half" idx="1"/>
          </p:nvPr>
        </p:nvSpPr>
        <p:spPr>
          <a:xfrm>
            <a:off x="457200" y="1295400"/>
            <a:ext cx="7772400" cy="5257800"/>
          </a:xfrm>
        </p:spPr>
        <p:txBody>
          <a:bodyPr>
            <a:normAutofit fontScale="62500" lnSpcReduction="20000"/>
          </a:bodyPr>
          <a:lstStyle/>
          <a:p>
            <a:r>
              <a:rPr lang="en-US" sz="2800" dirty="0" smtClean="0"/>
              <a:t>Large supportive extended family; the learning process benefits by involving the extended family often </a:t>
            </a:r>
          </a:p>
          <a:p>
            <a:r>
              <a:rPr lang="en-US" sz="2800" dirty="0" smtClean="0"/>
              <a:t>Value cooperative group learning--not competitive learning </a:t>
            </a:r>
          </a:p>
          <a:p>
            <a:r>
              <a:rPr lang="en-US" sz="2800" dirty="0" smtClean="0"/>
              <a:t>Most communicate fluently in native language (Spanish) within the family and ethnic community </a:t>
            </a:r>
          </a:p>
          <a:p>
            <a:r>
              <a:rPr lang="en-US" sz="2800" dirty="0" smtClean="0"/>
              <a:t>If not bilingual, possible language barriers may arise without the assistance of a translator </a:t>
            </a:r>
          </a:p>
          <a:p>
            <a:r>
              <a:rPr lang="en-US" sz="2800" dirty="0" smtClean="0"/>
              <a:t>Less independent and more modest </a:t>
            </a:r>
          </a:p>
          <a:p>
            <a:r>
              <a:rPr lang="en-US" sz="2800" dirty="0" smtClean="0"/>
              <a:t>Children have unusual maturity/responsibility for their age </a:t>
            </a:r>
          </a:p>
          <a:p>
            <a:r>
              <a:rPr lang="en-US" sz="2800" dirty="0" smtClean="0"/>
              <a:t>Youth initiate and maintain meaningful interaction and communication with adults (adults may also take the lead) </a:t>
            </a:r>
          </a:p>
          <a:p>
            <a:r>
              <a:rPr lang="en-US" sz="2800" dirty="0" smtClean="0"/>
              <a:t>More affectionate and physically closer to others in class, conversation, asking questions, and all learning activities </a:t>
            </a:r>
          </a:p>
          <a:p>
            <a:r>
              <a:rPr lang="en-US" sz="2800" dirty="0" smtClean="0"/>
              <a:t>Use intuitive reasoning (making inferences) naturally </a:t>
            </a:r>
          </a:p>
          <a:p>
            <a:r>
              <a:rPr lang="en-US" sz="2800" dirty="0" smtClean="0"/>
              <a:t>Experience with giving advice and judgments in disputes </a:t>
            </a:r>
          </a:p>
          <a:p>
            <a:r>
              <a:rPr lang="en-US" sz="2800" dirty="0" smtClean="0"/>
              <a:t>Eagerness to try out new ideas and work collaboratively </a:t>
            </a:r>
          </a:p>
          <a:p>
            <a:r>
              <a:rPr lang="en-US" sz="2800" dirty="0" smtClean="0"/>
              <a:t>Value history, oral tradition, and visual/kinesthetic learning </a:t>
            </a:r>
          </a:p>
          <a:p>
            <a:pPr>
              <a:buFont typeface="Wingdings" pitchFamily="2" charset="2"/>
              <a:buNone/>
            </a:pPr>
            <a:endParaRPr lang="en-US" sz="2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99032"/>
          </a:xfrm>
        </p:spPr>
        <p:txBody>
          <a:bodyPr/>
          <a:lstStyle/>
          <a:p>
            <a:r>
              <a:rPr lang="en-US" dirty="0" smtClean="0"/>
              <a:t>Native American</a:t>
            </a:r>
            <a:br>
              <a:rPr lang="en-US" dirty="0" smtClean="0"/>
            </a:br>
            <a:r>
              <a:rPr lang="en-US" dirty="0" smtClean="0"/>
              <a:t> Learning Styles</a:t>
            </a:r>
            <a:endParaRPr lang="en-US" dirty="0"/>
          </a:p>
        </p:txBody>
      </p:sp>
      <p:sp>
        <p:nvSpPr>
          <p:cNvPr id="3" name="Content Placeholder 2"/>
          <p:cNvSpPr>
            <a:spLocks noGrp="1"/>
          </p:cNvSpPr>
          <p:nvPr>
            <p:ph idx="1"/>
          </p:nvPr>
        </p:nvSpPr>
        <p:spPr>
          <a:xfrm>
            <a:off x="457200" y="1600200"/>
            <a:ext cx="8686800" cy="5029200"/>
          </a:xfrm>
        </p:spPr>
        <p:txBody>
          <a:bodyPr>
            <a:normAutofit fontScale="62500" lnSpcReduction="20000"/>
          </a:bodyPr>
          <a:lstStyle/>
          <a:p>
            <a:r>
              <a:rPr lang="en-US" dirty="0" smtClean="0"/>
              <a:t>Oral traditions give value to creating stories, poems, and recalling legends; good at storytelling </a:t>
            </a:r>
          </a:p>
          <a:p>
            <a:r>
              <a:rPr lang="en-US" dirty="0" smtClean="0"/>
              <a:t>Value cooperation--not competition; work well and communicate effectively in groups </a:t>
            </a:r>
          </a:p>
          <a:p>
            <a:r>
              <a:rPr lang="en-US" dirty="0" smtClean="0"/>
              <a:t>Learn holistically; beginning with an overview or "big picture," and  moving to the particulars </a:t>
            </a:r>
          </a:p>
          <a:p>
            <a:r>
              <a:rPr lang="en-US" dirty="0" smtClean="0"/>
              <a:t>Trial-and-error learning by private (not public) experiences </a:t>
            </a:r>
          </a:p>
          <a:p>
            <a:r>
              <a:rPr lang="en-US" dirty="0" smtClean="0"/>
              <a:t>Developed visual/spatial abilities, highly visual learners </a:t>
            </a:r>
          </a:p>
          <a:p>
            <a:r>
              <a:rPr lang="en-US" dirty="0" smtClean="0"/>
              <a:t>Value life experiences in traditional learning </a:t>
            </a:r>
          </a:p>
          <a:p>
            <a:r>
              <a:rPr lang="en-US" dirty="0" smtClean="0"/>
              <a:t>Value design and create symbols to communicate, often exhibit visual art talent </a:t>
            </a:r>
          </a:p>
          <a:p>
            <a:r>
              <a:rPr lang="en-US" dirty="0" smtClean="0"/>
              <a:t>Often exhibit performing arts talent </a:t>
            </a:r>
          </a:p>
          <a:p>
            <a:r>
              <a:rPr lang="en-US" dirty="0" smtClean="0"/>
              <a:t> Intuitive ability valued and well developed </a:t>
            </a:r>
          </a:p>
          <a:p>
            <a:r>
              <a:rPr lang="en-US" dirty="0" smtClean="0"/>
              <a:t> Seeks harmony in nature and life, are good mediators </a:t>
            </a:r>
          </a:p>
          <a:p>
            <a:r>
              <a:rPr lang="en-US" dirty="0" smtClean="0"/>
              <a:t> Excellent memory, long attention span, deductive thinkers </a:t>
            </a:r>
          </a:p>
          <a:p>
            <a:r>
              <a:rPr lang="en-US" dirty="0" smtClean="0"/>
              <a:t> High use of nonverbal communication </a:t>
            </a:r>
          </a:p>
          <a:p>
            <a:r>
              <a:rPr lang="en-US" dirty="0" smtClean="0"/>
              <a:t> Accept responsibility and discipline of leadership </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Asian American </a:t>
            </a:r>
            <a:br>
              <a:rPr lang="en-US" dirty="0" smtClean="0"/>
            </a:br>
            <a:r>
              <a:rPr lang="en-US" dirty="0" smtClean="0"/>
              <a:t>Learning Styles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High achievement motivation </a:t>
            </a:r>
          </a:p>
          <a:p>
            <a:r>
              <a:rPr lang="en-US" dirty="0" smtClean="0"/>
              <a:t>Use of intuition in learning and problem solving preferred </a:t>
            </a:r>
          </a:p>
          <a:p>
            <a:r>
              <a:rPr lang="en-US" dirty="0" smtClean="0"/>
              <a:t>High degree of self-discipline, self-motivation, self-control </a:t>
            </a:r>
          </a:p>
          <a:p>
            <a:r>
              <a:rPr lang="en-US" dirty="0" smtClean="0"/>
              <a:t>High level of concentration and persistence on academics </a:t>
            </a:r>
          </a:p>
          <a:p>
            <a:r>
              <a:rPr lang="en-US" dirty="0" smtClean="0"/>
              <a:t>Possible language barriers in some subgroups </a:t>
            </a:r>
          </a:p>
          <a:p>
            <a:r>
              <a:rPr lang="en-US" dirty="0" smtClean="0"/>
              <a:t>Disagreeing with, arguing with, or challenging the teacher is not an option; this has to do with respect </a:t>
            </a:r>
          </a:p>
          <a:p>
            <a:r>
              <a:rPr lang="en-US" dirty="0" smtClean="0"/>
              <a:t>Attitude toward discipline as guidance </a:t>
            </a:r>
          </a:p>
          <a:p>
            <a:r>
              <a:rPr lang="en-US" dirty="0" smtClean="0"/>
              <a:t>Modest, minimal body contact preferred </a:t>
            </a:r>
          </a:p>
          <a:p>
            <a:r>
              <a:rPr lang="en-US" dirty="0" smtClean="0"/>
              <a:t>Respects others, ability to listen and follow directions </a:t>
            </a:r>
          </a:p>
          <a:p>
            <a:r>
              <a:rPr lang="en-US" dirty="0" smtClean="0"/>
              <a:t>Excellent problem-solving ability (female Asians have higher math scores than any other female ethnic group) </a:t>
            </a:r>
          </a:p>
          <a:p>
            <a:r>
              <a:rPr lang="en-US" dirty="0" smtClean="0"/>
              <a:t>Indirect and nonverbal communication used, attitudes unfavorable to participate in discussion groups </a:t>
            </a:r>
          </a:p>
          <a:p>
            <a:r>
              <a:rPr lang="en-US" dirty="0" smtClean="0"/>
              <a:t> Keen awareness of environment </a:t>
            </a:r>
          </a:p>
          <a:p>
            <a:r>
              <a:rPr lang="en-US" dirty="0" smtClean="0"/>
              <a:t> Strong valuing of conformity may inhibit creative thinking </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99032"/>
          </a:xfrm>
        </p:spPr>
        <p:txBody>
          <a:bodyPr/>
          <a:lstStyle/>
          <a:p>
            <a:r>
              <a:rPr lang="en-US" dirty="0" smtClean="0"/>
              <a:t>African American </a:t>
            </a:r>
            <a:br>
              <a:rPr lang="en-US" dirty="0" smtClean="0"/>
            </a:br>
            <a:r>
              <a:rPr lang="en-US" dirty="0" smtClean="0"/>
              <a:t>Learning Styles</a:t>
            </a:r>
            <a:endParaRPr lang="en-US" dirty="0"/>
          </a:p>
        </p:txBody>
      </p:sp>
      <p:sp>
        <p:nvSpPr>
          <p:cNvPr id="3" name="Content Placeholder 2"/>
          <p:cNvSpPr>
            <a:spLocks noGrp="1"/>
          </p:cNvSpPr>
          <p:nvPr>
            <p:ph idx="1"/>
          </p:nvPr>
        </p:nvSpPr>
        <p:spPr>
          <a:xfrm>
            <a:off x="457200" y="1600200"/>
            <a:ext cx="8458200" cy="5105400"/>
          </a:xfrm>
        </p:spPr>
        <p:txBody>
          <a:bodyPr>
            <a:normAutofit fontScale="62500" lnSpcReduction="20000"/>
          </a:bodyPr>
          <a:lstStyle/>
          <a:p>
            <a:r>
              <a:rPr lang="en-US" dirty="0" smtClean="0"/>
              <a:t>Movement and kinesthetic abilities highly developed </a:t>
            </a:r>
          </a:p>
          <a:p>
            <a:r>
              <a:rPr lang="en-US" dirty="0" smtClean="0"/>
              <a:t>Value imagination and humor </a:t>
            </a:r>
          </a:p>
          <a:p>
            <a:r>
              <a:rPr lang="en-US" dirty="0" smtClean="0"/>
              <a:t>Ability to express feelings and emotions, both verbally and nonverbally; strong oral language tradition </a:t>
            </a:r>
          </a:p>
          <a:p>
            <a:r>
              <a:rPr lang="en-US" dirty="0" smtClean="0"/>
              <a:t>Richness of imagery in informal language </a:t>
            </a:r>
          </a:p>
          <a:p>
            <a:r>
              <a:rPr lang="en-US" dirty="0" smtClean="0"/>
              <a:t>Experience with independent action and self-sufficiency </a:t>
            </a:r>
          </a:p>
          <a:p>
            <a:r>
              <a:rPr lang="en-US" dirty="0" smtClean="0"/>
              <a:t>Physical action orientation (learn by doing) </a:t>
            </a:r>
          </a:p>
          <a:p>
            <a:r>
              <a:rPr lang="en-US" dirty="0" smtClean="0"/>
              <a:t>Learn quickly through hands-on experience, manipulative materials, and multiple stimuli </a:t>
            </a:r>
          </a:p>
          <a:p>
            <a:r>
              <a:rPr lang="en-US" dirty="0" smtClean="0"/>
              <a:t>People oriented (focus on people rather than objects) </a:t>
            </a:r>
          </a:p>
          <a:p>
            <a:r>
              <a:rPr lang="en-US" dirty="0" smtClean="0"/>
              <a:t>Resourcefulness, unique problem solving abilities </a:t>
            </a:r>
          </a:p>
          <a:p>
            <a:r>
              <a:rPr lang="en-US" dirty="0" smtClean="0"/>
              <a:t>Tend to view things in their entirety--not in separate pieces </a:t>
            </a:r>
          </a:p>
          <a:p>
            <a:r>
              <a:rPr lang="en-US" dirty="0" smtClean="0"/>
              <a:t>Preference for the oral mode of presentation in learning </a:t>
            </a:r>
          </a:p>
          <a:p>
            <a:r>
              <a:rPr lang="en-US" dirty="0" smtClean="0"/>
              <a:t>Use of inferences, may approximate time/space/number </a:t>
            </a:r>
          </a:p>
          <a:p>
            <a:r>
              <a:rPr lang="en-US" dirty="0" smtClean="0"/>
              <a:t>Alert, curious, good retention and use of ideas </a:t>
            </a:r>
          </a:p>
          <a:p>
            <a:r>
              <a:rPr lang="en-US" dirty="0" smtClean="0"/>
              <a:t>Ability to navigate between two cultures, some subgroups have high assimilation to mainstream learning styles </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dirty="0"/>
              <a:t>Education and Social Constructs</a:t>
            </a:r>
          </a:p>
        </p:txBody>
      </p:sp>
      <p:sp>
        <p:nvSpPr>
          <p:cNvPr id="26627" name="Rectangle 3"/>
          <p:cNvSpPr>
            <a:spLocks noGrp="1" noChangeArrowheads="1"/>
          </p:cNvSpPr>
          <p:nvPr>
            <p:ph idx="1"/>
          </p:nvPr>
        </p:nvSpPr>
        <p:spPr>
          <a:xfrm>
            <a:off x="457200" y="1600200"/>
            <a:ext cx="8229600" cy="4572000"/>
          </a:xfrm>
        </p:spPr>
        <p:txBody>
          <a:bodyPr>
            <a:normAutofit lnSpcReduction="10000"/>
          </a:bodyPr>
          <a:lstStyle/>
          <a:p>
            <a:pPr>
              <a:lnSpc>
                <a:spcPct val="90000"/>
              </a:lnSpc>
            </a:pPr>
            <a:r>
              <a:rPr lang="en-US" dirty="0"/>
              <a:t>Social science literature has revealed that </a:t>
            </a:r>
            <a:r>
              <a:rPr lang="en-US" dirty="0" smtClean="0"/>
              <a:t>an </a:t>
            </a:r>
            <a:r>
              <a:rPr lang="en-US" dirty="0" smtClean="0"/>
              <a:t>individual’s way </a:t>
            </a:r>
            <a:r>
              <a:rPr lang="en-US" dirty="0"/>
              <a:t>of thinking, behaving, and being are deeply influenced by race/ethnicity, social class, language, and other cultural constructs.</a:t>
            </a:r>
          </a:p>
          <a:p>
            <a:pPr>
              <a:lnSpc>
                <a:spcPct val="90000"/>
              </a:lnSpc>
            </a:pPr>
            <a:r>
              <a:rPr lang="en-US" dirty="0"/>
              <a:t>Likewise, the preferred way in which information is delivered is also closely tied to social constructs.</a:t>
            </a:r>
          </a:p>
          <a:p>
            <a:pPr>
              <a:lnSpc>
                <a:spcPct val="90000"/>
              </a:lnSpc>
            </a:pPr>
            <a:r>
              <a:rPr lang="en-US" dirty="0">
                <a:solidFill>
                  <a:schemeClr val="accent3"/>
                </a:solidFill>
              </a:rPr>
              <a:t>An individual’s learning style, in most cases, is culturally influenced</a:t>
            </a:r>
            <a:r>
              <a:rPr lang="en-US" dirty="0"/>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dirty="0"/>
              <a:t>References</a:t>
            </a:r>
          </a:p>
        </p:txBody>
      </p:sp>
      <p:sp>
        <p:nvSpPr>
          <p:cNvPr id="49155" name="Rectangle 3"/>
          <p:cNvSpPr>
            <a:spLocks noGrp="1" noChangeArrowheads="1"/>
          </p:cNvSpPr>
          <p:nvPr>
            <p:ph idx="1"/>
          </p:nvPr>
        </p:nvSpPr>
        <p:spPr>
          <a:xfrm>
            <a:off x="457200" y="1371600"/>
            <a:ext cx="8229600" cy="5083208"/>
          </a:xfrm>
        </p:spPr>
        <p:txBody>
          <a:bodyPr>
            <a:normAutofit fontScale="85000" lnSpcReduction="20000"/>
          </a:bodyPr>
          <a:lstStyle/>
          <a:p>
            <a:pPr>
              <a:lnSpc>
                <a:spcPct val="90000"/>
              </a:lnSpc>
            </a:pPr>
            <a:r>
              <a:rPr lang="en-US" sz="2100" dirty="0"/>
              <a:t>Allison, B.N. (2003). Multicultural classrooms: Implications for family and consumer sciences teachers. </a:t>
            </a:r>
            <a:r>
              <a:rPr lang="en-US" sz="2100" i="1" dirty="0"/>
              <a:t>Journal of Family and Consumer Sciences, </a:t>
            </a:r>
            <a:r>
              <a:rPr lang="en-US" sz="2100" dirty="0"/>
              <a:t>95(2), 38-43.</a:t>
            </a:r>
          </a:p>
          <a:p>
            <a:pPr>
              <a:lnSpc>
                <a:spcPct val="90000"/>
              </a:lnSpc>
            </a:pPr>
            <a:r>
              <a:rPr lang="en-US" sz="2100" dirty="0"/>
              <a:t>Banks, J.A., Cookson, P., Gay, G., &amp; Whawley, W.D. (2001).  Diversity within unity: Essential principles for teaching and learning in a multicultural society. </a:t>
            </a:r>
            <a:r>
              <a:rPr lang="en-US" sz="2100" i="1" dirty="0"/>
              <a:t>Phi Delta Kappan</a:t>
            </a:r>
            <a:r>
              <a:rPr lang="en-US" sz="2100" dirty="0"/>
              <a:t>, 83(3), 196-210.</a:t>
            </a:r>
          </a:p>
          <a:p>
            <a:pPr>
              <a:lnSpc>
                <a:spcPct val="90000"/>
              </a:lnSpc>
            </a:pPr>
            <a:r>
              <a:rPr lang="en-US" sz="2100" dirty="0"/>
              <a:t>Guion, L. A., Goddard, H.W., Broadwater, G., Chattaraj, S., &amp; Sullivan-Lytle, S. (2003). </a:t>
            </a:r>
            <a:r>
              <a:rPr lang="en-US" sz="2100" i="1" dirty="0"/>
              <a:t>Strengthening programs to reach diverse audiences.  </a:t>
            </a:r>
            <a:r>
              <a:rPr lang="en-US" sz="2100" dirty="0"/>
              <a:t>Gainesville, FL: Florida Cooperative Extension, University of Florida.</a:t>
            </a:r>
          </a:p>
          <a:p>
            <a:pPr>
              <a:lnSpc>
                <a:spcPct val="90000"/>
              </a:lnSpc>
            </a:pPr>
            <a:r>
              <a:rPr lang="en-US" sz="2100" dirty="0"/>
              <a:t>McCarthy, C. (1994).  Multicultural discourses and curriculum reform: A critical perspective. </a:t>
            </a:r>
            <a:r>
              <a:rPr lang="en-US" sz="2100" i="1" dirty="0"/>
              <a:t>Educational Theory</a:t>
            </a:r>
            <a:r>
              <a:rPr lang="en-US" sz="2100" dirty="0"/>
              <a:t>, 44(1</a:t>
            </a:r>
            <a:r>
              <a:rPr lang="en-US" sz="2100" dirty="0" smtClean="0"/>
              <a:t>).</a:t>
            </a:r>
          </a:p>
          <a:p>
            <a:pPr>
              <a:lnSpc>
                <a:spcPct val="90000"/>
              </a:lnSpc>
            </a:pPr>
            <a:r>
              <a:rPr lang="en-US" sz="2100" i="1" dirty="0" smtClean="0"/>
              <a:t>Shade, B. J. (1997). Culture, style and the educative process. Springfield, IL: Thomas Publishing. </a:t>
            </a:r>
          </a:p>
          <a:p>
            <a:pPr>
              <a:lnSpc>
                <a:spcPct val="90000"/>
              </a:lnSpc>
            </a:pPr>
            <a:r>
              <a:rPr lang="en-US" sz="2100" i="1" dirty="0" smtClean="0"/>
              <a:t>Sleeter, C. E. (1992). Restructuring schools for multicultural education. Journal of Teacher Education, 43(2), 141–148. </a:t>
            </a:r>
          </a:p>
          <a:p>
            <a:pPr>
              <a:lnSpc>
                <a:spcPct val="90000"/>
              </a:lnSpc>
            </a:pPr>
            <a:r>
              <a:rPr lang="en-US" sz="2100" i="1" dirty="0" smtClean="0"/>
              <a:t>Sparks, S. (2000, May). Classroom and curriculum accommodations for Native American students. Intervention In School And Clinic, 35(5), 259–263. </a:t>
            </a:r>
          </a:p>
          <a:p>
            <a:pPr>
              <a:lnSpc>
                <a:spcPct val="90000"/>
              </a:lnSpc>
            </a:pPr>
            <a:r>
              <a:rPr lang="en-US" sz="2100" i="1" dirty="0" smtClean="0"/>
              <a:t>Villegas, A. M. &amp; Lucas, T. (2002). Preparing culturally responsive teachers: rethinking the curriculum. Journal of Teacher Education, 53(1), 20-43</a:t>
            </a:r>
            <a:endParaRPr lang="en-US" sz="2100" dirty="0" smtClean="0"/>
          </a:p>
          <a:p>
            <a:pPr>
              <a:lnSpc>
                <a:spcPct val="90000"/>
              </a:lnSpc>
            </a:pPr>
            <a:endParaRPr lang="en-US" sz="2100" dirty="0" smtClean="0"/>
          </a:p>
          <a:p>
            <a:pPr>
              <a:lnSpc>
                <a:spcPct val="90000"/>
              </a:lnSpc>
            </a:pPr>
            <a:endParaRPr lang="en-US" sz="21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dirty="0"/>
              <a:t>Ethnic Learning Styles</a:t>
            </a:r>
          </a:p>
        </p:txBody>
      </p:sp>
      <p:sp>
        <p:nvSpPr>
          <p:cNvPr id="27651" name="Rectangle 3"/>
          <p:cNvSpPr>
            <a:spLocks noGrp="1" noChangeArrowheads="1"/>
          </p:cNvSpPr>
          <p:nvPr>
            <p:ph idx="1"/>
          </p:nvPr>
        </p:nvSpPr>
        <p:spPr/>
        <p:txBody>
          <a:bodyPr/>
          <a:lstStyle/>
          <a:p>
            <a:r>
              <a:rPr lang="en-US" dirty="0"/>
              <a:t>The degree that the individual’s learning style is influenced by culture depends on the person’s level of ethnicity, which is contingent upon many environmental, economic, and social factors.</a:t>
            </a:r>
          </a:p>
          <a:p>
            <a:r>
              <a:rPr lang="en-US" dirty="0"/>
              <a:t>Thus, educators must identify the learning style preference of the diverse clientele they wish to reach.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9" name="Rectangle 7"/>
          <p:cNvSpPr>
            <a:spLocks noGrp="1" noChangeArrowheads="1"/>
          </p:cNvSpPr>
          <p:nvPr>
            <p:ph type="title"/>
          </p:nvPr>
        </p:nvSpPr>
        <p:spPr/>
        <p:txBody>
          <a:bodyPr/>
          <a:lstStyle/>
          <a:p>
            <a:r>
              <a:rPr lang="en-US" dirty="0"/>
              <a:t>Educator Preparation</a:t>
            </a:r>
          </a:p>
        </p:txBody>
      </p:sp>
      <p:sp>
        <p:nvSpPr>
          <p:cNvPr id="28680" name="Rectangle 8"/>
          <p:cNvSpPr>
            <a:spLocks noGrp="1" noChangeArrowheads="1"/>
          </p:cNvSpPr>
          <p:nvPr>
            <p:ph type="body" sz="half" idx="1"/>
          </p:nvPr>
        </p:nvSpPr>
        <p:spPr/>
        <p:txBody>
          <a:bodyPr/>
          <a:lstStyle/>
          <a:p>
            <a:r>
              <a:rPr lang="en-US" sz="2600" dirty="0"/>
              <a:t>Educators tend to teach the way that they prefer to learn.	</a:t>
            </a:r>
          </a:p>
          <a:p>
            <a:pPr lvl="1"/>
            <a:r>
              <a:rPr lang="en-US" sz="2200" dirty="0"/>
              <a:t>Visual learners are visual teachers.</a:t>
            </a:r>
          </a:p>
          <a:p>
            <a:r>
              <a:rPr lang="en-US" sz="2600" dirty="0"/>
              <a:t>It is important to recognize this tendency in order to structure teaching strategies for diverse groups effectively.</a:t>
            </a:r>
          </a:p>
        </p:txBody>
      </p:sp>
      <p:pic>
        <p:nvPicPr>
          <p:cNvPr id="7" name="Picture 6" descr="Copy of DSCN0054.JPG"/>
          <p:cNvPicPr>
            <a:picLocks noChangeAspect="1"/>
          </p:cNvPicPr>
          <p:nvPr/>
        </p:nvPicPr>
        <p:blipFill>
          <a:blip r:embed="rId2" cstate="print"/>
          <a:stretch>
            <a:fillRect/>
          </a:stretch>
        </p:blipFill>
        <p:spPr>
          <a:xfrm>
            <a:off x="4495800" y="1905000"/>
            <a:ext cx="4441952" cy="3331464"/>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dirty="0" smtClean="0"/>
              <a:t>Educator Preparation</a:t>
            </a:r>
            <a:endParaRPr lang="en-US" dirty="0"/>
          </a:p>
        </p:txBody>
      </p:sp>
      <p:sp>
        <p:nvSpPr>
          <p:cNvPr id="31747" name="Rectangle 3"/>
          <p:cNvSpPr>
            <a:spLocks noGrp="1" noChangeArrowheads="1"/>
          </p:cNvSpPr>
          <p:nvPr>
            <p:ph idx="1"/>
          </p:nvPr>
        </p:nvSpPr>
        <p:spPr/>
        <p:txBody>
          <a:bodyPr>
            <a:normAutofit lnSpcReduction="10000"/>
          </a:bodyPr>
          <a:lstStyle/>
          <a:p>
            <a:r>
              <a:rPr lang="en-US" sz="2600" dirty="0"/>
              <a:t>Once the educator has identified his or her own style of learning, it is important to find out how the </a:t>
            </a:r>
            <a:r>
              <a:rPr lang="en-US" sz="2600" dirty="0" smtClean="0"/>
              <a:t>culturally diverse individuals </a:t>
            </a:r>
            <a:r>
              <a:rPr lang="en-US" sz="2600" dirty="0"/>
              <a:t>prefer to learn.</a:t>
            </a:r>
          </a:p>
          <a:p>
            <a:r>
              <a:rPr lang="en-US" sz="2600" dirty="0"/>
              <a:t>Consult the literature on preferred cultural learning styles.</a:t>
            </a:r>
          </a:p>
          <a:p>
            <a:r>
              <a:rPr lang="en-US" sz="2600" dirty="0"/>
              <a:t>Validate your findings via cultural brokers (guides), surveying (telephone, written, email),  or a representative sample of the targeted clientele to determine if the cultural learning style holds true for the majority.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p:cNvSpPr>
            <a:spLocks noGrp="1" noChangeArrowheads="1"/>
          </p:cNvSpPr>
          <p:nvPr>
            <p:ph type="title"/>
          </p:nvPr>
        </p:nvSpPr>
        <p:spPr/>
        <p:txBody>
          <a:bodyPr>
            <a:normAutofit fontScale="90000"/>
          </a:bodyPr>
          <a:lstStyle/>
          <a:p>
            <a:r>
              <a:rPr lang="en-US" sz="3800" dirty="0"/>
              <a:t>Benefits of Culturally Appropriate Instruction</a:t>
            </a:r>
          </a:p>
        </p:txBody>
      </p:sp>
      <p:sp>
        <p:nvSpPr>
          <p:cNvPr id="32774" name="Rectangle 6"/>
          <p:cNvSpPr>
            <a:spLocks noGrp="1" noChangeArrowheads="1"/>
          </p:cNvSpPr>
          <p:nvPr>
            <p:ph type="body" sz="half" idx="2"/>
          </p:nvPr>
        </p:nvSpPr>
        <p:spPr/>
        <p:txBody>
          <a:bodyPr>
            <a:normAutofit lnSpcReduction="10000"/>
          </a:bodyPr>
          <a:lstStyle/>
          <a:p>
            <a:pPr>
              <a:lnSpc>
                <a:spcPct val="90000"/>
              </a:lnSpc>
            </a:pPr>
            <a:r>
              <a:rPr lang="en-US" sz="2600" dirty="0"/>
              <a:t>Increases participation in a program</a:t>
            </a:r>
          </a:p>
          <a:p>
            <a:pPr>
              <a:lnSpc>
                <a:spcPct val="90000"/>
              </a:lnSpc>
            </a:pPr>
            <a:r>
              <a:rPr lang="en-US" sz="2600" dirty="0"/>
              <a:t>Increases interest in a topic</a:t>
            </a:r>
          </a:p>
          <a:p>
            <a:pPr>
              <a:lnSpc>
                <a:spcPct val="90000"/>
              </a:lnSpc>
            </a:pPr>
            <a:r>
              <a:rPr lang="en-US" sz="2600" dirty="0"/>
              <a:t>Enhances learning of the subjects taught</a:t>
            </a:r>
          </a:p>
          <a:p>
            <a:pPr>
              <a:lnSpc>
                <a:spcPct val="90000"/>
              </a:lnSpc>
            </a:pPr>
            <a:r>
              <a:rPr lang="en-US" sz="2600" dirty="0"/>
              <a:t>Shows respect for their culture</a:t>
            </a:r>
          </a:p>
          <a:p>
            <a:pPr>
              <a:lnSpc>
                <a:spcPct val="90000"/>
              </a:lnSpc>
            </a:pPr>
            <a:r>
              <a:rPr lang="en-US" sz="2600" dirty="0"/>
              <a:t>Shows commitment to planning programs for a diverse audience.</a:t>
            </a:r>
          </a:p>
          <a:p>
            <a:pPr>
              <a:lnSpc>
                <a:spcPct val="90000"/>
              </a:lnSpc>
            </a:pPr>
            <a:endParaRPr lang="en-US" sz="2600" dirty="0"/>
          </a:p>
        </p:txBody>
      </p:sp>
      <p:pic>
        <p:nvPicPr>
          <p:cNvPr id="10" name="Content Placeholder 9" descr="Image10.jpg"/>
          <p:cNvPicPr>
            <a:picLocks noGrp="1" noChangeAspect="1"/>
          </p:cNvPicPr>
          <p:nvPr>
            <p:ph sz="half" idx="1"/>
          </p:nvPr>
        </p:nvPicPr>
        <p:blipFill>
          <a:blip r:embed="rId3" cstate="print"/>
          <a:stretch>
            <a:fillRect/>
          </a:stretch>
        </p:blipFill>
        <p:spPr>
          <a:xfrm>
            <a:off x="457200" y="2376328"/>
            <a:ext cx="4038600" cy="2978468"/>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228600"/>
            <a:ext cx="8229600" cy="1139825"/>
          </a:xfrm>
        </p:spPr>
        <p:txBody>
          <a:bodyPr>
            <a:normAutofit fontScale="90000"/>
          </a:bodyPr>
          <a:lstStyle/>
          <a:p>
            <a:r>
              <a:rPr lang="en-US" sz="3800" dirty="0"/>
              <a:t>Key Components for Culturally Appropriate Instruction</a:t>
            </a:r>
          </a:p>
        </p:txBody>
      </p:sp>
      <p:sp>
        <p:nvSpPr>
          <p:cNvPr id="35844" name="Rectangle 4"/>
          <p:cNvSpPr>
            <a:spLocks noGrp="1" noChangeArrowheads="1"/>
          </p:cNvSpPr>
          <p:nvPr>
            <p:ph sz="half" idx="1"/>
          </p:nvPr>
        </p:nvSpPr>
        <p:spPr/>
        <p:txBody>
          <a:bodyPr>
            <a:normAutofit lnSpcReduction="10000"/>
          </a:bodyPr>
          <a:lstStyle/>
          <a:p>
            <a:r>
              <a:rPr lang="en-US" sz="2200" dirty="0"/>
              <a:t>Developing a clear sense of your own cultural identity.</a:t>
            </a:r>
          </a:p>
          <a:p>
            <a:r>
              <a:rPr lang="en-US" sz="2200" dirty="0" smtClean="0"/>
              <a:t>Learn </a:t>
            </a:r>
            <a:r>
              <a:rPr lang="en-US" sz="2200" dirty="0"/>
              <a:t>about the cultural backgrounds and experiences </a:t>
            </a:r>
            <a:r>
              <a:rPr lang="en-US" sz="2200" dirty="0" smtClean="0"/>
              <a:t>of the </a:t>
            </a:r>
            <a:r>
              <a:rPr lang="en-US" sz="2200" dirty="0"/>
              <a:t>diverse </a:t>
            </a:r>
            <a:r>
              <a:rPr lang="en-US" sz="2200" dirty="0" smtClean="0"/>
              <a:t>individuals </a:t>
            </a:r>
            <a:r>
              <a:rPr lang="en-US" sz="2200" dirty="0"/>
              <a:t>you work with or desire to work with.</a:t>
            </a:r>
          </a:p>
          <a:p>
            <a:r>
              <a:rPr lang="en-US" sz="2200" dirty="0" smtClean="0"/>
              <a:t>Learn </a:t>
            </a:r>
            <a:r>
              <a:rPr lang="en-US" sz="2200" dirty="0"/>
              <a:t>how to be a competent and effective cross-cultural communicator.</a:t>
            </a:r>
          </a:p>
        </p:txBody>
      </p:sp>
      <p:sp>
        <p:nvSpPr>
          <p:cNvPr id="35845" name="Rectangle 5"/>
          <p:cNvSpPr>
            <a:spLocks noGrp="1" noChangeArrowheads="1"/>
          </p:cNvSpPr>
          <p:nvPr>
            <p:ph sz="half" idx="2"/>
          </p:nvPr>
        </p:nvSpPr>
        <p:spPr/>
        <p:txBody>
          <a:bodyPr>
            <a:normAutofit lnSpcReduction="10000"/>
          </a:bodyPr>
          <a:lstStyle/>
          <a:p>
            <a:r>
              <a:rPr lang="en-US" sz="2200" dirty="0" smtClean="0"/>
              <a:t>Become </a:t>
            </a:r>
            <a:r>
              <a:rPr lang="en-US" sz="2200" dirty="0"/>
              <a:t>cognizant of the divergent styles of thinking and learning of </a:t>
            </a:r>
            <a:r>
              <a:rPr lang="en-US" sz="2200" dirty="0" smtClean="0"/>
              <a:t>culturally diverse </a:t>
            </a:r>
            <a:r>
              <a:rPr lang="en-US" sz="2200" dirty="0"/>
              <a:t>populations.</a:t>
            </a:r>
          </a:p>
          <a:p>
            <a:r>
              <a:rPr lang="en-US" sz="2200" dirty="0" smtClean="0"/>
              <a:t>Recognize </a:t>
            </a:r>
            <a:r>
              <a:rPr lang="en-US" sz="2200" dirty="0"/>
              <a:t>the needs, preferences, strengths, and experiences of individuals from diverse cultures.</a:t>
            </a:r>
          </a:p>
          <a:p>
            <a:r>
              <a:rPr lang="en-US" sz="2200" dirty="0" smtClean="0"/>
              <a:t>Incorporate </a:t>
            </a:r>
            <a:r>
              <a:rPr lang="en-US" sz="2200" dirty="0"/>
              <a:t>culturally relevant curriculum materials and instructional aids.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rmAutofit fontScale="90000"/>
          </a:bodyPr>
          <a:lstStyle/>
          <a:p>
            <a:r>
              <a:rPr lang="en-US" sz="3800" dirty="0"/>
              <a:t>Key Components for Culturally Appropriate Instruction</a:t>
            </a:r>
          </a:p>
        </p:txBody>
      </p:sp>
      <p:sp>
        <p:nvSpPr>
          <p:cNvPr id="39940" name="Rectangle 4"/>
          <p:cNvSpPr>
            <a:spLocks noGrp="1" noChangeArrowheads="1"/>
          </p:cNvSpPr>
          <p:nvPr>
            <p:ph type="body" sz="half" idx="1"/>
          </p:nvPr>
        </p:nvSpPr>
        <p:spPr/>
        <p:txBody>
          <a:bodyPr>
            <a:normAutofit lnSpcReduction="10000"/>
          </a:bodyPr>
          <a:lstStyle/>
          <a:p>
            <a:pPr>
              <a:lnSpc>
                <a:spcPct val="90000"/>
              </a:lnSpc>
            </a:pPr>
            <a:r>
              <a:rPr lang="en-US" sz="2600" dirty="0" smtClean="0"/>
              <a:t>Use </a:t>
            </a:r>
            <a:r>
              <a:rPr lang="en-US" sz="2600" dirty="0"/>
              <a:t>multiple modes of teaching to accommodate different learning styles.</a:t>
            </a:r>
          </a:p>
          <a:p>
            <a:pPr>
              <a:lnSpc>
                <a:spcPct val="90000"/>
              </a:lnSpc>
            </a:pPr>
            <a:r>
              <a:rPr lang="en-US" sz="2600" dirty="0" smtClean="0"/>
              <a:t>Have </a:t>
            </a:r>
            <a:r>
              <a:rPr lang="en-US" sz="2600" dirty="0"/>
              <a:t>positive expectations of all students.</a:t>
            </a:r>
          </a:p>
          <a:p>
            <a:pPr>
              <a:lnSpc>
                <a:spcPct val="90000"/>
              </a:lnSpc>
            </a:pPr>
            <a:r>
              <a:rPr lang="en-US" sz="2600" dirty="0" smtClean="0"/>
              <a:t>Encourage </a:t>
            </a:r>
            <a:r>
              <a:rPr lang="en-US" sz="2600" dirty="0"/>
              <a:t>community involvement as well as parental involvement.</a:t>
            </a:r>
          </a:p>
        </p:txBody>
      </p:sp>
      <p:pic>
        <p:nvPicPr>
          <p:cNvPr id="8" name="Content Placeholder 7" descr="DSCN0085-1.jpg"/>
          <p:cNvPicPr>
            <a:picLocks noGrp="1" noChangeAspect="1"/>
          </p:cNvPicPr>
          <p:nvPr>
            <p:ph sz="half" idx="2"/>
          </p:nvPr>
        </p:nvPicPr>
        <p:blipFill>
          <a:blip r:embed="rId2" cstate="print"/>
          <a:stretch>
            <a:fillRect/>
          </a:stretch>
        </p:blipFill>
        <p:spPr>
          <a:xfrm>
            <a:off x="5486400" y="1447800"/>
            <a:ext cx="3200400" cy="2628900"/>
          </a:xfrm>
        </p:spPr>
      </p:pic>
      <p:pic>
        <p:nvPicPr>
          <p:cNvPr id="5" name="Picture 4" descr="Image17.jpg"/>
          <p:cNvPicPr>
            <a:picLocks noChangeAspect="1"/>
          </p:cNvPicPr>
          <p:nvPr/>
        </p:nvPicPr>
        <p:blipFill>
          <a:blip r:embed="rId3" cstate="print"/>
          <a:stretch>
            <a:fillRect/>
          </a:stretch>
        </p:blipFill>
        <p:spPr>
          <a:xfrm>
            <a:off x="5486400" y="4191000"/>
            <a:ext cx="3200400" cy="24384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267494"/>
            <a:ext cx="8229600" cy="1256506"/>
          </a:xfrm>
        </p:spPr>
        <p:txBody>
          <a:bodyPr>
            <a:normAutofit fontScale="90000"/>
          </a:bodyPr>
          <a:lstStyle/>
          <a:p>
            <a:r>
              <a:rPr lang="en-US" sz="3800" dirty="0"/>
              <a:t>Learning about your Clientele, Their Families, and </a:t>
            </a:r>
            <a:r>
              <a:rPr lang="en-US" sz="3800" dirty="0" smtClean="0"/>
              <a:t>Communities</a:t>
            </a:r>
            <a:br>
              <a:rPr lang="en-US" sz="3800" dirty="0" smtClean="0"/>
            </a:br>
            <a:endParaRPr lang="en-US" sz="2700" dirty="0">
              <a:solidFill>
                <a:schemeClr val="tx1"/>
              </a:solidFill>
            </a:endParaRPr>
          </a:p>
        </p:txBody>
      </p:sp>
      <p:sp>
        <p:nvSpPr>
          <p:cNvPr id="43012" name="Rectangle 4"/>
          <p:cNvSpPr>
            <a:spLocks noGrp="1" noChangeArrowheads="1"/>
          </p:cNvSpPr>
          <p:nvPr>
            <p:ph sz="half" idx="1"/>
          </p:nvPr>
        </p:nvSpPr>
        <p:spPr/>
        <p:txBody>
          <a:bodyPr>
            <a:normAutofit fontScale="55000" lnSpcReduction="20000"/>
          </a:bodyPr>
          <a:lstStyle/>
          <a:p>
            <a:pPr>
              <a:buNone/>
            </a:pPr>
            <a:r>
              <a:rPr lang="en-US" sz="3300" b="1" i="1" dirty="0" smtClean="0"/>
              <a:t>Strategies focusing on more direct interpersonal methods include</a:t>
            </a:r>
            <a:r>
              <a:rPr lang="en-US" sz="3300" dirty="0" smtClean="0"/>
              <a:t>: </a:t>
            </a:r>
          </a:p>
          <a:p>
            <a:endParaRPr lang="en-US" sz="2200" dirty="0" smtClean="0"/>
          </a:p>
          <a:p>
            <a:endParaRPr lang="en-US" sz="2200" dirty="0" smtClean="0"/>
          </a:p>
          <a:p>
            <a:r>
              <a:rPr lang="en-US" sz="3800" dirty="0" smtClean="0"/>
              <a:t>Engage </a:t>
            </a:r>
            <a:r>
              <a:rPr lang="en-US" sz="3800" dirty="0"/>
              <a:t>families in programming from conception to implementation.</a:t>
            </a:r>
          </a:p>
          <a:p>
            <a:r>
              <a:rPr lang="en-US" sz="3800" dirty="0"/>
              <a:t>Get involved in activities and events that are important in the community.</a:t>
            </a:r>
          </a:p>
          <a:p>
            <a:r>
              <a:rPr lang="en-US" sz="3800" dirty="0"/>
              <a:t>Get assistance and support from opinion leaders, gatekeepers and informal leaders.</a:t>
            </a:r>
          </a:p>
          <a:p>
            <a:endParaRPr lang="en-US" sz="2200" dirty="0"/>
          </a:p>
        </p:txBody>
      </p:sp>
      <p:sp>
        <p:nvSpPr>
          <p:cNvPr id="43013" name="Rectangle 5"/>
          <p:cNvSpPr>
            <a:spLocks noGrp="1" noChangeArrowheads="1"/>
          </p:cNvSpPr>
          <p:nvPr>
            <p:ph sz="half" idx="2"/>
          </p:nvPr>
        </p:nvSpPr>
        <p:spPr>
          <a:xfrm>
            <a:off x="4648200" y="1600200"/>
            <a:ext cx="4038600" cy="4953000"/>
          </a:xfrm>
        </p:spPr>
        <p:txBody>
          <a:bodyPr>
            <a:normAutofit fontScale="55000" lnSpcReduction="20000"/>
          </a:bodyPr>
          <a:lstStyle/>
          <a:p>
            <a:r>
              <a:rPr lang="en-US" sz="4400" dirty="0"/>
              <a:t>Assemble a focus group of individuals from the target audience to gain insight into their learning styles.</a:t>
            </a:r>
          </a:p>
          <a:p>
            <a:r>
              <a:rPr lang="en-US" sz="4400" dirty="0"/>
              <a:t>Pilot test a lesson using various learning approaches, then assess which approach is most effective.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285</TotalTime>
  <Words>1792</Words>
  <Application>Microsoft Office PowerPoint</Application>
  <PresentationFormat>On-screen Show (4:3)</PresentationFormat>
  <Paragraphs>142</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Verve</vt:lpstr>
      <vt:lpstr>Enhancing Instruction to Connect with Diverse Audiences</vt:lpstr>
      <vt:lpstr>Education and Social Constructs</vt:lpstr>
      <vt:lpstr>Ethnic Learning Styles</vt:lpstr>
      <vt:lpstr>Educator Preparation</vt:lpstr>
      <vt:lpstr>Educator Preparation</vt:lpstr>
      <vt:lpstr>Benefits of Culturally Appropriate Instruction</vt:lpstr>
      <vt:lpstr>Key Components for Culturally Appropriate Instruction</vt:lpstr>
      <vt:lpstr>Key Components for Culturally Appropriate Instruction</vt:lpstr>
      <vt:lpstr>Learning about your Clientele, Their Families, and Communities </vt:lpstr>
      <vt:lpstr>Culturally Relevant Educational Materials</vt:lpstr>
      <vt:lpstr>Curricula that promotes “One –Size-Fits-All” may not be effective when working with diverse audiences</vt:lpstr>
      <vt:lpstr>Culturally Relevant Educational Curricula</vt:lpstr>
      <vt:lpstr>Culturally Relevant Educational Materials</vt:lpstr>
      <vt:lpstr>Enhancing Instruction to Connect with Diverse Audiences</vt:lpstr>
      <vt:lpstr>Let’s Explore Some of the Learning Styles of Four Ethnic Groups</vt:lpstr>
      <vt:lpstr>Hispanic/Latino Learning Styles</vt:lpstr>
      <vt:lpstr>Native American  Learning Styles</vt:lpstr>
      <vt:lpstr>Asian American  Learning Styles</vt:lpstr>
      <vt:lpstr>African American  Learning Styles</vt:lpstr>
      <vt:lpstr>References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Enhancing Instruction to Connect with Diverse Audiences</dc:title>
  <dc:creator>janf</dc:creator>
  <cp:lastModifiedBy>Dr Dallas L.Holmes</cp:lastModifiedBy>
  <cp:revision>34</cp:revision>
  <dcterms:created xsi:type="dcterms:W3CDTF">2005-11-14T21:33:31Z</dcterms:created>
  <dcterms:modified xsi:type="dcterms:W3CDTF">2011-02-15T19:07:33Z</dcterms:modified>
</cp:coreProperties>
</file>