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3AC25-EC3D-419E-806B-DF0A23D8D7FB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3597E-9BBC-4C73-9EAD-5CADA7791E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3597E-9BBC-4C73-9EAD-5CADA7791EA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3597E-9BBC-4C73-9EAD-5CADA7791EA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3597E-9BBC-4C73-9EAD-5CADA7791EA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3597E-9BBC-4C73-9EAD-5CADA7791EA9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3597E-9BBC-4C73-9EAD-5CADA7791EA9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3597E-9BBC-4C73-9EAD-5CADA7791EA9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3597E-9BBC-4C73-9EAD-5CADA7791EA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3597E-9BBC-4C73-9EAD-5CADA7791EA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3597E-9BBC-4C73-9EAD-5CADA7791EA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3597E-9BBC-4C73-9EAD-5CADA7791EA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3597E-9BBC-4C73-9EAD-5CADA7791EA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3597E-9BBC-4C73-9EAD-5CADA7791EA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3597E-9BBC-4C73-9EAD-5CADA7791EA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3597E-9BBC-4C73-9EAD-5CADA7791EA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CD2B8-41EA-470C-9EA6-36DFE6B91E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FCF39-F060-4A5B-B8AA-20AC3B32E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CF3CF-FF29-4AC5-BE10-FAF21C4A3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C10672-6777-468B-A7C7-6741FC4D72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0CCE2F-CE99-4C27-8432-A0FC31ED76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81EE102-6883-4611-A118-E3C98FCB2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069EE-DA75-4032-AEFB-BF0ACB573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E6AFE-ABC7-4F21-A04C-067C4E37ED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4938F-07D1-4808-9AE9-BDC9A7125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4A0FE-59A6-444B-A0F6-265C788A1E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04213-8431-4441-BAC4-2F3C03A85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BEE66-EB72-47FA-9039-F9DBCD893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909A1-7F53-47A5-9E74-31B6E86FF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166A12D-AF4D-41E9-9E7F-967092CE6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EB6C2F7-5052-45FF-B83A-F0E0507AD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fycs-diversity.ifas.ufl.ed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dchange.org/multicultural/teachers.html" TargetMode="External"/><Relationship Id="rId4" Type="http://schemas.openxmlformats.org/officeDocument/2006/relationships/hyperlink" Target="http://www.ediversitycenter.net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Culturally Competent Extension Educators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Dallas L. </a:t>
            </a:r>
            <a:r>
              <a:rPr lang="en-US" dirty="0" smtClean="0"/>
              <a:t>Holmes EdD, </a:t>
            </a:r>
            <a:r>
              <a:rPr lang="en-US" dirty="0"/>
              <a:t>USU Extension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Adapted from Lisa A. Guion and Kay Brown,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Florida State University Cooperative Extension, </a:t>
            </a:r>
            <a:r>
              <a:rPr lang="en-US" sz="2000" dirty="0" smtClean="0"/>
              <a:t>2010.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/>
              <a:t>Cultural Competency</a:t>
            </a:r>
            <a:r>
              <a:rPr lang="en-US" sz="4000"/>
              <a:t/>
            </a:r>
            <a:br>
              <a:rPr lang="en-US" sz="4000"/>
            </a:br>
            <a:r>
              <a:rPr lang="en-US" b="1"/>
              <a:t>Communication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Requires an understanding of:</a:t>
            </a:r>
          </a:p>
          <a:p>
            <a:pPr lvl="1">
              <a:lnSpc>
                <a:spcPct val="90000"/>
              </a:lnSpc>
            </a:pPr>
            <a:r>
              <a:rPr lang="en-US"/>
              <a:t>Historical Power Differences (i.e. Slavery)</a:t>
            </a:r>
          </a:p>
          <a:p>
            <a:pPr lvl="1">
              <a:lnSpc>
                <a:spcPct val="90000"/>
              </a:lnSpc>
            </a:pPr>
            <a:r>
              <a:rPr lang="en-US"/>
              <a:t>Present Day behaviors that result from the history of that group’s survival (i.e. Russians’ external coldness is a result of the Stalin era when they were under surveillance)</a:t>
            </a:r>
          </a:p>
          <a:p>
            <a:pPr lvl="1">
              <a:lnSpc>
                <a:spcPct val="90000"/>
              </a:lnSpc>
            </a:pPr>
            <a:r>
              <a:rPr lang="en-US"/>
              <a:t> Ability to empathize cross-culturally (i.e. The European Union is a geographically small area with great diversity—they learn cultural empathy and tolerance quickly).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/>
              <a:t>Cultural Competency</a:t>
            </a:r>
            <a:r>
              <a:rPr lang="en-US" sz="4000"/>
              <a:t/>
            </a:r>
            <a:br>
              <a:rPr lang="en-US" sz="4000"/>
            </a:br>
            <a:r>
              <a:rPr lang="en-US" b="1"/>
              <a:t>Communication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Requirements, continued</a:t>
            </a:r>
          </a:p>
          <a:p>
            <a:pPr lvl="1"/>
            <a:r>
              <a:rPr lang="en-US"/>
              <a:t>Acceptance of multiple perspectives (i.e. Gandhi’s mediation between the British, Hindu and Muslim all vying for power in India)</a:t>
            </a:r>
          </a:p>
          <a:p>
            <a:pPr lvl="1"/>
            <a:r>
              <a:rPr lang="en-US"/>
              <a:t>Observation while reserving judgments. </a:t>
            </a:r>
          </a:p>
          <a:p>
            <a:pPr lvl="1"/>
            <a:r>
              <a:rPr lang="en-US"/>
              <a:t>Adaptation of one’s communication style to others (i.e. Native Americans and early European settlers interactions)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Cultural Competency</a:t>
            </a:r>
            <a:r>
              <a:rPr lang="en-US" sz="4000"/>
              <a:t/>
            </a:r>
            <a:br>
              <a:rPr lang="en-US" sz="4000"/>
            </a:br>
            <a:r>
              <a:rPr lang="en-US" b="1"/>
              <a:t>Communication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There are many resources available to assist in developing culturally appropriate communication.</a:t>
            </a:r>
          </a:p>
          <a:p>
            <a:pPr>
              <a:lnSpc>
                <a:spcPct val="90000"/>
              </a:lnSpc>
            </a:pPr>
            <a:r>
              <a:rPr lang="en-US" sz="2400"/>
              <a:t>The best way is to actually DO it!  Interact with culturally diverse people, their families, their religion, their language and their communities.</a:t>
            </a:r>
          </a:p>
        </p:txBody>
      </p:sp>
      <p:pic>
        <p:nvPicPr>
          <p:cNvPr id="54279" name="Picture 7" descr="MPj0396125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1371600"/>
            <a:ext cx="1703388" cy="2566988"/>
          </a:xfrm>
        </p:spPr>
      </p:pic>
      <p:pic>
        <p:nvPicPr>
          <p:cNvPr id="54280" name="Picture 8" descr="MPj0400224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29200" y="3276600"/>
            <a:ext cx="3614738" cy="28908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Strengthening Programs to Reach Diverse Audiences: </a:t>
            </a:r>
            <a:r>
              <a:rPr lang="en-US" dirty="0">
                <a:hlinkClick r:id="rId3"/>
              </a:rPr>
              <a:t>http://fycs-diversity.ifas.ufl.edu</a:t>
            </a:r>
            <a:endParaRPr lang="en-US" dirty="0"/>
          </a:p>
          <a:p>
            <a:r>
              <a:rPr lang="en-US" dirty="0"/>
              <a:t>National Extension Diversity Center: </a:t>
            </a:r>
            <a:r>
              <a:rPr lang="en-US" dirty="0">
                <a:hlinkClick r:id="rId4"/>
              </a:rPr>
              <a:t>http://www.ediversitycenter.net/</a:t>
            </a:r>
            <a:endParaRPr lang="en-US" dirty="0"/>
          </a:p>
          <a:p>
            <a:r>
              <a:rPr lang="en-US" dirty="0"/>
              <a:t>Teachers Corner </a:t>
            </a:r>
            <a:r>
              <a:rPr lang="en-US" dirty="0" err="1"/>
              <a:t>EdChange</a:t>
            </a:r>
            <a:r>
              <a:rPr lang="en-US" dirty="0"/>
              <a:t> Multicultural Pavilion: </a:t>
            </a:r>
            <a:r>
              <a:rPr lang="en-US" dirty="0">
                <a:hlinkClick r:id="rId5"/>
              </a:rPr>
              <a:t>http://www.edchange.org/multicultural/teachers.html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Corey, M.S., &amp; Corey, G. (2003). </a:t>
            </a:r>
            <a:r>
              <a:rPr lang="en-US" sz="2800" i="1"/>
              <a:t>Becoming a helper</a:t>
            </a:r>
            <a:r>
              <a:rPr lang="en-US" sz="2800"/>
              <a:t>. Pacific Grove, CA: Brooks/Cole.</a:t>
            </a:r>
          </a:p>
          <a:p>
            <a:pPr>
              <a:lnSpc>
                <a:spcPct val="80000"/>
              </a:lnSpc>
            </a:pPr>
            <a:r>
              <a:rPr lang="en-US" sz="2800"/>
              <a:t>Dresser, N. (1996). </a:t>
            </a:r>
            <a:r>
              <a:rPr lang="en-US" sz="2800" i="1"/>
              <a:t>Multicultural manners: New rules of etiquette for a changing society</a:t>
            </a:r>
            <a:r>
              <a:rPr lang="en-US" sz="2800"/>
              <a:t>. New York: Wiley.</a:t>
            </a:r>
          </a:p>
          <a:p>
            <a:pPr>
              <a:lnSpc>
                <a:spcPct val="80000"/>
              </a:lnSpc>
            </a:pPr>
            <a:r>
              <a:rPr lang="en-US" sz="2800"/>
              <a:t>Guion, L.A., Chattaraj, S.C. &amp; Lytle, S.S. (2005). A Conceptual framework for connecting across cultures. </a:t>
            </a:r>
            <a:r>
              <a:rPr lang="en-US" sz="2800" i="1"/>
              <a:t>Journal of Family and Consumer Sciences, </a:t>
            </a:r>
            <a:r>
              <a:rPr lang="en-US" sz="2800"/>
              <a:t>97(1), 76-82.</a:t>
            </a:r>
          </a:p>
          <a:p>
            <a:pPr>
              <a:lnSpc>
                <a:spcPct val="80000"/>
              </a:lnSpc>
            </a:pPr>
            <a:r>
              <a:rPr lang="en-US" sz="2800"/>
              <a:t>Okun, B., Fried, J. &amp; Okun, M. (1999). </a:t>
            </a:r>
            <a:r>
              <a:rPr lang="en-US" sz="2800" i="1"/>
              <a:t>Understanding Diversity: A learning-as-practice primer.</a:t>
            </a:r>
            <a:r>
              <a:rPr lang="en-US" sz="2800"/>
              <a:t> Pacific Grove, CA: Brooks/Cole.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Cultural Competence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Knowledge of</a:t>
            </a:r>
          </a:p>
          <a:p>
            <a:pPr lvl="1">
              <a:lnSpc>
                <a:spcPct val="90000"/>
              </a:lnSpc>
            </a:pPr>
            <a:r>
              <a:rPr lang="en-US"/>
              <a:t>History</a:t>
            </a:r>
          </a:p>
          <a:p>
            <a:pPr lvl="1">
              <a:lnSpc>
                <a:spcPct val="90000"/>
              </a:lnSpc>
            </a:pPr>
            <a:r>
              <a:rPr lang="en-US"/>
              <a:t>Culture</a:t>
            </a:r>
          </a:p>
          <a:p>
            <a:pPr lvl="1">
              <a:lnSpc>
                <a:spcPct val="90000"/>
              </a:lnSpc>
            </a:pPr>
            <a:r>
              <a:rPr lang="en-US"/>
              <a:t>Traditions</a:t>
            </a:r>
          </a:p>
          <a:p>
            <a:pPr lvl="1">
              <a:lnSpc>
                <a:spcPct val="90000"/>
              </a:lnSpc>
            </a:pPr>
            <a:r>
              <a:rPr lang="en-US"/>
              <a:t>Customs</a:t>
            </a:r>
          </a:p>
          <a:p>
            <a:pPr lvl="1">
              <a:lnSpc>
                <a:spcPct val="90000"/>
              </a:lnSpc>
            </a:pPr>
            <a:r>
              <a:rPr lang="en-US"/>
              <a:t>Language</a:t>
            </a:r>
          </a:p>
          <a:p>
            <a:pPr lvl="1">
              <a:lnSpc>
                <a:spcPct val="90000"/>
              </a:lnSpc>
            </a:pPr>
            <a:r>
              <a:rPr lang="en-US"/>
              <a:t>Dialect</a:t>
            </a:r>
          </a:p>
          <a:p>
            <a:pPr lvl="1">
              <a:lnSpc>
                <a:spcPct val="90000"/>
              </a:lnSpc>
            </a:pPr>
            <a:r>
              <a:rPr lang="en-US"/>
              <a:t>Values</a:t>
            </a:r>
          </a:p>
          <a:p>
            <a:pPr lvl="1">
              <a:lnSpc>
                <a:spcPct val="90000"/>
              </a:lnSpc>
            </a:pPr>
            <a:r>
              <a:rPr lang="en-US"/>
              <a:t>Religious or Spiritual Beliefs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Art</a:t>
            </a:r>
          </a:p>
          <a:p>
            <a:pPr lvl="1">
              <a:lnSpc>
                <a:spcPct val="90000"/>
              </a:lnSpc>
            </a:pPr>
            <a:r>
              <a:rPr lang="en-US"/>
              <a:t>Music</a:t>
            </a:r>
          </a:p>
          <a:p>
            <a:pPr lvl="1">
              <a:lnSpc>
                <a:spcPct val="90000"/>
              </a:lnSpc>
            </a:pPr>
            <a:r>
              <a:rPr lang="en-US"/>
              <a:t>Learning Styles</a:t>
            </a:r>
          </a:p>
          <a:p>
            <a:pPr lvl="1">
              <a:lnSpc>
                <a:spcPct val="90000"/>
              </a:lnSpc>
            </a:pPr>
            <a:r>
              <a:rPr lang="en-US"/>
              <a:t>Practices of Individuals</a:t>
            </a:r>
          </a:p>
          <a:p>
            <a:pPr lvl="1">
              <a:lnSpc>
                <a:spcPct val="90000"/>
              </a:lnSpc>
            </a:pPr>
            <a:r>
              <a:rPr lang="en-US"/>
              <a:t>Roles</a:t>
            </a:r>
          </a:p>
          <a:p>
            <a:pPr lvl="1">
              <a:lnSpc>
                <a:spcPct val="90000"/>
              </a:lnSpc>
            </a:pPr>
            <a:r>
              <a:rPr lang="en-US"/>
              <a:t>Family Hierarchies</a:t>
            </a:r>
          </a:p>
          <a:p>
            <a:pPr lvl="1">
              <a:lnSpc>
                <a:spcPct val="90000"/>
              </a:lnSpc>
            </a:pPr>
            <a:r>
              <a:rPr lang="en-US"/>
              <a:t>Expressions of politeness</a:t>
            </a:r>
          </a:p>
          <a:p>
            <a:pPr lvl="1">
              <a:lnSpc>
                <a:spcPct val="90000"/>
              </a:lnSpc>
            </a:pPr>
            <a:r>
              <a:rPr lang="en-US"/>
              <a:t>Communication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 build="p"/>
      <p:bldP spid="2458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Cultural Competence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“</a:t>
            </a:r>
            <a:r>
              <a:rPr lang="en-US" sz="2800" b="1"/>
              <a:t>Respecting and learning about culture</a:t>
            </a:r>
            <a:r>
              <a:rPr lang="en-US" sz="2800"/>
              <a:t> promotes a focus on the positive characteristics and strengths of a community and the individuals that reside within it.”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Okun, Fried, &amp; Okun, 1999</a:t>
            </a:r>
          </a:p>
        </p:txBody>
      </p:sp>
      <p:pic>
        <p:nvPicPr>
          <p:cNvPr id="26635" name="Picture 11" descr="MPj0315573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00600" y="2133600"/>
            <a:ext cx="3657600" cy="260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Cultural Competence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order for Extension Educators to be culturally competent, they must first recognize their </a:t>
            </a:r>
            <a:r>
              <a:rPr lang="en-US" i="1"/>
              <a:t>own</a:t>
            </a:r>
            <a:r>
              <a:rPr lang="en-US"/>
              <a:t> biases and preconceptions. 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It then becomes easier to disregard those biases and learn about others in a non-judgmental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/>
              <a:t>Cultural Competency</a:t>
            </a:r>
            <a:r>
              <a:rPr lang="en-US" sz="4000"/>
              <a:t/>
            </a:r>
            <a:br>
              <a:rPr lang="en-US" sz="4000"/>
            </a:br>
            <a:r>
              <a:rPr lang="en-US" b="1"/>
              <a:t>Communication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Every culture has its own communication style.  </a:t>
            </a:r>
          </a:p>
          <a:p>
            <a:pPr lvl="1"/>
            <a:r>
              <a:rPr lang="en-US"/>
              <a:t>direct versus indirect </a:t>
            </a:r>
          </a:p>
          <a:p>
            <a:pPr lvl="1"/>
            <a:r>
              <a:rPr lang="en-US"/>
              <a:t>verbal versus nonverbal </a:t>
            </a:r>
          </a:p>
          <a:p>
            <a:pPr lvl="1"/>
            <a:r>
              <a:rPr lang="en-US"/>
              <a:t>high context versus low context</a:t>
            </a:r>
          </a:p>
          <a:p>
            <a:pPr lvl="1"/>
            <a:r>
              <a:rPr lang="en-US"/>
              <a:t>circular versus linear </a:t>
            </a:r>
          </a:p>
          <a:p>
            <a:pPr lvl="1"/>
            <a:r>
              <a:rPr lang="en-US"/>
              <a:t>formal versus informal</a:t>
            </a:r>
          </a:p>
          <a:p>
            <a:pPr lvl="1"/>
            <a:r>
              <a:rPr lang="en-US"/>
              <a:t>expressive versus stoic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Cultural Competency</a:t>
            </a:r>
            <a:r>
              <a:rPr lang="en-US" sz="4000"/>
              <a:t/>
            </a:r>
            <a:br>
              <a:rPr lang="en-US" sz="4000"/>
            </a:br>
            <a:r>
              <a:rPr lang="en-US" b="1"/>
              <a:t>Communication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How do Euro-Americans communicate?</a:t>
            </a:r>
          </a:p>
          <a:p>
            <a:pPr lvl="1"/>
            <a:r>
              <a:rPr lang="en-US" sz="2400"/>
              <a:t>Verbal/Non-verbal</a:t>
            </a:r>
          </a:p>
          <a:p>
            <a:pPr lvl="1"/>
            <a:r>
              <a:rPr lang="en-US" sz="2400"/>
              <a:t>Expressive/Stoic</a:t>
            </a:r>
          </a:p>
          <a:p>
            <a:pPr lvl="1"/>
            <a:r>
              <a:rPr lang="en-US" sz="2400"/>
              <a:t>Linear/Circular</a:t>
            </a:r>
          </a:p>
          <a:p>
            <a:pPr lvl="1"/>
            <a:r>
              <a:rPr lang="en-US" sz="2400"/>
              <a:t>High context/ Low context</a:t>
            </a:r>
          </a:p>
          <a:p>
            <a:pPr lvl="1"/>
            <a:r>
              <a:rPr lang="en-US" sz="2400"/>
              <a:t>Formal/Informal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endParaRPr lang="en-US" sz="2800"/>
          </a:p>
        </p:txBody>
      </p:sp>
      <p:pic>
        <p:nvPicPr>
          <p:cNvPr id="34833" name="Picture 17" descr="MPj030913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011448" y="1600200"/>
            <a:ext cx="3312103" cy="2185988"/>
          </a:xfrm>
          <a:noFill/>
          <a:ln/>
        </p:spPr>
      </p:pic>
      <p:pic>
        <p:nvPicPr>
          <p:cNvPr id="34831" name="Picture 15" descr="MPj0316785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tretch>
            <a:fillRect/>
          </a:stretch>
        </p:blipFill>
        <p:spPr>
          <a:xfrm>
            <a:off x="5022707" y="3938588"/>
            <a:ext cx="3289586" cy="2187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2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Cultural Competency</a:t>
            </a:r>
            <a:r>
              <a:rPr lang="en-US" sz="4000"/>
              <a:t/>
            </a:r>
            <a:br>
              <a:rPr lang="en-US" sz="4000"/>
            </a:br>
            <a:r>
              <a:rPr lang="en-US" b="1"/>
              <a:t>Communication</a:t>
            </a:r>
          </a:p>
        </p:txBody>
      </p:sp>
      <p:pic>
        <p:nvPicPr>
          <p:cNvPr id="41998" name="Picture 14" descr="MPj0262714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47700" y="2634837"/>
            <a:ext cx="3657600" cy="2456688"/>
          </a:xfrm>
          <a:noFill/>
          <a:ln/>
        </p:spPr>
      </p:pic>
      <p:sp>
        <p:nvSpPr>
          <p:cNvPr id="41997" name="Rectangle 1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What are characteristics of Latin Communication styles?</a:t>
            </a:r>
          </a:p>
          <a:p>
            <a:pPr lvl="1"/>
            <a:r>
              <a:rPr lang="en-US" sz="2400"/>
              <a:t>Verbal/Non-verbal</a:t>
            </a:r>
          </a:p>
          <a:p>
            <a:pPr lvl="1"/>
            <a:r>
              <a:rPr lang="en-US" sz="2400"/>
              <a:t>Expressive/Stoic</a:t>
            </a:r>
          </a:p>
          <a:p>
            <a:pPr lvl="1"/>
            <a:r>
              <a:rPr lang="en-US" sz="2400"/>
              <a:t>Linear/Circular</a:t>
            </a:r>
          </a:p>
          <a:p>
            <a:pPr lvl="1"/>
            <a:r>
              <a:rPr lang="en-US" sz="2400"/>
              <a:t>High context/Low context</a:t>
            </a:r>
          </a:p>
          <a:p>
            <a:pPr lvl="1"/>
            <a:r>
              <a:rPr lang="en-US" sz="2400"/>
              <a:t>Formal/Informal</a:t>
            </a:r>
          </a:p>
          <a:p>
            <a:pPr lvl="1"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/>
              <a:t>Cultural Competency</a:t>
            </a:r>
            <a:r>
              <a:rPr lang="en-US" sz="4000"/>
              <a:t/>
            </a:r>
            <a:br>
              <a:rPr lang="en-US" sz="4000"/>
            </a:br>
            <a:r>
              <a:rPr lang="en-US" b="1"/>
              <a:t>Communication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are characteristics of Native American Communication styles?</a:t>
            </a:r>
          </a:p>
          <a:p>
            <a:pPr lvl="1">
              <a:lnSpc>
                <a:spcPct val="90000"/>
              </a:lnSpc>
            </a:pPr>
            <a:r>
              <a:rPr lang="en-US"/>
              <a:t>Verbal/Non-verbal</a:t>
            </a:r>
          </a:p>
          <a:p>
            <a:pPr lvl="1">
              <a:lnSpc>
                <a:spcPct val="90000"/>
              </a:lnSpc>
            </a:pPr>
            <a:r>
              <a:rPr lang="en-US"/>
              <a:t>Expressive/Stoic</a:t>
            </a:r>
          </a:p>
          <a:p>
            <a:pPr lvl="1">
              <a:lnSpc>
                <a:spcPct val="90000"/>
              </a:lnSpc>
            </a:pPr>
            <a:r>
              <a:rPr lang="en-US"/>
              <a:t>Linear/Circular</a:t>
            </a:r>
          </a:p>
          <a:p>
            <a:pPr lvl="1">
              <a:lnSpc>
                <a:spcPct val="90000"/>
              </a:lnSpc>
            </a:pPr>
            <a:r>
              <a:rPr lang="en-US"/>
              <a:t>High context/Low context</a:t>
            </a:r>
          </a:p>
          <a:p>
            <a:pPr lvl="1">
              <a:lnSpc>
                <a:spcPct val="90000"/>
              </a:lnSpc>
            </a:pPr>
            <a:r>
              <a:rPr lang="en-US"/>
              <a:t>Formal/Informal</a:t>
            </a:r>
          </a:p>
        </p:txBody>
      </p:sp>
      <p:pic>
        <p:nvPicPr>
          <p:cNvPr id="45071" name="Picture 15" descr="MPj031394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00200"/>
            <a:ext cx="3608388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/>
              <a:t>Cultural Competency</a:t>
            </a:r>
            <a:r>
              <a:rPr lang="en-US" sz="4000"/>
              <a:t/>
            </a:r>
            <a:br>
              <a:rPr lang="en-US" sz="4000"/>
            </a:br>
            <a:r>
              <a:rPr lang="en-US" b="1"/>
              <a:t>Communication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“Awareness of one’s own cultural communication style and awareness of other valid cultural communication styles reflect different perceptions, assumptions, norms, beliefs and values.” </a:t>
            </a:r>
            <a:r>
              <a:rPr lang="en-US" sz="1800"/>
              <a:t>–Schauber &amp; Castania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153</TotalTime>
  <Words>572</Words>
  <Application>Microsoft Office PowerPoint</Application>
  <PresentationFormat>On-screen Show (4:3)</PresentationFormat>
  <Paragraphs>99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Metro</vt:lpstr>
      <vt:lpstr>Culturally Competent Extension Educators</vt:lpstr>
      <vt:lpstr>Cultural Competence</vt:lpstr>
      <vt:lpstr>Cultural Competence</vt:lpstr>
      <vt:lpstr>Cultural Competence</vt:lpstr>
      <vt:lpstr>Cultural Competency Communication</vt:lpstr>
      <vt:lpstr>Cultural Competency Communication</vt:lpstr>
      <vt:lpstr>Cultural Competency Communication</vt:lpstr>
      <vt:lpstr>Cultural Competency Communication</vt:lpstr>
      <vt:lpstr>Cultural Competency Communication</vt:lpstr>
      <vt:lpstr>Cultural Competency Communication</vt:lpstr>
      <vt:lpstr>Cultural Competency Communication</vt:lpstr>
      <vt:lpstr>Cultural Competency Communication</vt:lpstr>
      <vt:lpstr>Resources</vt:lpstr>
      <vt:lpstr>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Culturally Competent Extension Educators</dc:title>
  <dc:creator>janf</dc:creator>
  <cp:lastModifiedBy>Dr Dallas L.Holmes</cp:lastModifiedBy>
  <cp:revision>12</cp:revision>
  <dcterms:created xsi:type="dcterms:W3CDTF">2005-10-31T22:39:19Z</dcterms:created>
  <dcterms:modified xsi:type="dcterms:W3CDTF">2010-12-07T17:50:48Z</dcterms:modified>
</cp:coreProperties>
</file>