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70" r:id="rId5"/>
    <p:sldId id="271" r:id="rId6"/>
    <p:sldId id="272" r:id="rId7"/>
    <p:sldId id="273" r:id="rId8"/>
    <p:sldId id="274" r:id="rId9"/>
    <p:sldId id="275" r:id="rId10"/>
    <p:sldId id="276" r:id="rId11"/>
    <p:sldId id="27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B7D22235-EC7C-4294-9C68-F8CFF2887344}" type="datetimeFigureOut">
              <a:rPr lang="en-US" smtClean="0"/>
              <a:pPr/>
              <a:t>8/4/2011</a:t>
            </a:fld>
            <a:endParaRPr lang="en-US" dirty="0"/>
          </a:p>
        </p:txBody>
      </p:sp>
      <p:sp>
        <p:nvSpPr>
          <p:cNvPr id="9" name="Rectangle 14"/>
          <p:cNvSpPr>
            <a:spLocks noGrp="1"/>
          </p:cNvSpPr>
          <p:nvPr>
            <p:ph type="sldNum" sz="quarter" idx="11"/>
          </p:nvPr>
        </p:nvSpPr>
        <p:spPr/>
        <p:txBody>
          <a:bodyPr/>
          <a:lstStyle>
            <a:lvl1pPr>
              <a:defRPr lang="en-US" smtClean="0"/>
            </a:lvl1pPr>
          </a:lstStyle>
          <a:p>
            <a:fld id="{C6D5FD25-9D64-4CF6-A6ED-FDD571A144BD}" type="slidenum">
              <a:rPr lang="en-US" smtClean="0"/>
              <a:pPr/>
              <a:t>‹#›</a:t>
            </a:fld>
            <a:endParaRPr lang="en-US" dirty="0"/>
          </a:p>
        </p:txBody>
      </p:sp>
      <p:sp>
        <p:nvSpPr>
          <p:cNvPr id="25" name="Rectangle 27"/>
          <p:cNvSpPr>
            <a:spLocks noGrp="1"/>
          </p:cNvSpPr>
          <p:nvPr>
            <p:ph type="ftr" sz="quarter" idx="12"/>
          </p:nvPr>
        </p:nvSpPr>
        <p:spPr/>
        <p:txBody>
          <a:bodyPr/>
          <a:lstStyle>
            <a:lvl1pPr>
              <a:defRPr lang="en-US" smtClean="0"/>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22235-EC7C-4294-9C68-F8CFF2887344}" type="datetimeFigureOut">
              <a:rPr lang="en-US" smtClean="0"/>
              <a:pPr/>
              <a:t>8/4/2011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D5FD25-9D64-4CF6-A6ED-FDD571A144B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22235-EC7C-4294-9C68-F8CFF2887344}" type="datetimeFigureOut">
              <a:rPr lang="en-US" smtClean="0"/>
              <a:pPr/>
              <a:t>8/4/2011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D5FD25-9D64-4CF6-A6ED-FDD571A144B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B7D22235-EC7C-4294-9C68-F8CFF2887344}" type="datetimeFigureOut">
              <a:rPr lang="en-US" smtClean="0"/>
              <a:pPr/>
              <a:t>8/4/2011</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C6D5FD25-9D64-4CF6-A6ED-FDD571A144B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B7D22235-EC7C-4294-9C68-F8CFF2887344}" type="datetimeFigureOut">
              <a:rPr lang="en-US" smtClean="0"/>
              <a:pPr/>
              <a:t>8/4/2011</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C6D5FD25-9D64-4CF6-A6ED-FDD571A144B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B7D22235-EC7C-4294-9C68-F8CFF2887344}" type="datetimeFigureOut">
              <a:rPr lang="en-US" smtClean="0"/>
              <a:pPr/>
              <a:t>8/4/2011</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p:txBody>
          <a:bodyPr/>
          <a:lstStyle/>
          <a:p>
            <a:fld id="{C6D5FD25-9D64-4CF6-A6ED-FDD571A144B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B7D22235-EC7C-4294-9C68-F8CFF2887344}" type="datetimeFigureOut">
              <a:rPr lang="en-US" smtClean="0"/>
              <a:pPr/>
              <a:t>8/4/2011</a:t>
            </a:fld>
            <a:endParaRPr lang="en-US" dirty="0"/>
          </a:p>
        </p:txBody>
      </p:sp>
      <p:sp>
        <p:nvSpPr>
          <p:cNvPr id="8" name="Rectangle 7"/>
          <p:cNvSpPr>
            <a:spLocks noGrp="1"/>
          </p:cNvSpPr>
          <p:nvPr>
            <p:ph type="ftr" sz="quarter" idx="11"/>
          </p:nvPr>
        </p:nvSpPr>
        <p:spPr/>
        <p:txBody>
          <a:bodyPr/>
          <a:lstStyle/>
          <a:p>
            <a:endParaRPr lang="en-US" dirty="0"/>
          </a:p>
        </p:txBody>
      </p:sp>
      <p:sp>
        <p:nvSpPr>
          <p:cNvPr id="9" name="Rectangle 8"/>
          <p:cNvSpPr>
            <a:spLocks noGrp="1"/>
          </p:cNvSpPr>
          <p:nvPr>
            <p:ph type="sldNum" sz="quarter" idx="12"/>
          </p:nvPr>
        </p:nvSpPr>
        <p:spPr/>
        <p:txBody>
          <a:bodyPr/>
          <a:lstStyle/>
          <a:p>
            <a:fld id="{C6D5FD25-9D64-4CF6-A6ED-FDD571A144B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B7D22235-EC7C-4294-9C68-F8CFF2887344}" type="datetimeFigureOut">
              <a:rPr lang="en-US" smtClean="0"/>
              <a:pPr/>
              <a:t>8/4/2011</a:t>
            </a:fld>
            <a:endParaRPr lang="en-US" dirty="0"/>
          </a:p>
        </p:txBody>
      </p:sp>
      <p:sp>
        <p:nvSpPr>
          <p:cNvPr id="4" name="Rectangle 4"/>
          <p:cNvSpPr>
            <a:spLocks noGrp="1"/>
          </p:cNvSpPr>
          <p:nvPr>
            <p:ph type="ftr" sz="quarter" idx="11"/>
          </p:nvPr>
        </p:nvSpPr>
        <p:spPr/>
        <p:txBody>
          <a:bodyPr/>
          <a:lstStyle/>
          <a:p>
            <a:endParaRPr lang="en-US" dirty="0"/>
          </a:p>
        </p:txBody>
      </p:sp>
      <p:sp>
        <p:nvSpPr>
          <p:cNvPr id="5" name="Rectangle 5"/>
          <p:cNvSpPr>
            <a:spLocks noGrp="1"/>
          </p:cNvSpPr>
          <p:nvPr>
            <p:ph type="sldNum" sz="quarter" idx="12"/>
          </p:nvPr>
        </p:nvSpPr>
        <p:spPr/>
        <p:txBody>
          <a:bodyPr/>
          <a:lstStyle/>
          <a:p>
            <a:fld id="{C6D5FD25-9D64-4CF6-A6ED-FDD571A144B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B7D22235-EC7C-4294-9C68-F8CFF2887344}" type="datetimeFigureOut">
              <a:rPr lang="en-US" smtClean="0"/>
              <a:pPr/>
              <a:t>8/4/2011</a:t>
            </a:fld>
            <a:endParaRPr lang="en-US" dirty="0"/>
          </a:p>
        </p:txBody>
      </p:sp>
      <p:sp>
        <p:nvSpPr>
          <p:cNvPr id="3" name="Rectangle 3"/>
          <p:cNvSpPr>
            <a:spLocks noGrp="1"/>
          </p:cNvSpPr>
          <p:nvPr>
            <p:ph type="ftr" sz="quarter" idx="11"/>
          </p:nvPr>
        </p:nvSpPr>
        <p:spPr/>
        <p:txBody>
          <a:bodyPr/>
          <a:lstStyle/>
          <a:p>
            <a:endParaRPr lang="en-US" dirty="0"/>
          </a:p>
        </p:txBody>
      </p:sp>
      <p:sp>
        <p:nvSpPr>
          <p:cNvPr id="4" name="Rectangle 4"/>
          <p:cNvSpPr>
            <a:spLocks noGrp="1"/>
          </p:cNvSpPr>
          <p:nvPr>
            <p:ph type="sldNum" sz="quarter" idx="12"/>
          </p:nvPr>
        </p:nvSpPr>
        <p:spPr/>
        <p:txBody>
          <a:bodyPr/>
          <a:lstStyle/>
          <a:p>
            <a:fld id="{C6D5FD25-9D64-4CF6-A6ED-FDD571A144B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B7D22235-EC7C-4294-9C68-F8CFF2887344}" type="datetimeFigureOut">
              <a:rPr lang="en-US" smtClean="0"/>
              <a:pPr/>
              <a:t>8/4/2011</a:t>
            </a:fld>
            <a:endParaRPr lang="en-US" dirty="0"/>
          </a:p>
        </p:txBody>
      </p:sp>
      <p:sp>
        <p:nvSpPr>
          <p:cNvPr id="6" name="Rectangle 5"/>
          <p:cNvSpPr>
            <a:spLocks noGrp="1"/>
          </p:cNvSpPr>
          <p:nvPr>
            <p:ph type="ftr" sz="quarter" idx="11"/>
          </p:nvPr>
        </p:nvSpPr>
        <p:spPr/>
        <p:txBody>
          <a:bodyPr/>
          <a:lstStyle/>
          <a:p>
            <a:endParaRPr lang="en-US" dirty="0"/>
          </a:p>
        </p:txBody>
      </p:sp>
      <p:sp>
        <p:nvSpPr>
          <p:cNvPr id="7" name="Rectangle 6"/>
          <p:cNvSpPr>
            <a:spLocks noGrp="1"/>
          </p:cNvSpPr>
          <p:nvPr>
            <p:ph type="sldNum" sz="quarter" idx="12"/>
          </p:nvPr>
        </p:nvSpPr>
        <p:spPr/>
        <p:txBody>
          <a:bodyPr/>
          <a:lstStyle/>
          <a:p>
            <a:fld id="{C6D5FD25-9D64-4CF6-A6ED-FDD571A144B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dirty="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dirty="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B7D22235-EC7C-4294-9C68-F8CFF2887344}" type="datetimeFigureOut">
              <a:rPr lang="en-US" smtClean="0"/>
              <a:pPr/>
              <a:t>8/4/2011</a:t>
            </a:fld>
            <a:endParaRPr lang="en-US" dirty="0"/>
          </a:p>
        </p:txBody>
      </p:sp>
      <p:sp>
        <p:nvSpPr>
          <p:cNvPr id="6" name="Rectangle 6"/>
          <p:cNvSpPr>
            <a:spLocks noGrp="1"/>
          </p:cNvSpPr>
          <p:nvPr>
            <p:ph type="ftr" sz="quarter" idx="11"/>
          </p:nvPr>
        </p:nvSpPr>
        <p:spPr/>
        <p:txBody>
          <a:bodyPr/>
          <a:lstStyle/>
          <a:p>
            <a:endParaRPr lang="en-US" dirty="0"/>
          </a:p>
        </p:txBody>
      </p:sp>
      <p:sp>
        <p:nvSpPr>
          <p:cNvPr id="7" name="Rectangle 7"/>
          <p:cNvSpPr>
            <a:spLocks noGrp="1"/>
          </p:cNvSpPr>
          <p:nvPr>
            <p:ph type="sldNum" sz="quarter" idx="12"/>
          </p:nvPr>
        </p:nvSpPr>
        <p:spPr/>
        <p:txBody>
          <a:bodyPr/>
          <a:lstStyle/>
          <a:p>
            <a:fld id="{C6D5FD25-9D64-4CF6-A6ED-FDD571A144B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B7D22235-EC7C-4294-9C68-F8CFF2887344}" type="datetimeFigureOut">
              <a:rPr lang="en-US" smtClean="0"/>
              <a:pPr/>
              <a:t>8/4/2011</a:t>
            </a:fld>
            <a:endParaRPr lang="en-US" dirty="0"/>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US" dirty="0"/>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C6D5FD25-9D64-4CF6-A6ED-FDD571A144B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1904999"/>
          </a:xfrm>
        </p:spPr>
        <p:txBody>
          <a:bodyPr/>
          <a:lstStyle/>
          <a:p>
            <a:r>
              <a:rPr lang="en-US" dirty="0" smtClean="0"/>
              <a:t>Cultural Awareness: Hispanics</a:t>
            </a:r>
            <a:endParaRPr lang="en-US" dirty="0"/>
          </a:p>
        </p:txBody>
      </p:sp>
      <p:pic>
        <p:nvPicPr>
          <p:cNvPr id="1026" name="Picture 2" descr="C:\Documents and Settings\Dallas\Local Settings\Temporary Internet Files\Content.IE5\MXR8YCG4\MP900442228[1].jpg"/>
          <p:cNvPicPr>
            <a:picLocks noChangeAspect="1" noChangeArrowheads="1"/>
          </p:cNvPicPr>
          <p:nvPr/>
        </p:nvPicPr>
        <p:blipFill>
          <a:blip r:embed="rId2" cstate="print"/>
          <a:srcRect/>
          <a:stretch>
            <a:fillRect/>
          </a:stretch>
        </p:blipFill>
        <p:spPr bwMode="auto">
          <a:xfrm>
            <a:off x="2590800" y="3124200"/>
            <a:ext cx="4114800" cy="2696732"/>
          </a:xfrm>
          <a:prstGeom prst="rect">
            <a:avLst/>
          </a:prstGeom>
          <a:noFill/>
        </p:spPr>
      </p:pic>
      <p:sp>
        <p:nvSpPr>
          <p:cNvPr id="5" name="TextBox 4"/>
          <p:cNvSpPr txBox="1"/>
          <p:nvPr/>
        </p:nvSpPr>
        <p:spPr>
          <a:xfrm>
            <a:off x="381000" y="3505200"/>
            <a:ext cx="1524000" cy="1477328"/>
          </a:xfrm>
          <a:prstGeom prst="rect">
            <a:avLst/>
          </a:prstGeom>
          <a:noFill/>
        </p:spPr>
        <p:txBody>
          <a:bodyPr wrap="square" rtlCol="0">
            <a:spAutoFit/>
          </a:bodyPr>
          <a:lstStyle/>
          <a:p>
            <a:r>
              <a:rPr lang="es-ES" b="1" dirty="0"/>
              <a:t>“Buenos dias! Cómo te va?”</a:t>
            </a:r>
          </a:p>
          <a:p>
            <a:r>
              <a:rPr lang="en-US" b="1" dirty="0"/>
              <a:t>“Good day! How’s it going?”</a:t>
            </a:r>
            <a:endParaRPr lang="en-US" dirty="0"/>
          </a:p>
        </p:txBody>
      </p:sp>
      <p:sp>
        <p:nvSpPr>
          <p:cNvPr id="6" name="TextBox 5"/>
          <p:cNvSpPr txBox="1"/>
          <p:nvPr/>
        </p:nvSpPr>
        <p:spPr>
          <a:xfrm>
            <a:off x="7239000" y="3657600"/>
            <a:ext cx="1371600" cy="1200329"/>
          </a:xfrm>
          <a:prstGeom prst="rect">
            <a:avLst/>
          </a:prstGeom>
          <a:noFill/>
        </p:spPr>
        <p:txBody>
          <a:bodyPr wrap="square" rtlCol="0">
            <a:spAutoFit/>
          </a:bodyPr>
          <a:lstStyle/>
          <a:p>
            <a:r>
              <a:rPr lang="en-US" b="1" dirty="0"/>
              <a:t>“Muy bien, gracias!”</a:t>
            </a:r>
          </a:p>
          <a:p>
            <a:r>
              <a:rPr lang="en-US" b="1" dirty="0"/>
              <a:t>“Very well, thank you!”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26" y="304324"/>
            <a:ext cx="8229600" cy="1831067"/>
          </a:xfrm>
        </p:spPr>
        <p:txBody>
          <a:bodyPr>
            <a:normAutofit fontScale="90000"/>
          </a:bodyPr>
          <a:lstStyle/>
          <a:p>
            <a:r>
              <a:rPr lang="en-US" dirty="0"/>
              <a:t>Information is passed mostly by word</a:t>
            </a:r>
            <a:br>
              <a:rPr lang="en-US" dirty="0"/>
            </a:br>
            <a:r>
              <a:rPr lang="en-US" dirty="0"/>
              <a:t>of mouth</a:t>
            </a:r>
          </a:p>
        </p:txBody>
      </p:sp>
      <p:pic>
        <p:nvPicPr>
          <p:cNvPr id="4" name="Picture 3" descr="imagesCAU0I3LI.jpg"/>
          <p:cNvPicPr>
            <a:picLocks noChangeAspect="1"/>
          </p:cNvPicPr>
          <p:nvPr/>
        </p:nvPicPr>
        <p:blipFill>
          <a:blip r:embed="rId2" cstate="print"/>
          <a:stretch>
            <a:fillRect/>
          </a:stretch>
        </p:blipFill>
        <p:spPr>
          <a:xfrm>
            <a:off x="3200400" y="2133600"/>
            <a:ext cx="2640904" cy="2514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229600" cy="1143000"/>
          </a:xfrm>
        </p:spPr>
        <p:txBody>
          <a:bodyPr>
            <a:normAutofit fontScale="90000"/>
          </a:bodyPr>
          <a:lstStyle/>
          <a:p>
            <a:r>
              <a:rPr lang="en-US" dirty="0" smtClean="0"/>
              <a:t>Values </a:t>
            </a:r>
            <a:r>
              <a:rPr lang="en-US" dirty="0"/>
              <a:t>attention to</a:t>
            </a:r>
            <a:br>
              <a:rPr lang="en-US" dirty="0"/>
            </a:br>
            <a:r>
              <a:rPr lang="en-US" dirty="0"/>
              <a:t>present companions </a:t>
            </a:r>
            <a:r>
              <a:rPr lang="en-US" dirty="0" smtClean="0"/>
              <a:t>over punctuality in </a:t>
            </a:r>
            <a:r>
              <a:rPr lang="en-US" dirty="0"/>
              <a:t>appointments</a:t>
            </a:r>
          </a:p>
        </p:txBody>
      </p:sp>
      <p:pic>
        <p:nvPicPr>
          <p:cNvPr id="3076" name="Picture 4" descr="C:\Documents and Settings\Dallas\Local Settings\Temporary Internet Files\Content.IE5\YS8K4STA\MP900442266[1].jpg"/>
          <p:cNvPicPr>
            <a:picLocks noChangeAspect="1" noChangeArrowheads="1"/>
          </p:cNvPicPr>
          <p:nvPr/>
        </p:nvPicPr>
        <p:blipFill>
          <a:blip r:embed="rId2" cstate="print"/>
          <a:srcRect/>
          <a:stretch>
            <a:fillRect/>
          </a:stretch>
        </p:blipFill>
        <p:spPr bwMode="auto">
          <a:xfrm>
            <a:off x="1981200" y="3200400"/>
            <a:ext cx="5105400" cy="3403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space is close</a:t>
            </a:r>
          </a:p>
        </p:txBody>
      </p:sp>
      <p:pic>
        <p:nvPicPr>
          <p:cNvPr id="4099" name="Picture 3" descr="C:\Documents and Settings\Dallas\Local Settings\Temporary Internet Files\Content.IE5\KODS1R6A\MP900381374[1].jpg"/>
          <p:cNvPicPr>
            <a:picLocks noChangeAspect="1" noChangeArrowheads="1"/>
          </p:cNvPicPr>
          <p:nvPr/>
        </p:nvPicPr>
        <p:blipFill>
          <a:blip r:embed="rId2" cstate="print"/>
          <a:srcRect/>
          <a:stretch>
            <a:fillRect/>
          </a:stretch>
        </p:blipFill>
        <p:spPr bwMode="auto">
          <a:xfrm>
            <a:off x="1676400" y="1676400"/>
            <a:ext cx="6106668" cy="405848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Loyal to those they trust</a:t>
            </a:r>
          </a:p>
        </p:txBody>
      </p:sp>
      <p:pic>
        <p:nvPicPr>
          <p:cNvPr id="6146" name="Picture 2" descr="C:\Documents and Settings\Dallas\Local Settings\Temporary Internet Files\Content.IE5\KODS1R6A\MP900439455[1].jpg"/>
          <p:cNvPicPr>
            <a:picLocks noChangeAspect="1" noChangeArrowheads="1"/>
          </p:cNvPicPr>
          <p:nvPr/>
        </p:nvPicPr>
        <p:blipFill>
          <a:blip r:embed="rId2" cstate="print"/>
          <a:srcRect/>
          <a:stretch>
            <a:fillRect/>
          </a:stretch>
        </p:blipFill>
        <p:spPr bwMode="auto">
          <a:xfrm>
            <a:off x="3048000" y="1676400"/>
            <a:ext cx="3143794" cy="43433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is highest priority</a:t>
            </a:r>
          </a:p>
        </p:txBody>
      </p:sp>
      <p:pic>
        <p:nvPicPr>
          <p:cNvPr id="5" name="Picture 4" descr="untitled.bmp"/>
          <p:cNvPicPr>
            <a:picLocks noChangeAspect="1"/>
          </p:cNvPicPr>
          <p:nvPr/>
        </p:nvPicPr>
        <p:blipFill>
          <a:blip r:embed="rId2" cstate="print"/>
          <a:stretch>
            <a:fillRect/>
          </a:stretch>
        </p:blipFill>
        <p:spPr>
          <a:xfrm>
            <a:off x="2819400" y="1676400"/>
            <a:ext cx="3429000" cy="159826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09800"/>
          </a:xfrm>
        </p:spPr>
        <p:txBody>
          <a:bodyPr>
            <a:normAutofit fontScale="90000"/>
          </a:bodyPr>
          <a:lstStyle/>
          <a:p>
            <a:r>
              <a:rPr lang="en-US" dirty="0"/>
              <a:t>Children are part of overall</a:t>
            </a:r>
            <a:br>
              <a:rPr lang="en-US" dirty="0"/>
            </a:br>
            <a:r>
              <a:rPr lang="en-US" dirty="0"/>
              <a:t>society rather than the</a:t>
            </a:r>
            <a:br>
              <a:rPr lang="en-US" dirty="0"/>
            </a:br>
            <a:r>
              <a:rPr lang="en-US" dirty="0"/>
              <a:t>property of a set of parents</a:t>
            </a:r>
          </a:p>
        </p:txBody>
      </p:sp>
      <p:pic>
        <p:nvPicPr>
          <p:cNvPr id="4" name="Picture 3" descr="imagesCAXGDC5H.jpg"/>
          <p:cNvPicPr>
            <a:picLocks noChangeAspect="1"/>
          </p:cNvPicPr>
          <p:nvPr/>
        </p:nvPicPr>
        <p:blipFill>
          <a:blip r:embed="rId2" cstate="print"/>
          <a:stretch>
            <a:fillRect/>
          </a:stretch>
        </p:blipFill>
        <p:spPr>
          <a:xfrm>
            <a:off x="3429000" y="2743200"/>
            <a:ext cx="2171700" cy="21050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Patriarchal, male‐dominate in</a:t>
            </a:r>
            <a:br>
              <a:rPr lang="en-US" dirty="0"/>
            </a:br>
            <a:r>
              <a:rPr lang="en-US" dirty="0"/>
              <a:t>most cases</a:t>
            </a:r>
          </a:p>
        </p:txBody>
      </p:sp>
      <p:pic>
        <p:nvPicPr>
          <p:cNvPr id="7171" name="Picture 3" descr="C:\Documents and Settings\Dallas\Local Settings\Temporary Internet Files\Content.IE5\BH3C0PWI\MP900403818[1].jpg"/>
          <p:cNvPicPr>
            <a:picLocks noGrp="1" noChangeAspect="1" noChangeArrowheads="1"/>
          </p:cNvPicPr>
          <p:nvPr>
            <p:ph idx="1"/>
          </p:nvPr>
        </p:nvPicPr>
        <p:blipFill>
          <a:blip r:embed="rId2" cstate="print"/>
          <a:srcRect/>
          <a:stretch>
            <a:fillRect/>
          </a:stretch>
        </p:blipFill>
        <p:spPr bwMode="auto">
          <a:xfrm>
            <a:off x="1752600" y="1981200"/>
            <a:ext cx="5943600" cy="38912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Emphasis on present tense</a:t>
            </a:r>
          </a:p>
        </p:txBody>
      </p:sp>
      <p:pic>
        <p:nvPicPr>
          <p:cNvPr id="7" name="Picture 6" descr="imagesCAZRZB8P.jpg"/>
          <p:cNvPicPr>
            <a:picLocks noChangeAspect="1"/>
          </p:cNvPicPr>
          <p:nvPr/>
        </p:nvPicPr>
        <p:blipFill>
          <a:blip r:embed="rId2" cstate="print"/>
          <a:stretch>
            <a:fillRect/>
          </a:stretch>
        </p:blipFill>
        <p:spPr>
          <a:xfrm>
            <a:off x="2895600" y="1752600"/>
            <a:ext cx="3082090" cy="2209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Tend to not make plans </a:t>
            </a:r>
            <a:r>
              <a:rPr lang="en-US" dirty="0" smtClean="0"/>
              <a:t>too </a:t>
            </a:r>
            <a:r>
              <a:rPr lang="en-US" dirty="0"/>
              <a:t>far</a:t>
            </a:r>
            <a:br>
              <a:rPr lang="en-US" dirty="0"/>
            </a:br>
            <a:r>
              <a:rPr lang="en-US" dirty="0"/>
              <a:t>in the future</a:t>
            </a:r>
          </a:p>
        </p:txBody>
      </p:sp>
      <p:pic>
        <p:nvPicPr>
          <p:cNvPr id="6" name="Picture 5" descr="imagesCAE5UNU3.jpg"/>
          <p:cNvPicPr>
            <a:picLocks noChangeAspect="1"/>
          </p:cNvPicPr>
          <p:nvPr/>
        </p:nvPicPr>
        <p:blipFill>
          <a:blip r:embed="rId2" cstate="print"/>
          <a:stretch>
            <a:fillRect/>
          </a:stretch>
        </p:blipFill>
        <p:spPr>
          <a:xfrm>
            <a:off x="3048000" y="1828800"/>
            <a:ext cx="3209244" cy="227171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is usually flexible</a:t>
            </a:r>
          </a:p>
        </p:txBody>
      </p:sp>
      <p:pic>
        <p:nvPicPr>
          <p:cNvPr id="4" name="Content Placeholder 3" descr="imagesCASPP2NQ.jpg"/>
          <p:cNvPicPr>
            <a:picLocks noGrp="1" noChangeAspect="1"/>
          </p:cNvPicPr>
          <p:nvPr>
            <p:ph idx="1"/>
          </p:nvPr>
        </p:nvPicPr>
        <p:blipFill>
          <a:blip r:embed="rId2" cstate="print"/>
          <a:stretch>
            <a:fillRect/>
          </a:stretch>
        </p:blipFill>
        <p:spPr>
          <a:xfrm>
            <a:off x="3810000" y="1905000"/>
            <a:ext cx="2286000" cy="305192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Considering Cultural Values of Hispanics</a:t>
            </a:r>
            <a:endParaRPr lang="en-US" dirty="0"/>
          </a:p>
        </p:txBody>
      </p:sp>
      <p:sp>
        <p:nvSpPr>
          <p:cNvPr id="3" name="Content Placeholder 2"/>
          <p:cNvSpPr>
            <a:spLocks noGrp="1"/>
          </p:cNvSpPr>
          <p:nvPr>
            <p:ph idx="1"/>
          </p:nvPr>
        </p:nvSpPr>
        <p:spPr/>
        <p:txBody>
          <a:bodyPr>
            <a:normAutofit lnSpcReduction="10000"/>
          </a:bodyPr>
          <a:lstStyle/>
          <a:p>
            <a:r>
              <a:rPr lang="en-US" dirty="0" smtClean="0"/>
              <a:t>To work effectively with any ethnic group,  extension educators need to be aware of values in their own culture, as well as sensitive to differences in other cultures. The cultural values highlighted in this presentation are generally representative of some of the cultural values attributed to Hispanic populations. The Hispanic cultural values enumerated may create an awareness that will assist extension program planners in making better decisions when designing, developing and marketing programs to  Hispanic audiences.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Prefer to conform to the group</a:t>
            </a:r>
            <a:br>
              <a:rPr lang="en-US" dirty="0"/>
            </a:br>
            <a:r>
              <a:rPr lang="en-US" dirty="0"/>
              <a:t>than stand out</a:t>
            </a:r>
          </a:p>
        </p:txBody>
      </p:sp>
      <p:pic>
        <p:nvPicPr>
          <p:cNvPr id="5" name="Content Placeholder 4" descr="untitled.bmp"/>
          <p:cNvPicPr>
            <a:picLocks noGrp="1" noChangeAspect="1"/>
          </p:cNvPicPr>
          <p:nvPr>
            <p:ph idx="1"/>
          </p:nvPr>
        </p:nvPicPr>
        <p:blipFill>
          <a:blip r:embed="rId2" cstate="print"/>
          <a:stretch>
            <a:fillRect/>
          </a:stretch>
        </p:blipFill>
        <p:spPr>
          <a:xfrm>
            <a:off x="3200400" y="1600200"/>
            <a:ext cx="2743200" cy="27432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Trust is earned but respect</a:t>
            </a:r>
            <a:br>
              <a:rPr lang="en-US" dirty="0"/>
            </a:br>
            <a:r>
              <a:rPr lang="en-US" dirty="0"/>
              <a:t>should be given to everyone</a:t>
            </a:r>
          </a:p>
        </p:txBody>
      </p:sp>
      <p:pic>
        <p:nvPicPr>
          <p:cNvPr id="4" name="Content Placeholder 3" descr="imagesCA0AAE1B.jpg"/>
          <p:cNvPicPr>
            <a:picLocks noGrp="1" noChangeAspect="1"/>
          </p:cNvPicPr>
          <p:nvPr>
            <p:ph idx="1"/>
          </p:nvPr>
        </p:nvPicPr>
        <p:blipFill>
          <a:blip r:embed="rId2" cstate="print"/>
          <a:stretch>
            <a:fillRect/>
          </a:stretch>
        </p:blipFill>
        <p:spPr>
          <a:xfrm>
            <a:off x="3352800" y="1981200"/>
            <a:ext cx="2889693" cy="2396331"/>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Sense of formality</a:t>
            </a:r>
          </a:p>
        </p:txBody>
      </p:sp>
      <p:pic>
        <p:nvPicPr>
          <p:cNvPr id="4" name="Content Placeholder 3" descr="imagesCAUQD46U.jpg"/>
          <p:cNvPicPr>
            <a:picLocks noGrp="1" noChangeAspect="1"/>
          </p:cNvPicPr>
          <p:nvPr>
            <p:ph idx="1"/>
          </p:nvPr>
        </p:nvPicPr>
        <p:blipFill>
          <a:blip r:embed="rId2" cstate="print"/>
          <a:stretch>
            <a:fillRect/>
          </a:stretch>
        </p:blipFill>
        <p:spPr>
          <a:xfrm>
            <a:off x="3352800" y="1905000"/>
            <a:ext cx="2190750" cy="20859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Predominantly Roman Catholic</a:t>
            </a:r>
          </a:p>
        </p:txBody>
      </p:sp>
      <p:pic>
        <p:nvPicPr>
          <p:cNvPr id="4" name="Content Placeholder 3" descr="imagesCAYG34QP.jpg"/>
          <p:cNvPicPr>
            <a:picLocks noGrp="1" noChangeAspect="1"/>
          </p:cNvPicPr>
          <p:nvPr>
            <p:ph idx="1"/>
          </p:nvPr>
        </p:nvPicPr>
        <p:blipFill>
          <a:blip r:embed="rId2" cstate="print"/>
          <a:stretch>
            <a:fillRect/>
          </a:stretch>
        </p:blipFill>
        <p:spPr>
          <a:xfrm>
            <a:off x="2971800" y="1905000"/>
            <a:ext cx="3296708" cy="233362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b="1" dirty="0" smtClean="0">
                <a:solidFill>
                  <a:schemeClr val="accent5"/>
                </a:solidFill>
                <a:latin typeface="Amazone BT" pitchFamily="66" charset="0"/>
              </a:rPr>
              <a:t>Dallas L. Holmes EdD</a:t>
            </a:r>
          </a:p>
          <a:p>
            <a:pPr algn="ctr">
              <a:buNone/>
            </a:pPr>
            <a:r>
              <a:rPr lang="en-US" b="1" dirty="0" smtClean="0">
                <a:solidFill>
                  <a:schemeClr val="accent5"/>
                </a:solidFill>
                <a:latin typeface="Amazone BT" pitchFamily="66" charset="0"/>
              </a:rPr>
              <a:t>Utah State University Extension</a:t>
            </a:r>
          </a:p>
          <a:p>
            <a:pPr algn="ctr">
              <a:buNone/>
            </a:pPr>
            <a:r>
              <a:rPr lang="en-US" b="1" dirty="0" smtClean="0">
                <a:solidFill>
                  <a:schemeClr val="accent5"/>
                </a:solidFill>
                <a:latin typeface="Amazone BT" pitchFamily="66" charset="0"/>
              </a:rPr>
              <a:t>Diversity and Civil Rights Specialist</a:t>
            </a:r>
          </a:p>
          <a:p>
            <a:pPr algn="ctr">
              <a:buNone/>
            </a:pPr>
            <a:r>
              <a:rPr lang="en-US" b="1" dirty="0" smtClean="0">
                <a:solidFill>
                  <a:schemeClr val="accent5"/>
                </a:solidFill>
                <a:latin typeface="Amazone BT" pitchFamily="66" charset="0"/>
              </a:rPr>
              <a:t>2011</a:t>
            </a:r>
          </a:p>
          <a:p>
            <a:pPr algn="ctr">
              <a:buNone/>
            </a:pPr>
            <a:endParaRPr lang="en-US" b="1" dirty="0" smtClean="0">
              <a:solidFill>
                <a:schemeClr val="accent5"/>
              </a:solidFill>
              <a:latin typeface="Amazone BT" pitchFamily="66" charset="0"/>
            </a:endParaRPr>
          </a:p>
          <a:p>
            <a:pPr algn="ctr">
              <a:buNone/>
            </a:pPr>
            <a:endParaRPr lang="en-US" b="1" dirty="0" smtClean="0">
              <a:solidFill>
                <a:schemeClr val="accent5"/>
              </a:solidFill>
              <a:latin typeface="Amazone BT" pitchFamily="66" charset="0"/>
            </a:endParaRPr>
          </a:p>
          <a:p>
            <a:pPr algn="ctr">
              <a:buNone/>
            </a:pPr>
            <a:r>
              <a:rPr lang="en-US" b="1" dirty="0" smtClean="0">
                <a:solidFill>
                  <a:schemeClr val="accent5"/>
                </a:solidFill>
                <a:latin typeface="Amazone BT" pitchFamily="66" charset="0"/>
              </a:rPr>
              <a:t>Special Thanks to University of Idaho Extension, Understanding the Culture: Hispanics and Barbara Sawer, Ed.D.,</a:t>
            </a:r>
            <a:r>
              <a:rPr lang="en-US" b="1" i="1" dirty="0" smtClean="0">
                <a:solidFill>
                  <a:schemeClr val="accent5"/>
                </a:solidFill>
                <a:latin typeface="Amazone BT" pitchFamily="66" charset="0"/>
              </a:rPr>
              <a:t>Evaluating Latino Outreach Programs with Attention to Cultural Factors</a:t>
            </a:r>
            <a:endParaRPr lang="en-US" b="1" dirty="0">
              <a:solidFill>
                <a:schemeClr val="accent5"/>
              </a:solidFill>
              <a:latin typeface="Amazone BT"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contact is important</a:t>
            </a:r>
          </a:p>
        </p:txBody>
      </p:sp>
      <p:pic>
        <p:nvPicPr>
          <p:cNvPr id="2050" name="Picture 2" descr="C:\Documents and Settings\Dallas\Local Settings\Temporary Internet Files\Content.IE5\MXR8YCG4\MP900425533[1].jpg"/>
          <p:cNvPicPr>
            <a:picLocks noChangeAspect="1" noChangeArrowheads="1"/>
          </p:cNvPicPr>
          <p:nvPr/>
        </p:nvPicPr>
        <p:blipFill>
          <a:blip r:embed="rId2" cstate="print"/>
          <a:srcRect/>
          <a:stretch>
            <a:fillRect/>
          </a:stretch>
        </p:blipFill>
        <p:spPr bwMode="auto">
          <a:xfrm>
            <a:off x="2667000" y="1600200"/>
            <a:ext cx="3511376" cy="4800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Hispanic families are a very close,</a:t>
            </a:r>
            <a:br>
              <a:rPr lang="en-US" dirty="0"/>
            </a:br>
            <a:r>
              <a:rPr lang="en-US" dirty="0"/>
              <a:t>important social unit.</a:t>
            </a:r>
          </a:p>
        </p:txBody>
      </p:sp>
      <p:pic>
        <p:nvPicPr>
          <p:cNvPr id="4" name="Content Placeholder 3" descr="imagesCAAIM3PA.jpg"/>
          <p:cNvPicPr>
            <a:picLocks noGrp="1" noChangeAspect="1"/>
          </p:cNvPicPr>
          <p:nvPr>
            <p:ph idx="1"/>
          </p:nvPr>
        </p:nvPicPr>
        <p:blipFill>
          <a:blip r:embed="rId2" cstate="print"/>
          <a:srcRect l="49014"/>
          <a:stretch>
            <a:fillRect/>
          </a:stretch>
        </p:blipFill>
        <p:spPr>
          <a:xfrm>
            <a:off x="3505200" y="1905000"/>
            <a:ext cx="1600200" cy="236295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048000"/>
          </a:xfrm>
        </p:spPr>
        <p:txBody>
          <a:bodyPr>
            <a:normAutofit/>
          </a:bodyPr>
          <a:lstStyle/>
          <a:p>
            <a:r>
              <a:rPr lang="en-US" dirty="0"/>
              <a:t>Family is a</a:t>
            </a:r>
            <a:br>
              <a:rPr lang="en-US" dirty="0"/>
            </a:br>
            <a:r>
              <a:rPr lang="en-US" dirty="0"/>
              <a:t>source of support and pride, but </a:t>
            </a:r>
            <a:r>
              <a:rPr lang="en-US" dirty="0" smtClean="0"/>
              <a:t>also the </a:t>
            </a:r>
            <a:r>
              <a:rPr lang="en-US" dirty="0"/>
              <a:t>primary means of economic </a:t>
            </a:r>
            <a:r>
              <a:rPr lang="en-US" dirty="0" smtClean="0"/>
              <a:t>and social </a:t>
            </a:r>
            <a:r>
              <a:rPr lang="en-US" dirty="0"/>
              <a:t>stability.</a:t>
            </a:r>
          </a:p>
        </p:txBody>
      </p:sp>
      <p:pic>
        <p:nvPicPr>
          <p:cNvPr id="4" name="Picture 3" descr="imagesCARMSMZR.jpg"/>
          <p:cNvPicPr>
            <a:picLocks noChangeAspect="1"/>
          </p:cNvPicPr>
          <p:nvPr/>
        </p:nvPicPr>
        <p:blipFill>
          <a:blip r:embed="rId2" cstate="print"/>
          <a:stretch>
            <a:fillRect/>
          </a:stretch>
        </p:blipFill>
        <p:spPr>
          <a:xfrm>
            <a:off x="3200400" y="3581400"/>
            <a:ext cx="3028950" cy="20193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family usually</a:t>
            </a:r>
            <a:br>
              <a:rPr lang="en-US" dirty="0"/>
            </a:br>
            <a:r>
              <a:rPr lang="en-US" dirty="0"/>
              <a:t>includes extended family</a:t>
            </a:r>
          </a:p>
        </p:txBody>
      </p:sp>
      <p:pic>
        <p:nvPicPr>
          <p:cNvPr id="4" name="Content Placeholder 3" descr="imagesCAV4YN7V.jpg"/>
          <p:cNvPicPr>
            <a:picLocks noGrp="1" noChangeAspect="1"/>
          </p:cNvPicPr>
          <p:nvPr>
            <p:ph idx="1"/>
          </p:nvPr>
        </p:nvPicPr>
        <p:blipFill>
          <a:blip r:embed="rId2" cstate="print"/>
          <a:stretch>
            <a:fillRect/>
          </a:stretch>
        </p:blipFill>
        <p:spPr>
          <a:xfrm>
            <a:off x="3048000" y="2209800"/>
            <a:ext cx="3244762" cy="21050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firm handshake is common as a</a:t>
            </a:r>
            <a:br>
              <a:rPr lang="en-US" dirty="0"/>
            </a:br>
            <a:r>
              <a:rPr lang="en-US" dirty="0"/>
              <a:t>greeting and for leaving.</a:t>
            </a:r>
          </a:p>
        </p:txBody>
      </p:sp>
      <p:pic>
        <p:nvPicPr>
          <p:cNvPr id="4" name="Picture 3" descr="untitled.bmp"/>
          <p:cNvPicPr>
            <a:picLocks noChangeAspect="1"/>
          </p:cNvPicPr>
          <p:nvPr/>
        </p:nvPicPr>
        <p:blipFill>
          <a:blip r:embed="rId2" cstate="print"/>
          <a:stretch>
            <a:fillRect/>
          </a:stretch>
        </p:blipFill>
        <p:spPr>
          <a:xfrm>
            <a:off x="3352800" y="1828800"/>
            <a:ext cx="2487283" cy="16478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438400"/>
          </a:xfrm>
        </p:spPr>
        <p:txBody>
          <a:bodyPr>
            <a:normAutofit fontScale="90000"/>
          </a:bodyPr>
          <a:lstStyle/>
          <a:p>
            <a:r>
              <a:rPr lang="en-US" dirty="0"/>
              <a:t>A hug and</a:t>
            </a:r>
            <a:br>
              <a:rPr lang="en-US" dirty="0"/>
            </a:br>
            <a:r>
              <a:rPr lang="en-US" dirty="0"/>
              <a:t>light kiss on a cheek are </a:t>
            </a:r>
            <a:r>
              <a:rPr lang="en-US" dirty="0" smtClean="0"/>
              <a:t>common among friends and family</a:t>
            </a:r>
            <a:endParaRPr lang="en-US" dirty="0"/>
          </a:p>
        </p:txBody>
      </p:sp>
      <p:pic>
        <p:nvPicPr>
          <p:cNvPr id="4" name="Picture 3" descr="untitled.bmp"/>
          <p:cNvPicPr>
            <a:picLocks noChangeAspect="1"/>
          </p:cNvPicPr>
          <p:nvPr/>
        </p:nvPicPr>
        <p:blipFill>
          <a:blip r:embed="rId2" cstate="print"/>
          <a:srcRect t="5714" b="5714"/>
          <a:stretch>
            <a:fillRect/>
          </a:stretch>
        </p:blipFill>
        <p:spPr>
          <a:xfrm>
            <a:off x="3657600" y="2895600"/>
            <a:ext cx="1800000" cy="2362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362200"/>
          </a:xfrm>
        </p:spPr>
        <p:txBody>
          <a:bodyPr>
            <a:normAutofit fontScale="90000"/>
          </a:bodyPr>
          <a:lstStyle/>
          <a:p>
            <a:r>
              <a:rPr lang="en-US" dirty="0"/>
              <a:t>Physical distance when</a:t>
            </a:r>
            <a:br>
              <a:rPr lang="en-US" dirty="0"/>
            </a:br>
            <a:r>
              <a:rPr lang="en-US" dirty="0"/>
              <a:t>holding a conversation is relatively</a:t>
            </a:r>
            <a:br>
              <a:rPr lang="en-US" dirty="0"/>
            </a:br>
            <a:r>
              <a:rPr lang="en-US" dirty="0"/>
              <a:t>close.</a:t>
            </a:r>
          </a:p>
        </p:txBody>
      </p:sp>
      <p:pic>
        <p:nvPicPr>
          <p:cNvPr id="4" name="Picture 3" descr="two_hispanic_men_greeting_each_other_ax872a.jpg"/>
          <p:cNvPicPr>
            <a:picLocks noChangeAspect="1"/>
          </p:cNvPicPr>
          <p:nvPr/>
        </p:nvPicPr>
        <p:blipFill>
          <a:blip r:embed="rId2" cstate="print"/>
          <a:srcRect t="17591" b="4665"/>
          <a:stretch>
            <a:fillRect/>
          </a:stretch>
        </p:blipFill>
        <p:spPr>
          <a:xfrm>
            <a:off x="6019800" y="2819400"/>
            <a:ext cx="3124200" cy="3810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122</TotalTime>
  <Words>257</Words>
  <Application>Microsoft Office PowerPoint</Application>
  <PresentationFormat>On-screen Show (4:3)</PresentationFormat>
  <Paragraphs>35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Human</vt:lpstr>
      <vt:lpstr>Cultural Awareness: Hispanics</vt:lpstr>
      <vt:lpstr>When Considering Cultural Values of Hispanics</vt:lpstr>
      <vt:lpstr>Physical contact is important</vt:lpstr>
      <vt:lpstr>Hispanic families are a very close, important social unit.</vt:lpstr>
      <vt:lpstr>Family is a source of support and pride, but also the primary means of economic and social stability.</vt:lpstr>
      <vt:lpstr>The family usually includes extended family</vt:lpstr>
      <vt:lpstr>A firm handshake is common as a greeting and for leaving.</vt:lpstr>
      <vt:lpstr>A hug and light kiss on a cheek are common among friends and family</vt:lpstr>
      <vt:lpstr>Physical distance when holding a conversation is relatively close.</vt:lpstr>
      <vt:lpstr>Information is passed mostly by word of mouth</vt:lpstr>
      <vt:lpstr>Values attention to present companions over punctuality in appointments</vt:lpstr>
      <vt:lpstr>Personal space is close</vt:lpstr>
      <vt:lpstr>Loyal to those they trust</vt:lpstr>
      <vt:lpstr>Family is highest priority</vt:lpstr>
      <vt:lpstr>Children are part of overall society rather than the property of a set of parents</vt:lpstr>
      <vt:lpstr>Patriarchal, male‐dominate in most cases</vt:lpstr>
      <vt:lpstr>Emphasis on present tense</vt:lpstr>
      <vt:lpstr>Tend to not make plans too far in the future</vt:lpstr>
      <vt:lpstr>Time is usually flexible</vt:lpstr>
      <vt:lpstr>Prefer to conform to the group than stand out</vt:lpstr>
      <vt:lpstr>Trust is earned but respect should be given to everyone</vt:lpstr>
      <vt:lpstr>Sense of formality</vt:lpstr>
      <vt:lpstr>Predominantly Roman Catholic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Awareness: Hispanics</dc:title>
  <dc:creator>Dallas</dc:creator>
  <cp:lastModifiedBy>Jess Nelson</cp:lastModifiedBy>
  <cp:revision>19</cp:revision>
  <dcterms:created xsi:type="dcterms:W3CDTF">2011-06-09T18:44:28Z</dcterms:created>
  <dcterms:modified xsi:type="dcterms:W3CDTF">2011-08-04T17:00:52Z</dcterms:modified>
</cp:coreProperties>
</file>