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8" r:id="rId4"/>
    <p:sldId id="258" r:id="rId5"/>
    <p:sldId id="259" r:id="rId6"/>
    <p:sldId id="260" r:id="rId7"/>
    <p:sldId id="261" r:id="rId8"/>
    <p:sldId id="262" r:id="rId9"/>
    <p:sldId id="263" r:id="rId10"/>
    <p:sldId id="265" r:id="rId11"/>
    <p:sldId id="266" r:id="rId12"/>
    <p:sldId id="267" r:id="rId13"/>
    <p:sldId id="26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C2015A-928F-42C5-AAA5-8FA5C4071D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ED815-EFC5-4A58-9740-CD575B728A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A2353-CE1E-40C7-B647-049F5431D9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854075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1625" y="3963988"/>
            <a:ext cx="8540750"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0F05C9A6-5E43-4646-994E-F367E948B3E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92027F54-7674-4826-8FCF-CD518F0A5EE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854075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63988"/>
            <a:ext cx="8540750"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9A9232C2-1828-4FCF-8F0D-3902EADE47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3B4E2AA-00D8-485D-9152-58376311E8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27079D1-AE11-4774-B748-7ADCDAA970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F00968C-9B66-4F17-BD32-3656309943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90AC7BC-C8D3-4FEE-A1B3-FBAC4D5D894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B0D8C-E0F7-4D8F-8EF2-C38F2FBAC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D568-94A6-46C2-ACA9-0672941F53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8AA2-0644-469D-B639-DD4CC6B594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BB06782-7777-4F86-8442-17371B42423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24D427-34CB-4D66-B045-7CC51C4BEB4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r>
              <a:rPr lang="en-US"/>
              <a:t>Culturally Diverse Advisory Boards and Volunteers</a:t>
            </a:r>
          </a:p>
        </p:txBody>
      </p:sp>
      <p:sp>
        <p:nvSpPr>
          <p:cNvPr id="2051" name="Rectangle 3"/>
          <p:cNvSpPr>
            <a:spLocks noGrp="1" noRot="1" noChangeArrowheads="1"/>
          </p:cNvSpPr>
          <p:nvPr>
            <p:ph type="subTitle" idx="1"/>
          </p:nvPr>
        </p:nvSpPr>
        <p:spPr/>
        <p:txBody>
          <a:bodyPr>
            <a:normAutofit fontScale="47500" lnSpcReduction="20000"/>
          </a:bodyPr>
          <a:lstStyle/>
          <a:p>
            <a:pPr>
              <a:lnSpc>
                <a:spcPct val="80000"/>
              </a:lnSpc>
            </a:pPr>
            <a:r>
              <a:rPr lang="en-US" sz="2800" b="1" dirty="0"/>
              <a:t>Dallas L. Holmes</a:t>
            </a:r>
            <a:r>
              <a:rPr lang="en-US" sz="2800" b="1" dirty="0" smtClean="0"/>
              <a:t>, EdD. </a:t>
            </a:r>
          </a:p>
          <a:p>
            <a:pPr>
              <a:lnSpc>
                <a:spcPct val="80000"/>
              </a:lnSpc>
            </a:pPr>
            <a:r>
              <a:rPr lang="en-US" sz="2800" b="1" dirty="0" smtClean="0"/>
              <a:t>USU </a:t>
            </a:r>
            <a:r>
              <a:rPr lang="en-US" sz="2800" b="1" dirty="0"/>
              <a:t>Extension</a:t>
            </a:r>
          </a:p>
          <a:p>
            <a:pPr>
              <a:lnSpc>
                <a:spcPct val="80000"/>
              </a:lnSpc>
            </a:pPr>
            <a:endParaRPr lang="en-US" sz="2000" dirty="0"/>
          </a:p>
          <a:p>
            <a:pPr>
              <a:lnSpc>
                <a:spcPct val="80000"/>
              </a:lnSpc>
            </a:pPr>
            <a:r>
              <a:rPr lang="en-US" sz="2000" dirty="0"/>
              <a:t>Adapted from an article by Lisa A. Guion and </a:t>
            </a:r>
          </a:p>
          <a:p>
            <a:pPr>
              <a:lnSpc>
                <a:spcPct val="80000"/>
              </a:lnSpc>
            </a:pPr>
            <a:r>
              <a:rPr lang="en-US" sz="2000" dirty="0"/>
              <a:t>Janet Harper </a:t>
            </a:r>
            <a:r>
              <a:rPr lang="en-US" sz="2000" dirty="0" smtClean="0"/>
              <a:t>Golden and </a:t>
            </a:r>
            <a:r>
              <a:rPr lang="en-US" sz="2100" dirty="0" smtClean="0"/>
              <a:t>David C. Diehl </a:t>
            </a:r>
            <a:endParaRPr lang="en-US" sz="2100" dirty="0"/>
          </a:p>
          <a:p>
            <a:pPr>
              <a:lnSpc>
                <a:spcPct val="80000"/>
              </a:lnSpc>
            </a:pPr>
            <a:r>
              <a:rPr lang="en-US" sz="2000" dirty="0"/>
              <a:t>Florida State University Cooperative Extension, </a:t>
            </a:r>
            <a:r>
              <a:rPr lang="en-US" sz="2000" dirty="0" smtClean="0"/>
              <a:t>2005.</a:t>
            </a:r>
            <a:endParaRPr lang="en-US" sz="2000" dirty="0"/>
          </a:p>
        </p:txBody>
      </p:sp>
      <p:pic>
        <p:nvPicPr>
          <p:cNvPr id="1029" name="Picture 5" descr="http://k53.pbase.com/g6/48/635648/2/75313920.y0wQ0Yv3.jpg"/>
          <p:cNvPicPr>
            <a:picLocks noChangeAspect="1" noChangeArrowheads="1"/>
          </p:cNvPicPr>
          <p:nvPr/>
        </p:nvPicPr>
        <p:blipFill>
          <a:blip r:embed="rId2" cstate="print"/>
          <a:srcRect/>
          <a:stretch>
            <a:fillRect/>
          </a:stretch>
        </p:blipFill>
        <p:spPr bwMode="auto">
          <a:xfrm>
            <a:off x="5105401" y="0"/>
            <a:ext cx="4038599" cy="4038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fontScale="90000"/>
          </a:bodyPr>
          <a:lstStyle/>
          <a:p>
            <a:r>
              <a:rPr lang="en-US" sz="4000" dirty="0" smtClean="0"/>
              <a:t>An example of using cultural Guides effectively </a:t>
            </a:r>
            <a:br>
              <a:rPr lang="en-US" sz="4000" dirty="0" smtClean="0"/>
            </a:br>
            <a:r>
              <a:rPr lang="en-US" sz="2700" dirty="0" smtClean="0">
                <a:solidFill>
                  <a:schemeClr val="accent1"/>
                </a:solidFill>
              </a:rPr>
              <a:t>Diabetes </a:t>
            </a:r>
            <a:r>
              <a:rPr lang="en-US" sz="2700" dirty="0">
                <a:solidFill>
                  <a:schemeClr val="accent1"/>
                </a:solidFill>
              </a:rPr>
              <a:t>Education in the Latino Community</a:t>
            </a:r>
          </a:p>
        </p:txBody>
      </p:sp>
      <p:sp>
        <p:nvSpPr>
          <p:cNvPr id="36867" name="Rectangle 3"/>
          <p:cNvSpPr>
            <a:spLocks noGrp="1" noRot="1" noChangeArrowheads="1"/>
          </p:cNvSpPr>
          <p:nvPr>
            <p:ph idx="1"/>
          </p:nvPr>
        </p:nvSpPr>
        <p:spPr/>
        <p:txBody>
          <a:bodyPr/>
          <a:lstStyle/>
          <a:p>
            <a:pPr>
              <a:lnSpc>
                <a:spcPct val="90000"/>
              </a:lnSpc>
            </a:pPr>
            <a:endParaRPr lang="en-US" dirty="0"/>
          </a:p>
          <a:p>
            <a:pPr>
              <a:lnSpc>
                <a:spcPct val="90000"/>
              </a:lnSpc>
            </a:pPr>
            <a:endParaRPr lang="en-US" dirty="0"/>
          </a:p>
          <a:p>
            <a:pPr>
              <a:lnSpc>
                <a:spcPct val="90000"/>
              </a:lnSpc>
              <a:buFont typeface="Wingdings" pitchFamily="2" charset="2"/>
              <a:buNone/>
            </a:pPr>
            <a:endParaRPr lang="en-US" dirty="0"/>
          </a:p>
          <a:p>
            <a:pPr>
              <a:lnSpc>
                <a:spcPct val="90000"/>
              </a:lnSpc>
              <a:buFont typeface="Wingdings" pitchFamily="2" charset="2"/>
              <a:buNone/>
            </a:pPr>
            <a:endParaRPr lang="en-US" dirty="0"/>
          </a:p>
          <a:p>
            <a:pPr>
              <a:lnSpc>
                <a:spcPct val="90000"/>
              </a:lnSpc>
              <a:buFont typeface="Wingdings" pitchFamily="2" charset="2"/>
              <a:buNone/>
            </a:pPr>
            <a:endParaRPr lang="en-US" dirty="0"/>
          </a:p>
          <a:p>
            <a:pPr>
              <a:lnSpc>
                <a:spcPct val="90000"/>
              </a:lnSpc>
            </a:pPr>
            <a:r>
              <a:rPr lang="en-US" dirty="0"/>
              <a:t>Conducted by Ann Henderson, Family and Consumer Science Extension Educator in Box Elder </a:t>
            </a:r>
            <a:r>
              <a:rPr lang="en-US" dirty="0" smtClean="0"/>
              <a:t>County</a:t>
            </a:r>
            <a:endParaRPr lang="en-US" dirty="0"/>
          </a:p>
        </p:txBody>
      </p:sp>
      <p:pic>
        <p:nvPicPr>
          <p:cNvPr id="36868" name="Picture 4"/>
          <p:cNvPicPr>
            <a:picLocks noChangeAspect="1" noChangeArrowheads="1"/>
          </p:cNvPicPr>
          <p:nvPr/>
        </p:nvPicPr>
        <p:blipFill>
          <a:blip r:embed="rId2" cstate="print"/>
          <a:srcRect/>
          <a:stretch>
            <a:fillRect/>
          </a:stretch>
        </p:blipFill>
        <p:spPr bwMode="auto">
          <a:xfrm>
            <a:off x="5486400" y="1524000"/>
            <a:ext cx="2298700" cy="2814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normAutofit fontScale="90000"/>
          </a:bodyPr>
          <a:lstStyle/>
          <a:p>
            <a:r>
              <a:rPr lang="en-US" sz="4000"/>
              <a:t>Diabetes Education in the Latino Community</a:t>
            </a:r>
          </a:p>
        </p:txBody>
      </p:sp>
      <p:sp>
        <p:nvSpPr>
          <p:cNvPr id="37891" name="Rectangle 3"/>
          <p:cNvSpPr>
            <a:spLocks noGrp="1" noRot="1" noChangeArrowheads="1"/>
          </p:cNvSpPr>
          <p:nvPr>
            <p:ph idx="1"/>
          </p:nvPr>
        </p:nvSpPr>
        <p:spPr/>
        <p:txBody>
          <a:bodyPr>
            <a:normAutofit/>
          </a:bodyPr>
          <a:lstStyle/>
          <a:p>
            <a:r>
              <a:rPr lang="en-US" sz="2800">
                <a:effectLst/>
              </a:rPr>
              <a:t>“In order to meet the needs of the Latino population Father Schoeppe [The local Catholic Priest] invited six men and women from the parish to meet with us and help us plan the class. This group discussed the format of the class, meeting days, times, and locations, how to publicize the class, and whether measuring height, weight, waist and hip circumference, blood pressure and hemoglobin A1c would be accepted.”</a:t>
            </a:r>
          </a:p>
          <a:p>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fontScale="90000"/>
          </a:bodyPr>
          <a:lstStyle/>
          <a:p>
            <a:r>
              <a:rPr lang="en-US" sz="4000"/>
              <a:t>Diabetes Education in the Latino Community</a:t>
            </a:r>
          </a:p>
        </p:txBody>
      </p:sp>
      <p:sp>
        <p:nvSpPr>
          <p:cNvPr id="38915" name="Rectangle 3"/>
          <p:cNvSpPr>
            <a:spLocks noGrp="1" noRot="1" noChangeArrowheads="1"/>
          </p:cNvSpPr>
          <p:nvPr>
            <p:ph idx="1"/>
          </p:nvPr>
        </p:nvSpPr>
        <p:spPr>
          <a:xfrm>
            <a:off x="301625" y="1524000"/>
            <a:ext cx="8540750" cy="5029200"/>
          </a:xfrm>
        </p:spPr>
        <p:txBody>
          <a:bodyPr/>
          <a:lstStyle/>
          <a:p>
            <a:pPr>
              <a:lnSpc>
                <a:spcPct val="90000"/>
              </a:lnSpc>
            </a:pPr>
            <a:r>
              <a:rPr lang="en-US" sz="2400">
                <a:effectLst/>
              </a:rPr>
              <a:t>“Elsa, the secretary from the church, continued to work with us. The church provided the facilities for the class. Elsa personally contacted those who were interested in the class and prepared announcements for the church bulletin. She also helped translate a flyer that other committee members delivered [all over the city]. . . Elsa also attended each class and called participants to remind them about the classes and sometimes provided rides for participants. . . . One of the key factors that made this program successful was having Elsa work with us and guide us. She served as our “cultural guide.” She provided an essential link to the Latino population and helped us reach the population.”</a:t>
            </a:r>
          </a:p>
          <a:p>
            <a:pPr>
              <a:lnSpc>
                <a:spcPct val="90000"/>
              </a:lnSpc>
            </a:pPr>
            <a:endParaRPr lang="en-US" sz="2400">
              <a:effectLst/>
            </a:endParaRPr>
          </a:p>
          <a:p>
            <a:pPr>
              <a:lnSpc>
                <a:spcPct val="90000"/>
              </a:lnSpc>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t>References</a:t>
            </a:r>
          </a:p>
        </p:txBody>
      </p:sp>
      <p:sp>
        <p:nvSpPr>
          <p:cNvPr id="34819" name="Rectangle 3"/>
          <p:cNvSpPr>
            <a:spLocks noGrp="1" noRot="1" noChangeArrowheads="1"/>
          </p:cNvSpPr>
          <p:nvPr>
            <p:ph idx="1"/>
          </p:nvPr>
        </p:nvSpPr>
        <p:spPr/>
        <p:txBody>
          <a:bodyPr>
            <a:normAutofit/>
          </a:bodyPr>
          <a:lstStyle/>
          <a:p>
            <a:pPr>
              <a:lnSpc>
                <a:spcPct val="90000"/>
              </a:lnSpc>
              <a:buFont typeface="Wingdings" pitchFamily="2" charset="2"/>
              <a:buNone/>
            </a:pPr>
            <a:r>
              <a:rPr lang="en-US" sz="2000"/>
              <a:t>Guion, L. A., Goddard, H. W., Broadwater, G., Chattaraj, S., &amp; Sullivan-</a:t>
            </a:r>
          </a:p>
          <a:p>
            <a:pPr>
              <a:lnSpc>
                <a:spcPct val="90000"/>
              </a:lnSpc>
              <a:buFont typeface="Wingdings" pitchFamily="2" charset="2"/>
              <a:buNone/>
            </a:pPr>
            <a:r>
              <a:rPr lang="en-US" sz="2000"/>
              <a:t>     Lytle, S. (2003).</a:t>
            </a:r>
            <a:r>
              <a:rPr lang="en-US" sz="2000" i="1"/>
              <a:t> Strengthening programs to reach diverse audiences. </a:t>
            </a:r>
            <a:r>
              <a:rPr lang="en-US" sz="2000"/>
              <a:t>Gainesville, FL: Florida Cooperative Extension, University of Florida.</a:t>
            </a:r>
            <a:endParaRPr lang="en-US" sz="2000" i="1"/>
          </a:p>
          <a:p>
            <a:pPr>
              <a:lnSpc>
                <a:spcPct val="90000"/>
              </a:lnSpc>
              <a:buFont typeface="Wingdings" pitchFamily="2" charset="2"/>
              <a:buNone/>
            </a:pPr>
            <a:endParaRPr lang="en-US" sz="2000" i="1"/>
          </a:p>
          <a:p>
            <a:pPr>
              <a:lnSpc>
                <a:spcPct val="90000"/>
              </a:lnSpc>
              <a:buFont typeface="Wingdings" pitchFamily="2" charset="2"/>
              <a:buNone/>
            </a:pPr>
            <a:r>
              <a:rPr lang="en-US" sz="2000"/>
              <a:t>Lynch, E., &amp; Hanson, M. (1997). </a:t>
            </a:r>
            <a:r>
              <a:rPr lang="en-US" sz="2000" i="1"/>
              <a:t>Developing cross-cultural competence </a:t>
            </a:r>
            <a:r>
              <a:rPr lang="en-US" sz="2000"/>
              <a:t> (2</a:t>
            </a:r>
            <a:r>
              <a:rPr lang="en-US" sz="2000" baseline="30000"/>
              <a:t>nd</a:t>
            </a:r>
            <a:r>
              <a:rPr lang="en-US" sz="2000"/>
              <a:t> ed.) Baltimore, MD: Paul H. Brookes.</a:t>
            </a:r>
          </a:p>
          <a:p>
            <a:pPr>
              <a:lnSpc>
                <a:spcPct val="90000"/>
              </a:lnSpc>
              <a:buFont typeface="Wingdings" pitchFamily="2" charset="2"/>
              <a:buNone/>
            </a:pPr>
            <a:endParaRPr lang="en-US" sz="2000"/>
          </a:p>
          <a:p>
            <a:pPr>
              <a:lnSpc>
                <a:spcPct val="90000"/>
              </a:lnSpc>
              <a:buFont typeface="Wingdings" pitchFamily="2" charset="2"/>
              <a:buNone/>
            </a:pPr>
            <a:r>
              <a:rPr lang="en-US" sz="2000"/>
              <a:t>Nash, K. (1999). </a:t>
            </a:r>
            <a:r>
              <a:rPr lang="en-US" sz="2000" i="1"/>
              <a:t>Cultural competence: A guide for human agencies.</a:t>
            </a:r>
            <a:r>
              <a:rPr lang="en-US" sz="2000"/>
              <a:t> Washington D.C: Child Welfare League of America Press.</a:t>
            </a:r>
          </a:p>
          <a:p>
            <a:pPr>
              <a:lnSpc>
                <a:spcPct val="90000"/>
              </a:lnSpc>
              <a:buFont typeface="Wingdings" pitchFamily="2" charset="2"/>
              <a:buNone/>
            </a:pPr>
            <a:endParaRPr lang="en-US" sz="2000"/>
          </a:p>
          <a:p>
            <a:pPr>
              <a:lnSpc>
                <a:spcPct val="90000"/>
              </a:lnSpc>
              <a:buFont typeface="Wingdings" pitchFamily="2" charset="2"/>
              <a:buNone/>
            </a:pPr>
            <a:r>
              <a:rPr lang="en-US" sz="2000"/>
              <a:t>Robinson, T.L. &amp; Howard-Hamilton, M. F. (2000).  </a:t>
            </a:r>
            <a:r>
              <a:rPr lang="en-US" sz="2000" i="1"/>
              <a:t>The convergence of race, ethnicity, and gender: Multiple identities in counseling.</a:t>
            </a:r>
            <a:r>
              <a:rPr lang="en-US" sz="2000"/>
              <a:t> Upper Saddle River, NJ: Prentice Hall</a:t>
            </a:r>
          </a:p>
          <a:p>
            <a:pPr>
              <a:lnSpc>
                <a:spcPct val="90000"/>
              </a:lnSpc>
              <a:buFont typeface="Wingdings" pitchFamily="2" charset="2"/>
              <a:buNone/>
            </a:pPr>
            <a:endParaRPr lang="en-US" sz="2000"/>
          </a:p>
          <a:p>
            <a:pPr>
              <a:lnSpc>
                <a:spcPct val="9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r>
              <a:rPr lang="en-US" sz="4000"/>
              <a:t>Culturally Diverse Advisory Boards and Volunteers</a:t>
            </a:r>
          </a:p>
        </p:txBody>
      </p:sp>
      <p:sp>
        <p:nvSpPr>
          <p:cNvPr id="20483" name="Rectangle 3"/>
          <p:cNvSpPr>
            <a:spLocks noGrp="1" noRot="1" noChangeArrowheads="1"/>
          </p:cNvSpPr>
          <p:nvPr>
            <p:ph idx="1"/>
          </p:nvPr>
        </p:nvSpPr>
        <p:spPr/>
        <p:txBody>
          <a:bodyPr>
            <a:normAutofit/>
          </a:bodyPr>
          <a:lstStyle/>
          <a:p>
            <a:r>
              <a:rPr lang="en-US" sz="2800" dirty="0"/>
              <a:t>Inviting members of diverse communities to participate in the programming and planning of Extension activities is a good step </a:t>
            </a:r>
            <a:r>
              <a:rPr lang="en-US" sz="2800" dirty="0" smtClean="0"/>
              <a:t>toward building </a:t>
            </a:r>
            <a:r>
              <a:rPr lang="en-US" sz="2800" dirty="0"/>
              <a:t>inter-community relationships.</a:t>
            </a:r>
          </a:p>
          <a:p>
            <a:r>
              <a:rPr lang="en-US" sz="2800" dirty="0"/>
              <a:t>People with different backgrounds bring strength to the quality of the Advisory Board.</a:t>
            </a:r>
          </a:p>
          <a:p>
            <a:r>
              <a:rPr lang="en-US" sz="2800" dirty="0"/>
              <a:t>Volunteers with different backgrounds make the programs more effective and relevant </a:t>
            </a:r>
            <a:r>
              <a:rPr lang="en-US" sz="2800" dirty="0" smtClean="0"/>
              <a:t>to a greater segment of the community.</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Inviting Advisory Board Participation</a:t>
            </a:r>
            <a:endParaRPr lang="en-US" dirty="0"/>
          </a:p>
        </p:txBody>
      </p:sp>
      <p:sp>
        <p:nvSpPr>
          <p:cNvPr id="3" name="Content Placeholder 2"/>
          <p:cNvSpPr>
            <a:spLocks noGrp="1"/>
          </p:cNvSpPr>
          <p:nvPr>
            <p:ph idx="1"/>
          </p:nvPr>
        </p:nvSpPr>
        <p:spPr>
          <a:xfrm>
            <a:off x="304800" y="1371600"/>
            <a:ext cx="8686800" cy="4708525"/>
          </a:xfrm>
        </p:spPr>
        <p:txBody>
          <a:bodyPr>
            <a:normAutofit/>
          </a:bodyPr>
          <a:lstStyle/>
          <a:p>
            <a:r>
              <a:rPr lang="en-US" sz="2800" dirty="0" smtClean="0">
                <a:solidFill>
                  <a:schemeClr val="accent2">
                    <a:lumMod val="50000"/>
                  </a:schemeClr>
                </a:solidFill>
              </a:rPr>
              <a:t>To encourage diversity, </a:t>
            </a:r>
            <a:r>
              <a:rPr lang="en-US" sz="2800" dirty="0" smtClean="0"/>
              <a:t>Extension units should </a:t>
            </a:r>
            <a:r>
              <a:rPr lang="en-US" sz="2800" dirty="0" smtClean="0">
                <a:solidFill>
                  <a:schemeClr val="accent2">
                    <a:lumMod val="50000"/>
                  </a:schemeClr>
                </a:solidFill>
              </a:rPr>
              <a:t>choose Advisory Board members that mirror the demographics of the county. </a:t>
            </a:r>
            <a:endParaRPr lang="en-US" sz="2800" strike="sngStrike" dirty="0" smtClean="0">
              <a:solidFill>
                <a:schemeClr val="accent2">
                  <a:lumMod val="50000"/>
                </a:schemeClr>
              </a:solidFill>
            </a:endParaRPr>
          </a:p>
          <a:p>
            <a:r>
              <a:rPr lang="en-US" sz="2800" dirty="0" smtClean="0">
                <a:solidFill>
                  <a:schemeClr val="accent2">
                    <a:lumMod val="50000"/>
                  </a:schemeClr>
                </a:solidFill>
              </a:rPr>
              <a:t>Advisory Board membership invitations and letters should be formal and provide detailed information on board activities, expectations and benefits. </a:t>
            </a:r>
          </a:p>
          <a:p>
            <a:r>
              <a:rPr lang="en-US" sz="2800" dirty="0" smtClean="0">
                <a:solidFill>
                  <a:schemeClr val="accent2">
                    <a:lumMod val="50000"/>
                  </a:schemeClr>
                </a:solidFill>
              </a:rPr>
              <a:t>Provide an orientation to new board members about Extensions’ current objectives and directions.</a:t>
            </a:r>
          </a:p>
          <a:p>
            <a:r>
              <a:rPr lang="en-US" sz="2800" dirty="0" smtClean="0">
                <a:solidFill>
                  <a:schemeClr val="accent2">
                    <a:lumMod val="50000"/>
                  </a:schemeClr>
                </a:solidFill>
              </a:rPr>
              <a:t>Document invitations, contacts and attempts to populate the Advisory Board with diverse members.</a:t>
            </a:r>
            <a:endParaRPr lang="en-US"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fontScale="90000"/>
          </a:bodyPr>
          <a:lstStyle/>
          <a:p>
            <a:r>
              <a:rPr lang="en-US" sz="2800"/>
              <a:t>Culturally Diverse Advisory Boards and Volunteers</a:t>
            </a:r>
            <a:r>
              <a:rPr lang="en-US" sz="3200"/>
              <a:t> </a:t>
            </a:r>
            <a:br>
              <a:rPr lang="en-US" sz="3200"/>
            </a:br>
            <a:r>
              <a:rPr lang="en-US" sz="4000"/>
              <a:t>Cultural Guides</a:t>
            </a:r>
            <a:endParaRPr lang="en-US" sz="3200"/>
          </a:p>
        </p:txBody>
      </p:sp>
      <p:sp>
        <p:nvSpPr>
          <p:cNvPr id="21507" name="Rectangle 3"/>
          <p:cNvSpPr>
            <a:spLocks noGrp="1" noRot="1" noChangeArrowheads="1"/>
          </p:cNvSpPr>
          <p:nvPr>
            <p:ph idx="1"/>
          </p:nvPr>
        </p:nvSpPr>
        <p:spPr/>
        <p:txBody>
          <a:bodyPr/>
          <a:lstStyle/>
          <a:p>
            <a:r>
              <a:rPr lang="en-US" dirty="0"/>
              <a:t>Culturally diverse volunteers and Advisory </a:t>
            </a:r>
            <a:r>
              <a:rPr lang="en-US" dirty="0" smtClean="0"/>
              <a:t>Board </a:t>
            </a:r>
            <a:r>
              <a:rPr lang="en-US" dirty="0"/>
              <a:t>members are also effective as “Cultural Guides”</a:t>
            </a:r>
          </a:p>
          <a:p>
            <a:endParaRPr lang="en-US" dirty="0"/>
          </a:p>
          <a:p>
            <a:r>
              <a:rPr lang="en-US" dirty="0"/>
              <a:t>‘Cultural Guides’ can highlight traditions, belief systems, and other elements of a culture that may be unfamiliar to </a:t>
            </a:r>
            <a:r>
              <a:rPr lang="en-US" dirty="0" smtClean="0"/>
              <a:t>Extension educators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normAutofit fontScale="90000"/>
          </a:bodyPr>
          <a:lstStyle/>
          <a:p>
            <a:r>
              <a:rPr lang="en-US" sz="2800"/>
              <a:t>Culturally Diverse Advisory Boards and Volunteers</a:t>
            </a:r>
            <a:r>
              <a:rPr lang="en-US" sz="3200"/>
              <a:t> </a:t>
            </a:r>
            <a:br>
              <a:rPr lang="en-US" sz="3200"/>
            </a:br>
            <a:r>
              <a:rPr lang="en-US" sz="4000"/>
              <a:t>Cultural Guides</a:t>
            </a:r>
          </a:p>
        </p:txBody>
      </p:sp>
      <p:sp>
        <p:nvSpPr>
          <p:cNvPr id="22534" name="Rectangle 6"/>
          <p:cNvSpPr>
            <a:spLocks noGrp="1" noRot="1" noChangeArrowheads="1"/>
          </p:cNvSpPr>
          <p:nvPr>
            <p:ph type="body" sz="half" idx="2"/>
          </p:nvPr>
        </p:nvSpPr>
        <p:spPr/>
        <p:txBody>
          <a:bodyPr/>
          <a:lstStyle/>
          <a:p>
            <a:pPr>
              <a:lnSpc>
                <a:spcPct val="90000"/>
              </a:lnSpc>
            </a:pPr>
            <a:r>
              <a:rPr lang="en-US" sz="2800"/>
              <a:t>Cultural Guides can lead Extension educators to the “gatekeepers” of their community.</a:t>
            </a:r>
          </a:p>
          <a:p>
            <a:pPr lvl="1">
              <a:lnSpc>
                <a:spcPct val="90000"/>
              </a:lnSpc>
            </a:pPr>
            <a:r>
              <a:rPr lang="en-US" sz="2400"/>
              <a:t>Religious authorities</a:t>
            </a:r>
          </a:p>
          <a:p>
            <a:pPr lvl="1">
              <a:lnSpc>
                <a:spcPct val="90000"/>
              </a:lnSpc>
            </a:pPr>
            <a:r>
              <a:rPr lang="en-US" sz="2400"/>
              <a:t>Prominent business people</a:t>
            </a:r>
          </a:p>
          <a:p>
            <a:pPr lvl="1">
              <a:lnSpc>
                <a:spcPct val="90000"/>
              </a:lnSpc>
            </a:pPr>
            <a:r>
              <a:rPr lang="en-US" sz="2400"/>
              <a:t>Respected leaders</a:t>
            </a:r>
          </a:p>
          <a:p>
            <a:pPr lvl="1">
              <a:lnSpc>
                <a:spcPct val="90000"/>
              </a:lnSpc>
              <a:buFontTx/>
              <a:buNone/>
            </a:pPr>
            <a:endParaRPr lang="en-US" sz="2400"/>
          </a:p>
          <a:p>
            <a:pPr lvl="1">
              <a:lnSpc>
                <a:spcPct val="90000"/>
              </a:lnSpc>
              <a:buFontTx/>
              <a:buNone/>
            </a:pPr>
            <a:endParaRPr lang="en-US" sz="2400"/>
          </a:p>
        </p:txBody>
      </p:sp>
      <p:pic>
        <p:nvPicPr>
          <p:cNvPr id="9218" name="Picture 2" descr="http://t0.gstatic.com/images?q=tbn:ANd9GcT-pxb5W938DZuhBpnqWOJn0iSlocokZSbVpgZfQo55dOSRYRuQ"/>
          <p:cNvPicPr>
            <a:picLocks noChangeAspect="1" noChangeArrowheads="1"/>
          </p:cNvPicPr>
          <p:nvPr/>
        </p:nvPicPr>
        <p:blipFill>
          <a:blip r:embed="rId2" cstate="print"/>
          <a:srcRect/>
          <a:stretch>
            <a:fillRect/>
          </a:stretch>
        </p:blipFill>
        <p:spPr bwMode="auto">
          <a:xfrm>
            <a:off x="2362200" y="1447800"/>
            <a:ext cx="3219450" cy="21619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Rot="1" noChangeArrowheads="1"/>
          </p:cNvSpPr>
          <p:nvPr>
            <p:ph type="title"/>
          </p:nvPr>
        </p:nvSpPr>
        <p:spPr/>
        <p:txBody>
          <a:bodyPr>
            <a:normAutofit fontScale="90000"/>
          </a:bodyPr>
          <a:lstStyle/>
          <a:p>
            <a:r>
              <a:rPr lang="en-US" sz="2800"/>
              <a:t>Culturally Diverse Advisory Boards and Volunteers</a:t>
            </a:r>
            <a:r>
              <a:rPr lang="en-US" sz="3200"/>
              <a:t> </a:t>
            </a:r>
            <a:br>
              <a:rPr lang="en-US" sz="3200"/>
            </a:br>
            <a:r>
              <a:rPr lang="en-US" sz="4000"/>
              <a:t>Cultural Guides</a:t>
            </a:r>
          </a:p>
        </p:txBody>
      </p:sp>
      <p:sp>
        <p:nvSpPr>
          <p:cNvPr id="24579" name="Rectangle 3"/>
          <p:cNvSpPr>
            <a:spLocks noGrp="1" noRot="1" noChangeArrowheads="1"/>
          </p:cNvSpPr>
          <p:nvPr>
            <p:ph idx="1"/>
          </p:nvPr>
        </p:nvSpPr>
        <p:spPr/>
        <p:txBody>
          <a:bodyPr/>
          <a:lstStyle/>
          <a:p>
            <a:r>
              <a:rPr lang="en-US" dirty="0">
                <a:solidFill>
                  <a:schemeClr val="accent2">
                    <a:lumMod val="50000"/>
                  </a:schemeClr>
                </a:solidFill>
              </a:rPr>
              <a:t>It is vital to approach </a:t>
            </a:r>
            <a:r>
              <a:rPr lang="en-US" dirty="0" smtClean="0">
                <a:solidFill>
                  <a:schemeClr val="accent2">
                    <a:lumMod val="50000"/>
                  </a:schemeClr>
                </a:solidFill>
              </a:rPr>
              <a:t>a Cultural </a:t>
            </a:r>
            <a:r>
              <a:rPr lang="en-US" dirty="0">
                <a:solidFill>
                  <a:schemeClr val="accent2">
                    <a:lumMod val="50000"/>
                  </a:schemeClr>
                </a:solidFill>
              </a:rPr>
              <a:t>Guide from a position of equality and mutual assistance.</a:t>
            </a:r>
          </a:p>
          <a:p>
            <a:r>
              <a:rPr lang="en-US" dirty="0">
                <a:solidFill>
                  <a:schemeClr val="accent2">
                    <a:lumMod val="50000"/>
                  </a:schemeClr>
                </a:solidFill>
              </a:rPr>
              <a:t>Avoid “tokenism” </a:t>
            </a:r>
          </a:p>
          <a:p>
            <a:pPr lvl="1"/>
            <a:r>
              <a:rPr lang="en-US" dirty="0">
                <a:solidFill>
                  <a:schemeClr val="accent2">
                    <a:lumMod val="50000"/>
                  </a:schemeClr>
                </a:solidFill>
              </a:rPr>
              <a:t>The </a:t>
            </a:r>
            <a:r>
              <a:rPr lang="en-US" dirty="0" smtClean="0">
                <a:solidFill>
                  <a:schemeClr val="accent2">
                    <a:lumMod val="50000"/>
                  </a:schemeClr>
                </a:solidFill>
              </a:rPr>
              <a:t>selected Cultural Guide is </a:t>
            </a:r>
            <a:r>
              <a:rPr lang="en-US" dirty="0">
                <a:solidFill>
                  <a:schemeClr val="accent2">
                    <a:lumMod val="50000"/>
                  </a:schemeClr>
                </a:solidFill>
              </a:rPr>
              <a:t>the </a:t>
            </a:r>
            <a:r>
              <a:rPr lang="en-US" dirty="0" smtClean="0">
                <a:solidFill>
                  <a:schemeClr val="accent2">
                    <a:lumMod val="50000"/>
                  </a:schemeClr>
                </a:solidFill>
              </a:rPr>
              <a:t>only individual of </a:t>
            </a:r>
            <a:r>
              <a:rPr lang="en-US" dirty="0">
                <a:solidFill>
                  <a:schemeClr val="accent2">
                    <a:lumMod val="50000"/>
                  </a:schemeClr>
                </a:solidFill>
              </a:rPr>
              <a:t>their community </a:t>
            </a:r>
            <a:r>
              <a:rPr lang="en-US" dirty="0" smtClean="0">
                <a:solidFill>
                  <a:schemeClr val="accent2">
                    <a:lumMod val="50000"/>
                  </a:schemeClr>
                </a:solidFill>
              </a:rPr>
              <a:t>represented and should be regarded as </a:t>
            </a:r>
            <a:r>
              <a:rPr lang="en-US" dirty="0">
                <a:solidFill>
                  <a:schemeClr val="accent2">
                    <a:lumMod val="50000"/>
                  </a:schemeClr>
                </a:solidFill>
              </a:rPr>
              <a:t>the </a:t>
            </a:r>
            <a:r>
              <a:rPr lang="en-US" dirty="0" smtClean="0">
                <a:solidFill>
                  <a:schemeClr val="accent2">
                    <a:lumMod val="50000"/>
                  </a:schemeClr>
                </a:solidFill>
              </a:rPr>
              <a:t>Extension’s steward for </a:t>
            </a:r>
            <a:r>
              <a:rPr lang="en-US" dirty="0">
                <a:solidFill>
                  <a:schemeClr val="accent2">
                    <a:lumMod val="50000"/>
                  </a:schemeClr>
                </a:solidFill>
              </a:rPr>
              <a:t>multiculturalism.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Rot="1" noChangeArrowheads="1"/>
          </p:cNvSpPr>
          <p:nvPr>
            <p:ph type="title"/>
          </p:nvPr>
        </p:nvSpPr>
        <p:spPr/>
        <p:txBody>
          <a:bodyPr>
            <a:normAutofit fontScale="90000"/>
          </a:bodyPr>
          <a:lstStyle/>
          <a:p>
            <a:r>
              <a:rPr lang="en-US" sz="2800"/>
              <a:t>Culturally Diverse Advisory Boards and Volunteers</a:t>
            </a:r>
            <a:r>
              <a:rPr lang="en-US" sz="3200"/>
              <a:t> </a:t>
            </a:r>
            <a:br>
              <a:rPr lang="en-US" sz="3200"/>
            </a:br>
            <a:r>
              <a:rPr lang="en-US" sz="4000"/>
              <a:t>Cultural Guides</a:t>
            </a:r>
          </a:p>
        </p:txBody>
      </p:sp>
      <p:sp>
        <p:nvSpPr>
          <p:cNvPr id="25605" name="Rectangle 5"/>
          <p:cNvSpPr>
            <a:spLocks noGrp="1" noRot="1" noChangeArrowheads="1"/>
          </p:cNvSpPr>
          <p:nvPr>
            <p:ph type="body" sz="half" idx="3"/>
          </p:nvPr>
        </p:nvSpPr>
        <p:spPr/>
        <p:txBody>
          <a:bodyPr>
            <a:normAutofit/>
          </a:bodyPr>
          <a:lstStyle/>
          <a:p>
            <a:pPr>
              <a:lnSpc>
                <a:spcPct val="90000"/>
              </a:lnSpc>
            </a:pPr>
            <a:r>
              <a:rPr lang="en-US" sz="2800" dirty="0" smtClean="0">
                <a:solidFill>
                  <a:schemeClr val="accent2">
                    <a:lumMod val="50000"/>
                  </a:schemeClr>
                </a:solidFill>
              </a:rPr>
              <a:t>Individuals who </a:t>
            </a:r>
            <a:r>
              <a:rPr lang="en-US" sz="2800" dirty="0">
                <a:solidFill>
                  <a:schemeClr val="accent2">
                    <a:lumMod val="50000"/>
                  </a:schemeClr>
                </a:solidFill>
              </a:rPr>
              <a:t>are </a:t>
            </a:r>
            <a:r>
              <a:rPr lang="en-US" sz="2800" dirty="0" smtClean="0">
                <a:solidFill>
                  <a:schemeClr val="accent2">
                    <a:lumMod val="50000"/>
                  </a:schemeClr>
                </a:solidFill>
              </a:rPr>
              <a:t>viewed by </a:t>
            </a:r>
            <a:r>
              <a:rPr lang="en-US" sz="2800" dirty="0">
                <a:solidFill>
                  <a:schemeClr val="accent2">
                    <a:lumMod val="50000"/>
                  </a:schemeClr>
                </a:solidFill>
              </a:rPr>
              <a:t>another community as formal leaders are not always regarded as </a:t>
            </a:r>
            <a:r>
              <a:rPr lang="en-US" sz="2800" dirty="0" smtClean="0">
                <a:solidFill>
                  <a:schemeClr val="accent2">
                    <a:lumMod val="50000"/>
                  </a:schemeClr>
                </a:solidFill>
              </a:rPr>
              <a:t>such in the </a:t>
            </a:r>
            <a:r>
              <a:rPr lang="en-US" sz="2800" dirty="0">
                <a:solidFill>
                  <a:schemeClr val="accent2">
                    <a:lumMod val="50000"/>
                  </a:schemeClr>
                </a:solidFill>
              </a:rPr>
              <a:t>community </a:t>
            </a:r>
            <a:r>
              <a:rPr lang="en-US" sz="2800" dirty="0" smtClean="0">
                <a:solidFill>
                  <a:schemeClr val="accent2">
                    <a:lumMod val="50000"/>
                  </a:schemeClr>
                </a:solidFill>
              </a:rPr>
              <a:t>they </a:t>
            </a:r>
            <a:r>
              <a:rPr lang="en-US" sz="2800" dirty="0">
                <a:solidFill>
                  <a:schemeClr val="accent2">
                    <a:lumMod val="50000"/>
                  </a:schemeClr>
                </a:solidFill>
              </a:rPr>
              <a:t>represent.  </a:t>
            </a:r>
          </a:p>
          <a:p>
            <a:pPr>
              <a:lnSpc>
                <a:spcPct val="90000"/>
              </a:lnSpc>
            </a:pPr>
            <a:r>
              <a:rPr lang="en-US" sz="2800" dirty="0">
                <a:solidFill>
                  <a:schemeClr val="accent2">
                    <a:lumMod val="50000"/>
                  </a:schemeClr>
                </a:solidFill>
              </a:rPr>
              <a:t>Find more than one Cultural Guide from each group that needs representation.</a:t>
            </a:r>
          </a:p>
          <a:p>
            <a:pPr>
              <a:lnSpc>
                <a:spcPct val="90000"/>
              </a:lnSpc>
            </a:pPr>
            <a:endParaRPr lang="en-US" sz="2800" dirty="0"/>
          </a:p>
        </p:txBody>
      </p:sp>
      <p:sp>
        <p:nvSpPr>
          <p:cNvPr id="25616" name="Text Box 16"/>
          <p:cNvSpPr txBox="1">
            <a:spLocks noChangeArrowheads="1"/>
          </p:cNvSpPr>
          <p:nvPr/>
        </p:nvSpPr>
        <p:spPr bwMode="auto">
          <a:xfrm>
            <a:off x="381000" y="3505200"/>
            <a:ext cx="2971800" cy="641350"/>
          </a:xfrm>
          <a:prstGeom prst="rect">
            <a:avLst/>
          </a:prstGeom>
          <a:noFill/>
          <a:ln w="9525">
            <a:noFill/>
            <a:miter lim="800000"/>
            <a:headEnd/>
            <a:tailEnd/>
          </a:ln>
          <a:effectLst/>
        </p:spPr>
        <p:txBody>
          <a:bodyPr>
            <a:spAutoFit/>
          </a:bodyPr>
          <a:lstStyle/>
          <a:p>
            <a:pPr>
              <a:spcBef>
                <a:spcPct val="50000"/>
              </a:spcBef>
            </a:pPr>
            <a:r>
              <a:rPr lang="en-US" dirty="0"/>
              <a:t>Mohandas Gandhi was not an official political leader.</a:t>
            </a:r>
          </a:p>
        </p:txBody>
      </p:sp>
      <p:sp>
        <p:nvSpPr>
          <p:cNvPr id="25617" name="Text Box 17"/>
          <p:cNvSpPr txBox="1">
            <a:spLocks noChangeArrowheads="1"/>
          </p:cNvSpPr>
          <p:nvPr/>
        </p:nvSpPr>
        <p:spPr bwMode="auto">
          <a:xfrm>
            <a:off x="381000" y="4724400"/>
            <a:ext cx="2667000" cy="915988"/>
          </a:xfrm>
          <a:prstGeom prst="rect">
            <a:avLst/>
          </a:prstGeom>
          <a:noFill/>
          <a:ln w="9525">
            <a:noFill/>
            <a:miter lim="800000"/>
            <a:headEnd/>
            <a:tailEnd/>
          </a:ln>
          <a:effectLst/>
        </p:spPr>
        <p:txBody>
          <a:bodyPr>
            <a:spAutoFit/>
          </a:bodyPr>
          <a:lstStyle/>
          <a:p>
            <a:pPr>
              <a:spcBef>
                <a:spcPct val="50000"/>
              </a:spcBef>
            </a:pPr>
            <a:r>
              <a:rPr lang="en-US" dirty="0"/>
              <a:t>Queen Victoria was considered the Queen of India.</a:t>
            </a:r>
          </a:p>
        </p:txBody>
      </p:sp>
      <p:sp>
        <p:nvSpPr>
          <p:cNvPr id="25618" name="Text Box 18"/>
          <p:cNvSpPr txBox="1">
            <a:spLocks noChangeArrowheads="1"/>
          </p:cNvSpPr>
          <p:nvPr/>
        </p:nvSpPr>
        <p:spPr bwMode="auto">
          <a:xfrm>
            <a:off x="533400" y="6096000"/>
            <a:ext cx="4648200" cy="830997"/>
          </a:xfrm>
          <a:prstGeom prst="rect">
            <a:avLst/>
          </a:prstGeom>
          <a:noFill/>
          <a:ln w="9525">
            <a:noFill/>
            <a:miter lim="800000"/>
            <a:headEnd/>
            <a:tailEnd/>
          </a:ln>
          <a:effectLst/>
        </p:spPr>
        <p:txBody>
          <a:bodyPr>
            <a:spAutoFit/>
          </a:bodyPr>
          <a:lstStyle/>
          <a:p>
            <a:pPr>
              <a:spcBef>
                <a:spcPct val="50000"/>
              </a:spcBef>
            </a:pPr>
            <a:r>
              <a:rPr lang="en-US" sz="2400" dirty="0"/>
              <a:t>Which </a:t>
            </a:r>
            <a:r>
              <a:rPr lang="en-US" sz="2400" dirty="0" smtClean="0"/>
              <a:t>did the people of India listen </a:t>
            </a:r>
            <a:r>
              <a:rPr lang="en-US" sz="2400" dirty="0"/>
              <a:t>to?</a:t>
            </a:r>
          </a:p>
        </p:txBody>
      </p:sp>
      <p:pic>
        <p:nvPicPr>
          <p:cNvPr id="7170" name="Picture 2" descr="http://t2.gstatic.com/images?q=tbn:ANd9GcQIjr6YFadgvQaLO76clxwhMyvuRfi3_X7yqCTfCuVcFBEE9pPWyg"/>
          <p:cNvPicPr>
            <a:picLocks noChangeAspect="1" noChangeArrowheads="1"/>
          </p:cNvPicPr>
          <p:nvPr/>
        </p:nvPicPr>
        <p:blipFill>
          <a:blip r:embed="rId2" cstate="print"/>
          <a:srcRect/>
          <a:stretch>
            <a:fillRect/>
          </a:stretch>
        </p:blipFill>
        <p:spPr bwMode="auto">
          <a:xfrm>
            <a:off x="1219200" y="1371600"/>
            <a:ext cx="1352550" cy="2143125"/>
          </a:xfrm>
          <a:prstGeom prst="rect">
            <a:avLst/>
          </a:prstGeom>
          <a:noFill/>
        </p:spPr>
      </p:pic>
      <p:sp>
        <p:nvSpPr>
          <p:cNvPr id="7172" name="AutoShape 4" descr="data:image/jpg;base64,/9j/4AAQSkZJRgABAQAAAQABAAD/2wBDAAkGBwgHBgkIBwgKCgkLDRYPDQwMDRsUFRAWIB0iIiAdHx8kKDQsJCYxJx8fLT0tMTU3Ojo6Iys/RD84QzQ5Ojf/2wBDAQoKCg0MDRoPDxo3JR8lNzc3Nzc3Nzc3Nzc3Nzc3Nzc3Nzc3Nzc3Nzc3Nzc3Nzc3Nzc3Nzc3Nzc3Nzc3Nzc3Nzf/wAARCAC4AJcDASIAAhEBAxEB/8QAHAAAAgIDAQEAAAAAAAAAAAAAAAUEBgECAwcI/8QAPBAAAgEDAwIFAgMGBQIHAAAAAQIDAAQRBRIhMUEGEyJRYXGBFDKRI0KhscHRBxVS4fAkYiUzNUNygvH/xAAYAQADAQEAAAAAAAAAAAAAAAAAAgMBBP/EACERAQEAAgIDAQADAQAAAAAAAAABAhEhMQNBURITIjJC/9oADAMBAAIRAxEAPwDw2iiigCiiigCiiigCisgV0igkmkWKJGeRzhUUZJNAcwDVm8GaW13cz3UsCSW0ETb/ADACCTxjHc4OaY6ZoNvpMMc2qWxnvW9S28igog+eeT9eBx1rrFezXdxJbQN6PL5VVG3jkdByemAKnllviHmKqeIJYZtVnNtbrBEpCrGoGBgYzx74z96W1aore11U/h3ijhnkx5c6ZHq9iM4I/jxVcu7aS1uJIJRh0OD/AHp5S364UUUVrBRRRQBRRRQBRRRQBRRRQBRRRQBRRWyIzsFRSzHgADJNAYHWr/4f0yG+XTtTjj9cVqUkB4Duu5Rj/wCoBJ+KVaL4E1vUny9q9vDjJkkxn9M5r0jRvD9vpWnQ2xSWZoiW/OASTnOOeKl5M5riq4YXtA1rRNW1rT3ljeGGMStudnwr57cZJPHeolhBd6No0lq0X7VVbElsQGbJ67sfOPp9qu8NxLBatAkMkcQwdi7SWznPOc96Wy2un3m8sZkZk/1Y4J4+tQmStwea6ZZS3OpPsha3hEwdSf8A2xkd/gDNL/F9ugvRJCmN5yiKM+g8r9+1ei6l4fgt7NSLlHIGdzry2TnORwTjiqtPbLptw9xMTJmNtrqm4oeCOvQnpnt81bHLd2nlioDKVOCCD7GsV1uHMkruerMSa5VZEUUUUAUUUUAUUUUAUUUUAUUUUBkDNeg+EPCV5bwrql0vlSMoNsmfWnI9eO3HTPvXD/Dbw1FqMz6jeruhhYCNCOGb3P0r1u3hVOeCB/GoeXya4i3j8e+VWlj1toyUvHSLuxbaTSuUazBGzw30h+j5q9X9vbyRlcHJHNVHUbZrTeYHypHTutSxu1MoTSeINYt3j34O3HP+ofNWXS/Eq3kSRyx8lx+z28rnup71SbmeSVyWBJB5x/OucNw0MisOi84NUuMpJldvSGtYg+0FjG2CgVsqKpviKxuEldigIkyAUBH/ADP+1W611C3vbRfIJRWG70r/AOWRjj7fxqLrcAnt281cPuxInsR3Hweo+tJjdXk+XMePalZeS29OYzj6ioB4q5+ILFIbjMi5t7hQyHHTnnFVe8tPJO5CWU/wrpxu3PlNIdFFFMUUUUUAUUUUAUUUUAVso3MB71rXSFgkqsRkKQcUB7l4PsRpeh28LEbiu5vgmms90sHLOAPc0jglSYJcWt35e4BgrdGGAftUvVbaKWeEXTfsxjcM4zntXFZy65xG51i0YlRPvbvgcCluoTRlx68bjx81q9/YRmSGKKFEQ7cD81RLgx3uxYCHb93aetNJGWlOp2g3PLAOn5kPT6ikckpLEFcY6A1cGiYRMkiYYdRSDV9MA3SRgnjPHaqY1Ox10PVRYOVJPlPjIHUc/wBKupxdxB15Rl9GD+n6V5bHbzsdkcbs+egB9X86t/hKS4cSWNwrxPAPMCtkEr3ArMsfbca7S2aarprWr8MHZFcDlGB71RdQtzBNNbTHJU7Swq8SSCyWaQBm86V22J1HPXnp1qqa9/6gybNr+WoYbs4Pt+lbhWZxVJEKSMp7Eita63AxK2frXKroiiiigCiiigCiiigCsjrxWK2T84oD1/wnpht9Jhe5y0csasVc4wcDGBTO6druaP0h0Vgdo5Bx2Naa7eW9jbLE7NEVRVUAcYAGKXeHtXt/xipK5eORtoPdW9sfNcne66pZOD19GjkkaaJLdGdcBynIH8u9b2OhW1gqzKgYoSSx7mnO+OBBIg3KetJ9XvpCjBcquOBSbtNqQg1udElkKdDxg0ia/D5V1PAwK21ad5ZQgOc9ahumBtOecc1aThK0T3UkcWyJxE0hwCnBphYyNZz2UszuxWQq5HJKEZpf+CNwGvLkiG3jcRDPViOpArnLeLJqMRiTEYlBVW9uBzj4rdFl0tBk2SGWNpA0ecbT+YHvn6GqnqaI7OyKUwd2GO4nPHWrz+Hln02O7trXy1hRR5YPqkQdWHzVJu1V2cRqwXJ5b69/5VmF5NlFVv02sD1PIJqHTTWLV7fbu6Nz96V1eI0UUUVrBRRRQBRRRQBXSE7ZkbGcMDg1zrI60B79qVlaazp8QnUBjhkfuvFL7DTLazUMiqxH5XI6/T5qHbqut+F7GcSOBGillRsFmHHWuNrYwJJmP8TCSMEBs7v6Vya1w6lqeT9l6WJH1pTqTloiWYnipNhF5cTxuzHvljzS3VpFjUqDnFLO23pWL1gtzkVDMjEls5ra7k3zH3zXIdcdKv6R9m2sagIbUQCMqzHcNw/L3pLYQu84DD1Fhk5560012SR2t0lkkcy/tD5iYYZAxgnnbjpRpFvHJq1irKSJZ1Xb3YZ5o3wNcvSG8q1iMIDttARIY8/QD+Zqga7FBDqMYjJ8qVEchcHO7rVs1i5g0UubiFGlk5it1Yhl7FyOwx/Gqld/+L3u2WJIWI9Kxj8g54+fr81LCe1MkDX9KlurRvKAZgfTjqSO33FUZ1KMVYEMDgg165b29tFbhX3P+UgMR1HQ5/j9qofjK28q8R/L2lxnIHUVbDLd0lnj7V2iiiqpiiiigCiiigCs5rFFAXDwL4lGlzfgrtv+klbILdEP9jXrD3VlLbpKqxkMBgrXzwDVu8LaukyJpl0ZVkJCwSRnOPgio+Tx75iuGeuF81bW4rSNgnJ7Adaql1rJvGOep4I9qL7T7iMss9wvl9sDFcYIbdl2RyKW65BrJJIa21zUkyD08fNdoUVbxGZQUU8qelMINPdiDjcfipsWmvKJGRcIv55McfQe9FyGkTxTqNpqoFyk0RuWkXbCgICIqhRx2wAPrS+zu1s7+2l85YZYvVGSe/vimS6XbmbczqiqCyl+N/Y4+M9T2pDexPeXKyWsRCoc+k7lB/7SecUY2Xhl4NY0cXZvWVrhiSXY87s9Tmn0SW+RI5LOmFA2+kjHv2FVzRrr8CwhuwY1cAE9s1aNNR3MglTjB8t2X05Paly4NJtoUETsxVSr5Ytt7fH0pBrtpb31s+3DMnBBBBB96n6hc3NisgVvOhQBhGegOe3tUKbVViw5t/TPg705w3frRjvsW+nnVxC0E7xP+ZTg1yp/4kSK5na4gjZGB/aA/vDs39KQV0S7Qs0KKKK1jJrFFFAFTNM0+bUbtIIB1PqbHCj3NRAM16h4E0Nba1jmuBmW59QU9hzj/nzS55fmbNjjuklp4JSW4dJbmUxrn1xxg7j2xVt8IeCrbSp5Lu4cySKAY2ZeU+QPr98VdYrCKJFQKMj2FL9YDpIGiheYRxn0iQqOeO3B71zXy3Lh0fxyF+uaFHeIX2YJOSR3pBZ+EFjn3qW5+cVccTwRndEfJXADFxlc9EJ6Z57VpJceRGkki7UfkEHdgDqeOmM96WZWcN1EddNijj/b8KBzjqQBmuV2YbixcpL5W1wipwuASPVz169BXed5l1ItZXDyID6JFONox7jv8VvbWCm4/E3A826IAVm52ADAx80b+grnsbi8IkvuAOQg4HTHTsMdq6RaKXdAqKE65IwKdXlzYaXb+fqE6IucDcR+mKpOsf4isd0WjWoYg4Eko9P6d63H9ZdMup2fX1vo+hRLcauVDM2FLL1PwBSDxB46soi1npq+ZEoABUek/Oev6VRtSu73UriSa9uGd3OSCeB9B0FcrTTZLqURopdj0AFWnjn/AElc/i36fr1pq6tbz/sZH42nnJx7moboUH4YLuVD/wAxVdurE2k5hkjdGQ8q3BB/tWYLqa3kRt5O1gcknn61v5ncZ+r7Tbw5J3x4K5z8g1WXXaxHsauF0Bew/iURdozyPpVY1CLZNuHAbmnxpckSiiimKKKKyOTQD/wXow1nWoI5lJto2DzEf6c9PvXuOn2afsSg2qPVyOg9hVQ/wx0RYvDi3jY8y6dn+irlQP1BNX6EFVIwABgY9q5PLlu6dXjx1Nu7HYpYDIqE67Ymdv3jnFSXyxVOx61H1O3e4tmijlaFj0dOoI6VKK0ru7N2KRJM0LM53x5OR156/Nb/AOXwJGiSF3RAAFLcffHXmukMNyiK95Okuw5OIwCxHTJ6nvj61C1nxFp2hxhr9vNuyMpaJyV/+Xt9KaS3otsnZqqIoLuVVVGQc9B8VTvEHj6Czle10mETSrkGVj6Qf61VNf8AFWp6w7LJN5FueBDHwMfNICcDC4+1Wx8XupZeT4k397c6jM1zqE7TOx/KTwPpUaR9xz2rQg9z+la4I+PrVZpK7Z3GpFrcPBKJE6ittN0+61Gby7SAyHHUdB9TXfUtKutMuUtrmPa7YIJ6H70cCbNtXmg1bSY7u3jfzIyFOTnYoB4PH6c9KqzYfPxT6CyaIxRStKY7lgGjjchcjp06moviDTP8unUojLCxwAT0NZLrhtm+Xbw3dBvOs5ACGBdB8gdPvSjWk9PTBQ4I9q5x3HkzJLC2CpzmmOqCO62XMIxHdIcqf3WB5rdarO4rVFdJkMblT1FFORzrI60ULQH0N4Ugjh8J6SBzttEI7Ak8n+JNO4zwBxwO9VzwHe/i/B2nBCfSnlvgZOVY/wBKcy3K26ZbsScnvXDl/qu2dRLjAZ3c5OPSOajalfW9lbvPdypFEnVmOBS7V/EVnodgJ7o7mI9Ea/mY/T+teS6/4gu9duTNduREp/ZwKfSn9/rW4eP9XlmecxiweIfHU9yZINH3QRcgzHhyPj2/nVMeQu28szMedzHJJrmxycisV044yOa5W9tyc961Gd2fasd6yZVTlgc+wpmPSvCFvYw6RpsM1pBNNcFn3umepOP4Cpep6NpGr2HnQ2iLJkhDEACGzjaelQ9HnGkyaZHfRNHHb2oDOYyxVzknAGeOfauupaggU2lpE+yYeb5rIyqoA4I7knn6VzXe+F5rXKVodtb2lpC9jbMVBUncvvwR9qj/AOIcNvdaKkoX/qbaQESd2U8H7d6iaBc6pNZ+VY27t5a/vOi4brkk/wBq46j4f1u9s5HupoxKvqWAPksPbJ7+1br+27R6I9MaPzrUuzMULAkHHXHANTPEBtbm2eME+YxO3qahWtm8UMMkLBmydw5DLjggjtUy11uJJhZ3ivFIuQskhwOe49qe/ST4p8ljLGod4nHHXHFS9LZHjltpMjPriPsw6j7g/wAKu11+FaNlcKqkdWPX+9UjUI7WG9JsH9IYHnse+KeXZbNFepJtnz70UxuolmBO3IJ3rn2NFPKWwirIrFFaV6h/hrqd1YaHKJApsWmbDvkKjbemfnjp96aa14judJti15bx+Z0ELEhiTzkf9tef+FtYlsd0ZVjCAxLKeUBHYdPatdW1G51a58+7kLBQFjUkttAAHU89qjcN5cqzLWLOqaldapdvdXb7nboBwqj2HxULJPSsqpPU8UMMng4p5OCVlOhoPAJPSt4YnlmWKFTJI5wqqOSaZQ+GNTuLZru8ikgtY3Ak9GZAvUtt9uR+tG9DRFLcdk28d61tCz3UQbLFpFGB35rS6hMFw8ROSp4xjkf/AJXbSY45NQgWZyiFuSD9xW+hO3tuoskjozBA65y3cKPmkOt3pvJzHE0QRY8AsdwP37d/0rvpGoWzPmZX9QKxnbu9X7vfnrUe3dINOcFjJKHdp3XHByeDj+tc8mqv2z4et7aLzbq4ule+kfY8XOxYz0x9euafnasBIk3lDkZ4Of8AevNG1NrERXce3dI7DYRkFc9Pp/vVy0rW7fULbzjGscXC4BJwe/XoPijLH2Mcoh6vpBvrz8RauInkzuAGAx+vY1XpbSJof8tuWP4lVkeN3XnIycY+elWTW/EljZJIIJFluQdojTsfk1TH1J5bqXUbuTfcbCsQHyCOfpmnxlLlr0iLqdx/l4tSQVH5SeoFQmbPGKxyBj4rAGTVZEkq3lY+k9QMD6UVxiLIwcYz80VlBXWRRRTlPNOvmtNHurJYkJuGVi5HIwDgZ7DntXBMbdp+1FFK1nJBwawx554HvRRQ1b/B3h+1uLNtXu7iH0k+RFvGQRjlh/DFM9S1YG1jEVzFvlBGzaeVHA3Nnj2wB7UUVHvJX0pWvF7lxItvbRIqhFSE89uTk5zSdTtIx1HUdxRRVsUqbabrV7aNC8bkvC25Se9N5fEMVzDKzlo/Mbc8SPguwHU8dKKKy4xstV/ULxbmSMRqURP3egB+Pit7bUp7a1litpCglGGwetFFbou0He28nJzmujOWYbmJ+poorQyOcgUY28Giisa5QNmPLHocUUUVrH//2Q=="/>
          <p:cNvSpPr>
            <a:spLocks noChangeAspect="1" noChangeArrowheads="1"/>
          </p:cNvSpPr>
          <p:nvPr/>
        </p:nvSpPr>
        <p:spPr bwMode="auto">
          <a:xfrm>
            <a:off x="155575" y="-708025"/>
            <a:ext cx="1209675" cy="147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1.bp.blogspot.com/_Oeuzs-1w68c/S9g1gE7br8I/AAAAAAAAAt4/XzEERwGx8Sc/s1600/Queen+Victoria.jpg"/>
          <p:cNvPicPr>
            <a:picLocks noChangeAspect="1" noChangeArrowheads="1"/>
          </p:cNvPicPr>
          <p:nvPr/>
        </p:nvPicPr>
        <p:blipFill>
          <a:blip r:embed="rId3" cstate="print"/>
          <a:srcRect/>
          <a:stretch>
            <a:fillRect/>
          </a:stretch>
        </p:blipFill>
        <p:spPr bwMode="auto">
          <a:xfrm>
            <a:off x="2971800" y="4114800"/>
            <a:ext cx="1600200" cy="19493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Rot="1" noChangeArrowheads="1"/>
          </p:cNvSpPr>
          <p:nvPr>
            <p:ph type="title"/>
          </p:nvPr>
        </p:nvSpPr>
        <p:spPr/>
        <p:txBody>
          <a:bodyPr>
            <a:normAutofit fontScale="90000"/>
          </a:bodyPr>
          <a:lstStyle/>
          <a:p>
            <a:r>
              <a:rPr lang="en-US" sz="3200"/>
              <a:t>Culturally Diverse Advisory Boards</a:t>
            </a:r>
            <a:br>
              <a:rPr lang="en-US" sz="3200"/>
            </a:br>
            <a:r>
              <a:rPr lang="en-US" sz="3200"/>
              <a:t>and Volunteers </a:t>
            </a:r>
            <a:br>
              <a:rPr lang="en-US" sz="3200"/>
            </a:br>
            <a:r>
              <a:rPr lang="en-US" sz="4000"/>
              <a:t>Cultural Guides</a:t>
            </a:r>
          </a:p>
        </p:txBody>
      </p:sp>
      <p:sp>
        <p:nvSpPr>
          <p:cNvPr id="31747" name="Rectangle 3"/>
          <p:cNvSpPr>
            <a:spLocks noGrp="1" noRot="1" noChangeArrowheads="1"/>
          </p:cNvSpPr>
          <p:nvPr>
            <p:ph idx="1"/>
          </p:nvPr>
        </p:nvSpPr>
        <p:spPr/>
        <p:txBody>
          <a:bodyPr>
            <a:normAutofit/>
          </a:bodyPr>
          <a:lstStyle/>
          <a:p>
            <a:endParaRPr lang="en-US" dirty="0"/>
          </a:p>
          <a:p>
            <a:r>
              <a:rPr lang="en-US" dirty="0"/>
              <a:t>Cultural Guides are helpful to educators in:</a:t>
            </a:r>
          </a:p>
          <a:p>
            <a:pPr lvl="1"/>
            <a:r>
              <a:rPr lang="en-US" dirty="0"/>
              <a:t>Selecting activities and learning experiences that will be most effective and </a:t>
            </a:r>
            <a:r>
              <a:rPr lang="en-US" dirty="0" smtClean="0"/>
              <a:t>beneficial</a:t>
            </a:r>
          </a:p>
          <a:p>
            <a:pPr lvl="1"/>
            <a:r>
              <a:rPr lang="en-US" dirty="0" smtClean="0"/>
              <a:t> Designing </a:t>
            </a:r>
            <a:r>
              <a:rPr lang="en-US" dirty="0"/>
              <a:t>marketing approaches</a:t>
            </a:r>
          </a:p>
          <a:p>
            <a:pPr lvl="1"/>
            <a:r>
              <a:rPr lang="en-US" dirty="0"/>
              <a:t>Recruiting other volunteers from the </a:t>
            </a:r>
            <a:r>
              <a:rPr lang="en-US" dirty="0" smtClean="0"/>
              <a:t>community</a:t>
            </a:r>
            <a:endParaRPr lang="en-US" dirty="0"/>
          </a:p>
          <a:p>
            <a:pPr lvl="1"/>
            <a:r>
              <a:rPr lang="en-US" dirty="0"/>
              <a:t>Planning how lessons are taught</a:t>
            </a:r>
          </a:p>
          <a:p>
            <a:pPr lvl="2"/>
            <a:r>
              <a:rPr lang="en-US" dirty="0"/>
              <a:t>Maximizing learning style preferences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Rot="1" noChangeArrowheads="1"/>
          </p:cNvSpPr>
          <p:nvPr>
            <p:ph type="title"/>
          </p:nvPr>
        </p:nvSpPr>
        <p:spPr/>
        <p:txBody>
          <a:bodyPr/>
          <a:lstStyle/>
          <a:p>
            <a:r>
              <a:rPr lang="en-US" sz="3600"/>
              <a:t>Culturally Diverse Advisory Boards</a:t>
            </a:r>
            <a:br>
              <a:rPr lang="en-US" sz="3600"/>
            </a:br>
            <a:r>
              <a:rPr lang="en-US" sz="3600"/>
              <a:t>and Volunteers </a:t>
            </a:r>
            <a:endParaRPr lang="en-US"/>
          </a:p>
        </p:txBody>
      </p:sp>
      <p:sp>
        <p:nvSpPr>
          <p:cNvPr id="32773" name="Rectangle 5"/>
          <p:cNvSpPr>
            <a:spLocks noGrp="1" noRot="1" noChangeArrowheads="1"/>
          </p:cNvSpPr>
          <p:nvPr>
            <p:ph type="body" sz="half" idx="1"/>
          </p:nvPr>
        </p:nvSpPr>
        <p:spPr/>
        <p:txBody>
          <a:bodyPr>
            <a:normAutofit/>
          </a:bodyPr>
          <a:lstStyle/>
          <a:p>
            <a:r>
              <a:rPr lang="en-US" sz="2800" dirty="0"/>
              <a:t>Our Advisory Boards and Volunteers should be representative of the communities that we serve.</a:t>
            </a:r>
          </a:p>
          <a:p>
            <a:r>
              <a:rPr lang="en-US" sz="2800" dirty="0"/>
              <a:t>Cultural Guides help to make our programs relevant </a:t>
            </a:r>
            <a:r>
              <a:rPr lang="en-US" sz="2800" dirty="0" smtClean="0"/>
              <a:t>to clientele.</a:t>
            </a:r>
          </a:p>
          <a:p>
            <a:endParaRPr lang="en-US" sz="2800" dirty="0"/>
          </a:p>
        </p:txBody>
      </p:sp>
      <p:pic>
        <p:nvPicPr>
          <p:cNvPr id="32784" name="Picture 16" descr="MPj04004910000[1]"/>
          <p:cNvPicPr>
            <a:picLocks noChangeAspect="1" noChangeArrowheads="1"/>
          </p:cNvPicPr>
          <p:nvPr/>
        </p:nvPicPr>
        <p:blipFill>
          <a:blip r:embed="rId2" cstate="print"/>
          <a:srcRect/>
          <a:stretch>
            <a:fillRect/>
          </a:stretch>
        </p:blipFill>
        <p:spPr bwMode="auto">
          <a:xfrm>
            <a:off x="5867400" y="3505200"/>
            <a:ext cx="2495550" cy="3121025"/>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685800" y="3733800"/>
            <a:ext cx="3200400" cy="24003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886200" y="4114800"/>
            <a:ext cx="2032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174</TotalTime>
  <Words>828</Words>
  <Application>Microsoft Office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Culturally Diverse Advisory Boards and Volunteers</vt:lpstr>
      <vt:lpstr>Culturally Diverse Advisory Boards and Volunteers</vt:lpstr>
      <vt:lpstr>Inviting Advisory Board Participation</vt:lpstr>
      <vt:lpstr>Culturally Diverse Advisory Boards and Volunteers  Cultural Guides</vt:lpstr>
      <vt:lpstr>Culturally Diverse Advisory Boards and Volunteers  Cultural Guides</vt:lpstr>
      <vt:lpstr>Culturally Diverse Advisory Boards and Volunteers  Cultural Guides</vt:lpstr>
      <vt:lpstr>Culturally Diverse Advisory Boards and Volunteers  Cultural Guides</vt:lpstr>
      <vt:lpstr>Culturally Diverse Advisory Boards and Volunteers  Cultural Guides</vt:lpstr>
      <vt:lpstr>Culturally Diverse Advisory Boards and Volunteers </vt:lpstr>
      <vt:lpstr>An example of using cultural Guides effectively  Diabetes Education in the Latino Community</vt:lpstr>
      <vt:lpstr>Diabetes Education in the Latino Community</vt:lpstr>
      <vt:lpstr>Diabetes Education in the Latino Community</vt:lpstr>
      <vt:lpstr>References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Diverse Advisory Boards and Volunteers</dc:title>
  <dc:creator>janf</dc:creator>
  <cp:lastModifiedBy>Dr Dallas L.Holmes</cp:lastModifiedBy>
  <cp:revision>25</cp:revision>
  <dcterms:created xsi:type="dcterms:W3CDTF">2005-11-04T19:40:30Z</dcterms:created>
  <dcterms:modified xsi:type="dcterms:W3CDTF">2011-01-20T20:27:24Z</dcterms:modified>
</cp:coreProperties>
</file>