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xlsm" ContentType="application/vnd.ms-excel.sheet.macroEnabled.12"/>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drawings/drawing6.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drawings/drawing7.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8.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9.xml" ContentType="application/vnd.openxmlformats-officedocument.drawingml.chart+xml"/>
  <Override PartName="/ppt/theme/themeOverride6.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0.xml" ContentType="application/vnd.openxmlformats-officedocument.drawingml.chart+xml"/>
  <Override PartName="/ppt/theme/themeOverride7.xml" ContentType="application/vnd.openxmlformats-officedocument.themeOverride+xml"/>
  <Override PartName="/ppt/drawings/drawing8.xml" ContentType="application/vnd.openxmlformats-officedocument.drawingml.chartshape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1.xml" ContentType="application/vnd.openxmlformats-officedocument.drawingml.chart+xml"/>
  <Override PartName="/ppt/theme/themeOverride8.xml" ContentType="application/vnd.openxmlformats-officedocument.themeOverride+xml"/>
  <Override PartName="/ppt/notesSlides/notesSlide41.xml" ContentType="application/vnd.openxmlformats-officedocument.presentationml.notesSlide+xml"/>
  <Override PartName="/ppt/charts/chart12.xml" ContentType="application/vnd.openxmlformats-officedocument.drawingml.chart+xml"/>
  <Override PartName="/ppt/theme/themeOverride9.xml" ContentType="application/vnd.openxmlformats-officedocument.themeOverride+xml"/>
  <Override PartName="/ppt/drawings/drawing9.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3.xml" ContentType="application/vnd.openxmlformats-officedocument.drawingml.chart+xml"/>
  <Override PartName="/ppt/notesSlides/notesSlide54.xml" ContentType="application/vnd.openxmlformats-officedocument.presentationml.notesSlide+xml"/>
  <Override PartName="/ppt/charts/chart14.xml" ContentType="application/vnd.openxmlformats-officedocument.drawingml.chart+xml"/>
  <Override PartName="/ppt/notesSlides/notesSlide55.xml" ContentType="application/vnd.openxmlformats-officedocument.presentationml.notesSlide+xml"/>
  <Override PartName="/ppt/charts/chart15.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699FF"/>
    <a:srgbClr val="CCFFCC"/>
    <a:srgbClr val="FEA746"/>
    <a:srgbClr val="FEF1AA"/>
    <a:srgbClr val="1FB714"/>
    <a:srgbClr val="DD0806"/>
    <a:srgbClr val="9F812A"/>
    <a:srgbClr val="29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00" d="100"/>
          <a:sy n="100" d="100"/>
        </p:scale>
        <p:origin x="-848"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96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Macro-Enabled_Worksheet1.xlsm"/><Relationship Id="rId3"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10.xlsx"/><Relationship Id="rId3" Type="http://schemas.openxmlformats.org/officeDocument/2006/relationships/chartUserShapes" Target="../drawings/drawing8.xml"/></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Microsoft_Excel_Macro-Enabled_Worksheet11.xlsm"/></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Microsoft_Excel_Sheet12.xlsx"/><Relationship Id="rId3" Type="http://schemas.openxmlformats.org/officeDocument/2006/relationships/chartUserShapes" Target="../drawings/drawing9.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Macro-Enabled_Worksheet13.xlsm"/></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Macro-Enabled_Worksheet14.xlsm"/></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Macro-Enabled_Worksheet15.xlsm"/></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Macro-Enabled_Worksheet2.xlsm"/><Relationship Id="rId3"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Macro-Enabled_Worksheet3.xlsm"/><Relationship Id="rId3"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Macro-Enabled_Worksheet4.xlsm"/><Relationship Id="rId3"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Macro-Enabled_Worksheet5.xlsm"/><Relationship Id="rId3"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Macro-Enabled_Worksheet6.xlsm"/><Relationship Id="rId2"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Macro-Enabled_Worksheet7.xlsm"/><Relationship Id="rId2"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Macro-Enabled_Worksheet8.xlsm"/></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0625"/>
          <c:y val="0.0509554140127388"/>
          <c:w val="0.890625"/>
          <c:h val="0.630573248407643"/>
        </c:manualLayout>
      </c:layout>
      <c:lineChart>
        <c:grouping val="standard"/>
        <c:varyColors val="0"/>
        <c:ser>
          <c:idx val="0"/>
          <c:order val="0"/>
          <c:tx>
            <c:strRef>
              <c:f>Sheet1!$A$2</c:f>
              <c:strCache>
                <c:ptCount val="1"/>
              </c:strCache>
            </c:strRef>
          </c:tx>
          <c:spPr>
            <a:ln w="31750">
              <a:solidFill>
                <a:schemeClr val="accent5">
                  <a:lumMod val="60000"/>
                  <a:lumOff val="40000"/>
                </a:schemeClr>
              </a:solidFill>
              <a:prstDash val="lgDash"/>
            </a:ln>
            <a:effectLst>
              <a:outerShdw blurRad="50800" dist="38100" dir="2700000" algn="tl" rotWithShape="0">
                <a:srgbClr val="000000">
                  <a:alpha val="43000"/>
                </a:srgbClr>
              </a:outerShdw>
            </a:effectLst>
          </c:spPr>
          <c:marker>
            <c:symbol val="diamond"/>
            <c:size val="6"/>
            <c:spPr>
              <a:solidFill>
                <a:schemeClr val="accent5">
                  <a:lumMod val="60000"/>
                  <a:lumOff val="40000"/>
                </a:schemeClr>
              </a:solidFill>
              <a:ln>
                <a:solidFill>
                  <a:schemeClr val="accent5">
                    <a:lumMod val="60000"/>
                    <a:lumOff val="40000"/>
                  </a:schemeClr>
                </a:solidFill>
                <a:prstDash val="solid"/>
              </a:ln>
              <a:effectLst>
                <a:outerShdw blurRad="50800" dist="38100" dir="2700000" algn="tl" rotWithShape="0">
                  <a:srgbClr val="000000">
                    <a:alpha val="43000"/>
                  </a:srgbClr>
                </a:outerShdw>
              </a:effectLst>
            </c:spPr>
          </c:marker>
          <c:errBars>
            <c:errDir val="y"/>
            <c:errBarType val="both"/>
            <c:errValType val="fixedVal"/>
            <c:noEndCap val="0"/>
            <c:val val="1.8"/>
            <c:spPr>
              <a:ln w="19050">
                <a:solidFill>
                  <a:schemeClr val="accent5">
                    <a:lumMod val="60000"/>
                    <a:lumOff val="40000"/>
                  </a:schemeClr>
                </a:solidFill>
                <a:prstDash val="solid"/>
              </a:ln>
            </c:spPr>
          </c:errBars>
          <c:cat>
            <c:numRef>
              <c:f>Sheet1!$B$1:$F$1</c:f>
              <c:numCache>
                <c:formatCode>General</c:formatCode>
                <c:ptCount val="5"/>
                <c:pt idx="0">
                  <c:v>1.0</c:v>
                </c:pt>
                <c:pt idx="1">
                  <c:v>2.0</c:v>
                </c:pt>
                <c:pt idx="2">
                  <c:v>3.0</c:v>
                </c:pt>
                <c:pt idx="3">
                  <c:v>4.0</c:v>
                </c:pt>
                <c:pt idx="4">
                  <c:v>5.0</c:v>
                </c:pt>
              </c:numCache>
            </c:numRef>
          </c:cat>
          <c:val>
            <c:numRef>
              <c:f>Sheet1!$B$2:$F$2</c:f>
              <c:numCache>
                <c:formatCode>General</c:formatCode>
                <c:ptCount val="5"/>
                <c:pt idx="0">
                  <c:v>10.0</c:v>
                </c:pt>
                <c:pt idx="1">
                  <c:v>18.0</c:v>
                </c:pt>
                <c:pt idx="2">
                  <c:v>15.0</c:v>
                </c:pt>
                <c:pt idx="3">
                  <c:v>20.0</c:v>
                </c:pt>
                <c:pt idx="4">
                  <c:v>21.0</c:v>
                </c:pt>
              </c:numCache>
            </c:numRef>
          </c:val>
          <c:smooth val="0"/>
        </c:ser>
        <c:ser>
          <c:idx val="1"/>
          <c:order val="1"/>
          <c:tx>
            <c:strRef>
              <c:f>Sheet1!$A$3</c:f>
              <c:strCache>
                <c:ptCount val="1"/>
              </c:strCache>
            </c:strRef>
          </c:tx>
          <c:spPr>
            <a:ln w="27686">
              <a:solidFill>
                <a:schemeClr val="accent6"/>
              </a:solidFill>
              <a:prstDash val="solid"/>
            </a:ln>
            <a:effectLst>
              <a:outerShdw blurRad="50800" dist="38100" dir="2700000" algn="tl" rotWithShape="0">
                <a:srgbClr val="000000">
                  <a:alpha val="43000"/>
                </a:srgbClr>
              </a:outerShdw>
            </a:effectLst>
          </c:spPr>
          <c:marker>
            <c:symbol val="circle"/>
            <c:size val="6"/>
            <c:spPr>
              <a:solidFill>
                <a:schemeClr val="accent6"/>
              </a:solidFill>
              <a:ln>
                <a:solidFill>
                  <a:schemeClr val="accent6"/>
                </a:solidFill>
                <a:prstDash val="solid"/>
              </a:ln>
              <a:effectLst>
                <a:outerShdw blurRad="50800" dist="38100" dir="2700000" algn="tl" rotWithShape="0">
                  <a:srgbClr val="000000">
                    <a:alpha val="43000"/>
                  </a:srgbClr>
                </a:outerShdw>
              </a:effectLst>
            </c:spPr>
          </c:marker>
          <c:errBars>
            <c:errDir val="y"/>
            <c:errBarType val="plus"/>
            <c:errValType val="fixedVal"/>
            <c:noEndCap val="0"/>
            <c:val val="1.8"/>
            <c:spPr>
              <a:ln w="19050">
                <a:solidFill>
                  <a:srgbClr val="FFC126"/>
                </a:solidFill>
                <a:prstDash val="solid"/>
              </a:ln>
            </c:spPr>
          </c:errBars>
          <c:cat>
            <c:numRef>
              <c:f>Sheet1!$B$1:$F$1</c:f>
              <c:numCache>
                <c:formatCode>General</c:formatCode>
                <c:ptCount val="5"/>
                <c:pt idx="0">
                  <c:v>1.0</c:v>
                </c:pt>
                <c:pt idx="1">
                  <c:v>2.0</c:v>
                </c:pt>
                <c:pt idx="2">
                  <c:v>3.0</c:v>
                </c:pt>
                <c:pt idx="3">
                  <c:v>4.0</c:v>
                </c:pt>
                <c:pt idx="4">
                  <c:v>5.0</c:v>
                </c:pt>
              </c:numCache>
            </c:numRef>
          </c:cat>
          <c:val>
            <c:numRef>
              <c:f>Sheet1!$B$3:$F$3</c:f>
              <c:numCache>
                <c:formatCode>General</c:formatCode>
                <c:ptCount val="5"/>
                <c:pt idx="0">
                  <c:v>1.0</c:v>
                </c:pt>
                <c:pt idx="1">
                  <c:v>2.0</c:v>
                </c:pt>
                <c:pt idx="2">
                  <c:v>3.0</c:v>
                </c:pt>
                <c:pt idx="3">
                  <c:v>1.0</c:v>
                </c:pt>
                <c:pt idx="4">
                  <c:v>4.0</c:v>
                </c:pt>
              </c:numCache>
            </c:numRef>
          </c:val>
          <c:smooth val="0"/>
        </c:ser>
        <c:dLbls>
          <c:showLegendKey val="0"/>
          <c:showVal val="0"/>
          <c:showCatName val="0"/>
          <c:showSerName val="0"/>
          <c:showPercent val="0"/>
          <c:showBubbleSize val="0"/>
        </c:dLbls>
        <c:marker val="1"/>
        <c:smooth val="0"/>
        <c:axId val="426393096"/>
        <c:axId val="703507608"/>
      </c:lineChart>
      <c:catAx>
        <c:axId val="426393096"/>
        <c:scaling>
          <c:orientation val="minMax"/>
        </c:scaling>
        <c:delete val="0"/>
        <c:axPos val="b"/>
        <c:title>
          <c:tx>
            <c:rich>
              <a:bodyPr/>
              <a:lstStyle/>
              <a:p>
                <a:pPr>
                  <a:defRPr sz="1458" b="0" i="0" u="none" strike="noStrike" baseline="0">
                    <a:solidFill>
                      <a:srgbClr val="000000"/>
                    </a:solidFill>
                    <a:latin typeface="Arial"/>
                    <a:ea typeface="Arial"/>
                    <a:cs typeface="Arial"/>
                  </a:defRPr>
                </a:pPr>
                <a:r>
                  <a:rPr lang="en-US" sz="2800" b="1" dirty="0">
                    <a:solidFill>
                      <a:srgbClr val="FFFFFF"/>
                    </a:solidFill>
                  </a:rPr>
                  <a:t>Day of Exposure</a:t>
                </a:r>
              </a:p>
            </c:rich>
          </c:tx>
          <c:layout>
            <c:manualLayout>
              <c:xMode val="edge"/>
              <c:yMode val="edge"/>
              <c:x val="0.358957735649489"/>
              <c:y val="0.764349049396508"/>
            </c:manualLayout>
          </c:layout>
          <c:overlay val="0"/>
          <c:spPr>
            <a:noFill/>
            <a:ln w="14243">
              <a:noFill/>
            </a:ln>
          </c:spPr>
        </c:title>
        <c:numFmt formatCode="General" sourceLinked="1"/>
        <c:majorTickMark val="out"/>
        <c:minorTickMark val="none"/>
        <c:tickLblPos val="nextTo"/>
        <c:spPr>
          <a:ln w="1780">
            <a:solidFill>
              <a:schemeClr val="bg1"/>
            </a:solidFill>
            <a:prstDash val="solid"/>
          </a:ln>
        </c:spPr>
        <c:txPr>
          <a:bodyPr rot="0" vert="horz"/>
          <a:lstStyle/>
          <a:p>
            <a:pPr>
              <a:defRPr sz="1600" b="1" i="0" u="none" strike="noStrike" baseline="0">
                <a:solidFill>
                  <a:srgbClr val="FFFFFF"/>
                </a:solidFill>
                <a:latin typeface="Arial"/>
                <a:ea typeface="Arial"/>
                <a:cs typeface="Arial"/>
              </a:defRPr>
            </a:pPr>
            <a:endParaRPr lang="en-US"/>
          </a:p>
        </c:txPr>
        <c:crossAx val="703507608"/>
        <c:crosses val="autoZero"/>
        <c:auto val="0"/>
        <c:lblAlgn val="ctr"/>
        <c:lblOffset val="100"/>
        <c:tickLblSkip val="1"/>
        <c:tickMarkSkip val="1"/>
        <c:noMultiLvlLbl val="0"/>
      </c:catAx>
      <c:valAx>
        <c:axId val="703507608"/>
        <c:scaling>
          <c:orientation val="minMax"/>
        </c:scaling>
        <c:delete val="0"/>
        <c:axPos val="l"/>
        <c:numFmt formatCode="General" sourceLinked="1"/>
        <c:majorTickMark val="out"/>
        <c:minorTickMark val="none"/>
        <c:tickLblPos val="nextTo"/>
        <c:spPr>
          <a:ln w="1780">
            <a:solidFill>
              <a:schemeClr val="bg1"/>
            </a:solidFill>
            <a:prstDash val="solid"/>
          </a:ln>
        </c:spPr>
        <c:txPr>
          <a:bodyPr rot="0" vert="horz"/>
          <a:lstStyle/>
          <a:p>
            <a:pPr>
              <a:defRPr sz="1600" b="1" i="0" u="none" strike="noStrike" baseline="0">
                <a:solidFill>
                  <a:schemeClr val="bg1"/>
                </a:solidFill>
                <a:latin typeface="Arial"/>
                <a:ea typeface="Arial"/>
                <a:cs typeface="Arial"/>
              </a:defRPr>
            </a:pPr>
            <a:endParaRPr lang="en-US"/>
          </a:p>
        </c:txPr>
        <c:crossAx val="426393096"/>
        <c:crosses val="autoZero"/>
        <c:crossBetween val="between"/>
      </c:valAx>
      <c:spPr>
        <a:noFill/>
        <a:ln w="7122">
          <a:solidFill>
            <a:schemeClr val="bg1"/>
          </a:solidFill>
          <a:prstDash val="solid"/>
        </a:ln>
      </c:spPr>
    </c:plotArea>
    <c:plotVisOnly val="1"/>
    <c:dispBlanksAs val="gap"/>
    <c:showDLblsOverMax val="0"/>
  </c:chart>
  <c:spPr>
    <a:noFill/>
    <a:ln>
      <a:noFill/>
    </a:ln>
  </c:spPr>
  <c:txPr>
    <a:bodyPr/>
    <a:lstStyle/>
    <a:p>
      <a:pPr>
        <a:defRPr sz="435"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0062992457447"/>
          <c:y val="0.0322689075630252"/>
          <c:w val="0.855440285602249"/>
          <c:h val="0.86662423079468"/>
        </c:manualLayout>
      </c:layout>
      <c:barChart>
        <c:barDir val="col"/>
        <c:grouping val="clustered"/>
        <c:varyColors val="0"/>
        <c:ser>
          <c:idx val="1"/>
          <c:order val="0"/>
          <c:tx>
            <c:strRef>
              <c:f>Sheet1!$A$3</c:f>
              <c:strCache>
                <c:ptCount val="1"/>
                <c:pt idx="0">
                  <c:v>Food Intake</c:v>
                </c:pt>
              </c:strCache>
            </c:strRef>
          </c:tx>
          <c:spPr>
            <a:gradFill flip="none" rotWithShape="1">
              <a:gsLst>
                <a:gs pos="0">
                  <a:srgbClr val="008000"/>
                </a:gs>
                <a:gs pos="100000">
                  <a:srgbClr val="001A00"/>
                </a:gs>
              </a:gsLst>
              <a:path path="circle">
                <a:fillToRect l="100000" t="100000"/>
              </a:path>
              <a:tileRect r="-100000" b="-100000"/>
            </a:gradFill>
            <a:ln w="5756">
              <a:noFill/>
              <a:prstDash val="solid"/>
            </a:ln>
            <a:effectLst>
              <a:outerShdw dist="35921" dir="2700000" algn="br">
                <a:srgbClr val="000000"/>
              </a:outerShdw>
            </a:effectLst>
          </c:spPr>
          <c:invertIfNegative val="0"/>
          <c:dLbls>
            <c:delete val="1"/>
          </c:dLbls>
          <c:errBars>
            <c:errBarType val="both"/>
            <c:errValType val="percentage"/>
            <c:noEndCap val="0"/>
            <c:val val="8.0"/>
          </c:errBars>
          <c:cat>
            <c:numRef>
              <c:f>Sheet1!$B$9:$E$9</c:f>
              <c:numCache>
                <c:formatCode>0</c:formatCode>
                <c:ptCount val="4"/>
                <c:pt idx="0" formatCode="General">
                  <c:v>0.0</c:v>
                </c:pt>
                <c:pt idx="1">
                  <c:v>1.55</c:v>
                </c:pt>
                <c:pt idx="2" formatCode="0.00">
                  <c:v>3.1</c:v>
                </c:pt>
                <c:pt idx="3" formatCode="General">
                  <c:v>4.649999999999998</c:v>
                </c:pt>
              </c:numCache>
            </c:numRef>
          </c:cat>
          <c:val>
            <c:numRef>
              <c:f>Sheet1!$B$3:$E$3</c:f>
              <c:numCache>
                <c:formatCode>General</c:formatCode>
                <c:ptCount val="4"/>
                <c:pt idx="0">
                  <c:v>1350.0</c:v>
                </c:pt>
                <c:pt idx="1">
                  <c:v>1250.0</c:v>
                </c:pt>
                <c:pt idx="2">
                  <c:v>900.0</c:v>
                </c:pt>
                <c:pt idx="3">
                  <c:v>650.0</c:v>
                </c:pt>
              </c:numCache>
            </c:numRef>
          </c:val>
        </c:ser>
        <c:dLbls>
          <c:showLegendKey val="0"/>
          <c:showVal val="1"/>
          <c:showCatName val="0"/>
          <c:showSerName val="0"/>
          <c:showPercent val="0"/>
          <c:showBubbleSize val="0"/>
        </c:dLbls>
        <c:gapWidth val="150"/>
        <c:axId val="731243800"/>
        <c:axId val="731245064"/>
      </c:barChart>
      <c:barChart>
        <c:barDir val="col"/>
        <c:grouping val="clustered"/>
        <c:varyColors val="0"/>
        <c:ser>
          <c:idx val="2"/>
          <c:order val="1"/>
          <c:tx>
            <c:strRef>
              <c:f>Sheet1!$A$11</c:f>
              <c:strCache>
                <c:ptCount val="1"/>
                <c:pt idx="0">
                  <c:v>Terpene Intake</c:v>
                </c:pt>
              </c:strCache>
            </c:strRef>
          </c:tx>
          <c:spPr>
            <a:gradFill flip="none" rotWithShape="1">
              <a:gsLst>
                <a:gs pos="0">
                  <a:srgbClr val="0099CC">
                    <a:lumMod val="60000"/>
                    <a:lumOff val="40000"/>
                  </a:srgbClr>
                </a:gs>
                <a:gs pos="100000">
                  <a:srgbClr val="143D4B"/>
                </a:gs>
              </a:gsLst>
              <a:path path="circle">
                <a:fillToRect l="100000" t="100000"/>
              </a:path>
              <a:tileRect r="-100000" b="-100000"/>
            </a:gradFill>
            <a:ln w="5756">
              <a:noFill/>
              <a:prstDash val="solid"/>
            </a:ln>
          </c:spPr>
          <c:invertIfNegative val="0"/>
          <c:cat>
            <c:numRef>
              <c:f>Sheet1!$B$9:$E$9</c:f>
              <c:numCache>
                <c:formatCode>0</c:formatCode>
                <c:ptCount val="4"/>
                <c:pt idx="0" formatCode="General">
                  <c:v>0.0</c:v>
                </c:pt>
                <c:pt idx="1">
                  <c:v>1.55</c:v>
                </c:pt>
                <c:pt idx="2" formatCode="0.00">
                  <c:v>3.1</c:v>
                </c:pt>
                <c:pt idx="3" formatCode="General">
                  <c:v>4.649999999999998</c:v>
                </c:pt>
              </c:numCache>
            </c:numRef>
          </c:cat>
          <c:val>
            <c:numRef>
              <c:f>Sheet1!$B$11:$E$11</c:f>
              <c:numCache>
                <c:formatCode>General</c:formatCode>
                <c:ptCount val="4"/>
                <c:pt idx="0">
                  <c:v>0.0</c:v>
                </c:pt>
                <c:pt idx="1">
                  <c:v>19.0</c:v>
                </c:pt>
                <c:pt idx="2">
                  <c:v>28.0</c:v>
                </c:pt>
                <c:pt idx="3">
                  <c:v>27.0</c:v>
                </c:pt>
              </c:numCache>
            </c:numRef>
          </c:val>
        </c:ser>
        <c:dLbls>
          <c:showLegendKey val="0"/>
          <c:showVal val="0"/>
          <c:showCatName val="0"/>
          <c:showSerName val="0"/>
          <c:showPercent val="0"/>
          <c:showBubbleSize val="0"/>
        </c:dLbls>
        <c:gapWidth val="150"/>
        <c:axId val="731252152"/>
        <c:axId val="480181720"/>
      </c:barChart>
      <c:catAx>
        <c:axId val="731243800"/>
        <c:scaling>
          <c:orientation val="minMax"/>
        </c:scaling>
        <c:delete val="0"/>
        <c:axPos val="b"/>
        <c:numFmt formatCode="@" sourceLinked="0"/>
        <c:majorTickMark val="out"/>
        <c:minorTickMark val="none"/>
        <c:tickLblPos val="nextTo"/>
        <c:spPr>
          <a:ln w="1439">
            <a:solidFill>
              <a:schemeClr val="tx1"/>
            </a:solidFill>
            <a:prstDash val="solid"/>
          </a:ln>
        </c:spPr>
        <c:txPr>
          <a:bodyPr rot="0" vert="horz"/>
          <a:lstStyle/>
          <a:p>
            <a:pPr>
              <a:defRPr sz="1600" b="1" i="0" u="none" strike="noStrike" baseline="0">
                <a:solidFill>
                  <a:srgbClr val="FFFFFF"/>
                </a:solidFill>
                <a:latin typeface="Arial"/>
                <a:ea typeface="Arial"/>
                <a:cs typeface="Arial"/>
              </a:defRPr>
            </a:pPr>
            <a:endParaRPr lang="en-US"/>
          </a:p>
        </c:txPr>
        <c:crossAx val="731245064"/>
        <c:crosses val="autoZero"/>
        <c:auto val="0"/>
        <c:lblAlgn val="ctr"/>
        <c:lblOffset val="100"/>
        <c:tickLblSkip val="1"/>
        <c:tickMarkSkip val="1"/>
        <c:noMultiLvlLbl val="0"/>
      </c:catAx>
      <c:valAx>
        <c:axId val="731245064"/>
        <c:scaling>
          <c:orientation val="minMax"/>
          <c:max val="1500.0"/>
          <c:min val="0.0"/>
        </c:scaling>
        <c:delete val="0"/>
        <c:axPos val="l"/>
        <c:numFmt formatCode="General" sourceLinked="1"/>
        <c:majorTickMark val="out"/>
        <c:minorTickMark val="none"/>
        <c:tickLblPos val="nextTo"/>
        <c:spPr>
          <a:ln w="1439">
            <a:solidFill>
              <a:schemeClr val="tx1"/>
            </a:solidFill>
            <a:prstDash val="solid"/>
          </a:ln>
        </c:spPr>
        <c:txPr>
          <a:bodyPr rot="0" vert="horz"/>
          <a:lstStyle/>
          <a:p>
            <a:pPr>
              <a:defRPr sz="1600" b="1" i="0" u="none" strike="noStrike" baseline="0">
                <a:solidFill>
                  <a:srgbClr val="FFFFFF"/>
                </a:solidFill>
                <a:latin typeface="Arial"/>
                <a:ea typeface="Arial"/>
                <a:cs typeface="Arial"/>
              </a:defRPr>
            </a:pPr>
            <a:endParaRPr lang="en-US"/>
          </a:p>
        </c:txPr>
        <c:crossAx val="731243800"/>
        <c:crosses val="autoZero"/>
        <c:crossBetween val="between"/>
        <c:majorUnit val="300.0"/>
      </c:valAx>
      <c:valAx>
        <c:axId val="480181720"/>
        <c:scaling>
          <c:orientation val="minMax"/>
          <c:max val="100.0"/>
        </c:scaling>
        <c:delete val="0"/>
        <c:axPos val="r"/>
        <c:numFmt formatCode="General" sourceLinked="1"/>
        <c:majorTickMark val="out"/>
        <c:minorTickMark val="none"/>
        <c:tickLblPos val="nextTo"/>
        <c:txPr>
          <a:bodyPr/>
          <a:lstStyle/>
          <a:p>
            <a:pPr>
              <a:defRPr sz="1600">
                <a:solidFill>
                  <a:schemeClr val="tx1"/>
                </a:solidFill>
              </a:defRPr>
            </a:pPr>
            <a:endParaRPr lang="en-US"/>
          </a:p>
        </c:txPr>
        <c:crossAx val="731252152"/>
        <c:crosses val="max"/>
        <c:crossBetween val="between"/>
        <c:majorUnit val="20.0"/>
      </c:valAx>
      <c:catAx>
        <c:axId val="731252152"/>
        <c:scaling>
          <c:orientation val="minMax"/>
        </c:scaling>
        <c:delete val="1"/>
        <c:axPos val="b"/>
        <c:numFmt formatCode="General" sourceLinked="1"/>
        <c:majorTickMark val="out"/>
        <c:minorTickMark val="none"/>
        <c:tickLblPos val="nextTo"/>
        <c:crossAx val="480181720"/>
        <c:crosses val="autoZero"/>
        <c:auto val="1"/>
        <c:lblAlgn val="ctr"/>
        <c:lblOffset val="100"/>
        <c:noMultiLvlLbl val="0"/>
      </c:catAx>
      <c:spPr>
        <a:noFill/>
        <a:ln w="5756">
          <a:solidFill>
            <a:srgbClr val="FFFFFF"/>
          </a:solidFill>
          <a:prstDash val="solid"/>
        </a:ln>
      </c:spPr>
    </c:plotArea>
    <c:legend>
      <c:legendPos val="t"/>
      <c:layout>
        <c:manualLayout>
          <c:xMode val="edge"/>
          <c:yMode val="edge"/>
          <c:x val="0.425742492807469"/>
          <c:y val="0.0470588235294118"/>
          <c:w val="0.499933814505617"/>
          <c:h val="0.0937780718586647"/>
        </c:manualLayout>
      </c:layout>
      <c:overlay val="0"/>
      <c:txPr>
        <a:bodyPr/>
        <a:lstStyle/>
        <a:p>
          <a:pPr>
            <a:defRPr sz="1800">
              <a:solidFill>
                <a:schemeClr val="tx1"/>
              </a:solidFill>
            </a:defRPr>
          </a:pPr>
          <a:endParaRPr lang="en-US"/>
        </a:p>
      </c:txPr>
    </c:legend>
    <c:plotVisOnly val="1"/>
    <c:dispBlanksAs val="gap"/>
    <c:showDLblsOverMax val="0"/>
  </c:chart>
  <c:spPr>
    <a:noFill/>
    <a:ln>
      <a:noFill/>
    </a:ln>
  </c:spPr>
  <c:txPr>
    <a:bodyPr/>
    <a:lstStyle/>
    <a:p>
      <a:pPr>
        <a:defRPr sz="363"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0986689604975848"/>
          <c:y val="0.0327299675775822"/>
          <c:w val="0.866036921855356"/>
          <c:h val="0.720639184807781"/>
        </c:manualLayout>
      </c:layout>
      <c:barChart>
        <c:barDir val="col"/>
        <c:grouping val="clustered"/>
        <c:varyColors val="0"/>
        <c:ser>
          <c:idx val="0"/>
          <c:order val="0"/>
          <c:tx>
            <c:strRef>
              <c:f>Sheet1!$A$2</c:f>
              <c:strCache>
                <c:ptCount val="1"/>
                <c:pt idx="0">
                  <c:v>Unsupplemented</c:v>
                </c:pt>
              </c:strCache>
            </c:strRef>
          </c:tx>
          <c:spPr>
            <a:gradFill flip="none" rotWithShape="1">
              <a:gsLst>
                <a:gs pos="0">
                  <a:srgbClr val="008000"/>
                </a:gs>
                <a:gs pos="100000">
                  <a:srgbClr val="001A00"/>
                </a:gs>
              </a:gsLst>
              <a:path path="circle">
                <a:fillToRect r="100000" b="100000"/>
              </a:path>
              <a:tileRect l="-100000" t="-100000"/>
            </a:gradFill>
            <a:ln w="8261">
              <a:solidFill>
                <a:srgbClr val="000000"/>
              </a:solidFill>
              <a:prstDash val="solid"/>
            </a:ln>
            <a:effectLst>
              <a:outerShdw dist="35921" dir="2700000" algn="br">
                <a:srgbClr val="000000"/>
              </a:outerShdw>
            </a:effectLst>
          </c:spPr>
          <c:invertIfNegative val="0"/>
          <c:errBars>
            <c:errBarType val="plus"/>
            <c:errValType val="fixedVal"/>
            <c:noEndCap val="0"/>
            <c:val val="50.0"/>
            <c:spPr>
              <a:ln w="8261">
                <a:solidFill>
                  <a:schemeClr val="tx1"/>
                </a:solidFill>
                <a:prstDash val="solid"/>
              </a:ln>
            </c:spPr>
          </c:errBars>
          <c:cat>
            <c:strRef>
              <c:f>Sheet1!$B$1:$C$1</c:f>
              <c:strCache>
                <c:ptCount val="2"/>
                <c:pt idx="0">
                  <c:v>Sheep</c:v>
                </c:pt>
                <c:pt idx="1">
                  <c:v>Goats</c:v>
                </c:pt>
              </c:strCache>
            </c:strRef>
          </c:cat>
          <c:val>
            <c:numRef>
              <c:f>Sheet1!$B$2:$C$2</c:f>
              <c:numCache>
                <c:formatCode>General</c:formatCode>
                <c:ptCount val="2"/>
                <c:pt idx="0">
                  <c:v>400.0</c:v>
                </c:pt>
                <c:pt idx="1">
                  <c:v>500.0</c:v>
                </c:pt>
              </c:numCache>
            </c:numRef>
          </c:val>
        </c:ser>
        <c:ser>
          <c:idx val="1"/>
          <c:order val="1"/>
          <c:tx>
            <c:strRef>
              <c:f>Sheet1!$A$3</c:f>
              <c:strCache>
                <c:ptCount val="1"/>
                <c:pt idx="0">
                  <c:v>Supplemented</c:v>
                </c:pt>
              </c:strCache>
            </c:strRef>
          </c:tx>
          <c:spPr>
            <a:gradFill rotWithShape="0">
              <a:gsLst>
                <a:gs pos="0">
                  <a:srgbClr xmlns:mc="http://schemas.openxmlformats.org/markup-compatibility/2006" xmlns:a14="http://schemas.microsoft.com/office/drawing/2010/main" val="2A6FF9" mc:Ignorable="a14" a14:legacySpreadsheetColorIndex="48"/>
                </a:gs>
                <a:gs pos="100000">
                  <a:srgbClr xmlns:mc="http://schemas.openxmlformats.org/markup-compatibility/2006" xmlns:a14="http://schemas.microsoft.com/office/drawing/2010/main" val="000000" mc:Ignorable="a14" a14:legacySpreadsheetColorIndex="48">
                    <a:gamma/>
                    <a:shade val="46275"/>
                    <a:invGamma/>
                  </a:srgbClr>
                </a:gs>
              </a:gsLst>
              <a:lin ang="5400000" scaled="1"/>
            </a:gradFill>
            <a:ln w="8261">
              <a:solidFill>
                <a:srgbClr val="000000"/>
              </a:solidFill>
              <a:prstDash val="solid"/>
            </a:ln>
            <a:effectLst>
              <a:outerShdw dist="35921" dir="2700000" algn="br">
                <a:srgbClr val="000000"/>
              </a:outerShdw>
            </a:effectLst>
          </c:spPr>
          <c:invertIfNegative val="0"/>
          <c:errBars>
            <c:errBarType val="plus"/>
            <c:errValType val="fixedVal"/>
            <c:noEndCap val="0"/>
            <c:val val="50.0"/>
            <c:spPr>
              <a:ln w="8261">
                <a:solidFill>
                  <a:schemeClr val="tx1"/>
                </a:solidFill>
                <a:prstDash val="solid"/>
              </a:ln>
            </c:spPr>
          </c:errBars>
          <c:cat>
            <c:strRef>
              <c:f>Sheet1!$B$1:$C$1</c:f>
              <c:strCache>
                <c:ptCount val="2"/>
                <c:pt idx="0">
                  <c:v>Sheep</c:v>
                </c:pt>
                <c:pt idx="1">
                  <c:v>Goats</c:v>
                </c:pt>
              </c:strCache>
            </c:strRef>
          </c:cat>
          <c:val>
            <c:numRef>
              <c:f>Sheet1!$B$3:$C$3</c:f>
              <c:numCache>
                <c:formatCode>General</c:formatCode>
                <c:ptCount val="2"/>
                <c:pt idx="0">
                  <c:v>825.0</c:v>
                </c:pt>
                <c:pt idx="1">
                  <c:v>975.0</c:v>
                </c:pt>
              </c:numCache>
            </c:numRef>
          </c:val>
        </c:ser>
        <c:dLbls>
          <c:showLegendKey val="0"/>
          <c:showVal val="0"/>
          <c:showCatName val="0"/>
          <c:showSerName val="0"/>
          <c:showPercent val="0"/>
          <c:showBubbleSize val="0"/>
        </c:dLbls>
        <c:gapWidth val="150"/>
        <c:axId val="479375912"/>
        <c:axId val="479857176"/>
      </c:barChart>
      <c:catAx>
        <c:axId val="479375912"/>
        <c:scaling>
          <c:orientation val="minMax"/>
        </c:scaling>
        <c:delete val="0"/>
        <c:axPos val="b"/>
        <c:numFmt formatCode="@" sourceLinked="0"/>
        <c:majorTickMark val="out"/>
        <c:minorTickMark val="none"/>
        <c:tickLblPos val="nextTo"/>
        <c:spPr>
          <a:ln w="2065">
            <a:solidFill>
              <a:schemeClr val="tx1"/>
            </a:solidFill>
            <a:prstDash val="solid"/>
          </a:ln>
        </c:spPr>
        <c:txPr>
          <a:bodyPr rot="0" vert="horz"/>
          <a:lstStyle/>
          <a:p>
            <a:pPr>
              <a:defRPr sz="2342" b="0" i="0" u="none" strike="noStrike" baseline="0">
                <a:solidFill>
                  <a:schemeClr val="tx1"/>
                </a:solidFill>
                <a:latin typeface="Arial"/>
                <a:ea typeface="Arial"/>
                <a:cs typeface="Arial"/>
              </a:defRPr>
            </a:pPr>
            <a:endParaRPr lang="en-US"/>
          </a:p>
        </c:txPr>
        <c:crossAx val="479857176"/>
        <c:crosses val="autoZero"/>
        <c:auto val="0"/>
        <c:lblAlgn val="ctr"/>
        <c:lblOffset val="100"/>
        <c:tickLblSkip val="1"/>
        <c:tickMarkSkip val="1"/>
        <c:noMultiLvlLbl val="0"/>
      </c:catAx>
      <c:valAx>
        <c:axId val="479857176"/>
        <c:scaling>
          <c:orientation val="minMax"/>
          <c:max val="1200.0"/>
          <c:min val="0.0"/>
        </c:scaling>
        <c:delete val="0"/>
        <c:axPos val="l"/>
        <c:numFmt formatCode="General" sourceLinked="1"/>
        <c:majorTickMark val="out"/>
        <c:minorTickMark val="none"/>
        <c:tickLblPos val="nextTo"/>
        <c:spPr>
          <a:ln w="2065">
            <a:solidFill>
              <a:schemeClr val="tx1"/>
            </a:solidFill>
            <a:prstDash val="solid"/>
          </a:ln>
        </c:spPr>
        <c:txPr>
          <a:bodyPr rot="0" vert="horz"/>
          <a:lstStyle/>
          <a:p>
            <a:pPr>
              <a:defRPr sz="1821" b="0" i="0" u="none" strike="noStrike" baseline="0">
                <a:solidFill>
                  <a:schemeClr val="tx1"/>
                </a:solidFill>
                <a:latin typeface="Arial"/>
                <a:ea typeface="Arial"/>
                <a:cs typeface="Arial"/>
              </a:defRPr>
            </a:pPr>
            <a:endParaRPr lang="en-US"/>
          </a:p>
        </c:txPr>
        <c:crossAx val="479375912"/>
        <c:crosses val="autoZero"/>
        <c:crossBetween val="between"/>
        <c:majorUnit val="200.0"/>
      </c:valAx>
      <c:spPr>
        <a:noFill/>
        <a:ln w="8261">
          <a:solidFill>
            <a:schemeClr val="tx1"/>
          </a:solidFill>
          <a:prstDash val="solid"/>
        </a:ln>
      </c:spPr>
    </c:plotArea>
    <c:legend>
      <c:legendPos val="r"/>
      <c:layout>
        <c:manualLayout>
          <c:xMode val="edge"/>
          <c:yMode val="edge"/>
          <c:x val="0.131584199033944"/>
          <c:y val="0.0573003705419176"/>
          <c:w val="0.345696497908882"/>
          <c:h val="0.155987494210283"/>
        </c:manualLayout>
      </c:layout>
      <c:overlay val="0"/>
      <c:spPr>
        <a:noFill/>
        <a:ln w="16522">
          <a:noFill/>
        </a:ln>
      </c:spPr>
      <c:txPr>
        <a:bodyPr/>
        <a:lstStyle/>
        <a:p>
          <a:pPr>
            <a:defRPr sz="1675"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341" b="1" i="0" u="none" strike="noStrike" baseline="0">
          <a:solidFill>
            <a:srgbClr val="000000"/>
          </a:solidFill>
          <a:latin typeface="Arial"/>
          <a:ea typeface="Arial"/>
          <a:cs typeface="Aria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Exp. Cows</c:v>
                </c:pt>
              </c:strCache>
            </c:strRef>
          </c:tx>
          <c:spPr>
            <a:solidFill>
              <a:srgbClr val="008000"/>
            </a:solidFill>
          </c:spPr>
          <c:invertIfNegative val="0"/>
          <c:cat>
            <c:numRef>
              <c:f>Sheet1!$A$2:$A$4</c:f>
              <c:numCache>
                <c:formatCode>General</c:formatCode>
                <c:ptCount val="3"/>
                <c:pt idx="0">
                  <c:v>2007.0</c:v>
                </c:pt>
                <c:pt idx="1">
                  <c:v>2008.0</c:v>
                </c:pt>
                <c:pt idx="2">
                  <c:v>2009.0</c:v>
                </c:pt>
              </c:numCache>
            </c:numRef>
          </c:cat>
          <c:val>
            <c:numRef>
              <c:f>Sheet1!$B$2:$B$4</c:f>
              <c:numCache>
                <c:formatCode>General</c:formatCode>
                <c:ptCount val="3"/>
                <c:pt idx="0">
                  <c:v>0.0</c:v>
                </c:pt>
                <c:pt idx="1">
                  <c:v>-55.0</c:v>
                </c:pt>
                <c:pt idx="2">
                  <c:v>0.0</c:v>
                </c:pt>
              </c:numCache>
            </c:numRef>
          </c:val>
        </c:ser>
        <c:ser>
          <c:idx val="1"/>
          <c:order val="1"/>
          <c:tx>
            <c:strRef>
              <c:f>Sheet1!$C$1</c:f>
              <c:strCache>
                <c:ptCount val="1"/>
                <c:pt idx="0">
                  <c:v>Inexp. Cows</c:v>
                </c:pt>
              </c:strCache>
            </c:strRef>
          </c:tx>
          <c:spPr>
            <a:pattFill prst="pct5">
              <a:fgClr>
                <a:schemeClr val="tx1"/>
              </a:fgClr>
              <a:bgClr>
                <a:srgbClr val="008000"/>
              </a:bgClr>
            </a:pattFill>
          </c:spPr>
          <c:invertIfNegative val="0"/>
          <c:cat>
            <c:numRef>
              <c:f>Sheet1!$A$2:$A$4</c:f>
              <c:numCache>
                <c:formatCode>General</c:formatCode>
                <c:ptCount val="3"/>
                <c:pt idx="0">
                  <c:v>2007.0</c:v>
                </c:pt>
                <c:pt idx="1">
                  <c:v>2008.0</c:v>
                </c:pt>
                <c:pt idx="2">
                  <c:v>2009.0</c:v>
                </c:pt>
              </c:numCache>
            </c:numRef>
          </c:cat>
          <c:val>
            <c:numRef>
              <c:f>Sheet1!$C$2:$C$4</c:f>
              <c:numCache>
                <c:formatCode>General</c:formatCode>
                <c:ptCount val="3"/>
                <c:pt idx="0">
                  <c:v>-23.5</c:v>
                </c:pt>
                <c:pt idx="1">
                  <c:v>-97.0</c:v>
                </c:pt>
                <c:pt idx="2">
                  <c:v>0.0</c:v>
                </c:pt>
              </c:numCache>
            </c:numRef>
          </c:val>
        </c:ser>
        <c:ser>
          <c:idx val="2"/>
          <c:order val="2"/>
          <c:tx>
            <c:strRef>
              <c:f>Sheet1!$D$1</c:f>
              <c:strCache>
                <c:ptCount val="1"/>
                <c:pt idx="0">
                  <c:v>Exp. Heifers</c:v>
                </c:pt>
              </c:strCache>
            </c:strRef>
          </c:tx>
          <c:spPr>
            <a:solidFill>
              <a:schemeClr val="accent1">
                <a:lumMod val="75000"/>
              </a:schemeClr>
            </a:solidFill>
          </c:spPr>
          <c:invertIfNegative val="0"/>
          <c:cat>
            <c:numRef>
              <c:f>Sheet1!$A$2:$A$4</c:f>
              <c:numCache>
                <c:formatCode>General</c:formatCode>
                <c:ptCount val="3"/>
                <c:pt idx="0">
                  <c:v>2007.0</c:v>
                </c:pt>
                <c:pt idx="1">
                  <c:v>2008.0</c:v>
                </c:pt>
                <c:pt idx="2">
                  <c:v>2009.0</c:v>
                </c:pt>
              </c:numCache>
            </c:numRef>
          </c:cat>
          <c:val>
            <c:numRef>
              <c:f>Sheet1!$D$2:$D$4</c:f>
              <c:numCache>
                <c:formatCode>General</c:formatCode>
                <c:ptCount val="3"/>
                <c:pt idx="0">
                  <c:v>0.0</c:v>
                </c:pt>
                <c:pt idx="1">
                  <c:v>-19.0</c:v>
                </c:pt>
                <c:pt idx="2">
                  <c:v>35.0</c:v>
                </c:pt>
              </c:numCache>
            </c:numRef>
          </c:val>
        </c:ser>
        <c:ser>
          <c:idx val="3"/>
          <c:order val="3"/>
          <c:tx>
            <c:strRef>
              <c:f>Sheet1!$E$1</c:f>
              <c:strCache>
                <c:ptCount val="1"/>
                <c:pt idx="0">
                  <c:v>Inexp. Heifers</c:v>
                </c:pt>
              </c:strCache>
            </c:strRef>
          </c:tx>
          <c:spPr>
            <a:pattFill prst="pct5">
              <a:fgClr>
                <a:schemeClr val="tx1"/>
              </a:fgClr>
              <a:bgClr>
                <a:schemeClr val="accent1">
                  <a:lumMod val="75000"/>
                </a:schemeClr>
              </a:bgClr>
            </a:pattFill>
          </c:spPr>
          <c:invertIfNegative val="0"/>
          <c:cat>
            <c:numRef>
              <c:f>Sheet1!$A$2:$A$4</c:f>
              <c:numCache>
                <c:formatCode>General</c:formatCode>
                <c:ptCount val="3"/>
                <c:pt idx="0">
                  <c:v>2007.0</c:v>
                </c:pt>
                <c:pt idx="1">
                  <c:v>2008.0</c:v>
                </c:pt>
                <c:pt idx="2">
                  <c:v>2009.0</c:v>
                </c:pt>
              </c:numCache>
            </c:numRef>
          </c:cat>
          <c:val>
            <c:numRef>
              <c:f>Sheet1!$E$2:$E$4</c:f>
              <c:numCache>
                <c:formatCode>General</c:formatCode>
                <c:ptCount val="3"/>
                <c:pt idx="0">
                  <c:v>0.0</c:v>
                </c:pt>
                <c:pt idx="1">
                  <c:v>-93.5</c:v>
                </c:pt>
                <c:pt idx="2">
                  <c:v>-17.0</c:v>
                </c:pt>
              </c:numCache>
            </c:numRef>
          </c:val>
        </c:ser>
        <c:dLbls>
          <c:showLegendKey val="0"/>
          <c:showVal val="0"/>
          <c:showCatName val="0"/>
          <c:showSerName val="0"/>
          <c:showPercent val="0"/>
          <c:showBubbleSize val="0"/>
        </c:dLbls>
        <c:gapWidth val="70"/>
        <c:axId val="479490584"/>
        <c:axId val="479760904"/>
      </c:barChart>
      <c:catAx>
        <c:axId val="479490584"/>
        <c:scaling>
          <c:orientation val="minMax"/>
        </c:scaling>
        <c:delete val="1"/>
        <c:axPos val="b"/>
        <c:numFmt formatCode="General" sourceLinked="1"/>
        <c:majorTickMark val="out"/>
        <c:minorTickMark val="none"/>
        <c:tickLblPos val="nextTo"/>
        <c:crossAx val="479760904"/>
        <c:crosses val="autoZero"/>
        <c:auto val="1"/>
        <c:lblAlgn val="ctr"/>
        <c:lblOffset val="100"/>
        <c:noMultiLvlLbl val="0"/>
      </c:catAx>
      <c:valAx>
        <c:axId val="479760904"/>
        <c:scaling>
          <c:orientation val="minMax"/>
          <c:max val="70.0"/>
        </c:scaling>
        <c:delete val="0"/>
        <c:axPos val="l"/>
        <c:numFmt formatCode="General" sourceLinked="1"/>
        <c:majorTickMark val="out"/>
        <c:minorTickMark val="none"/>
        <c:tickLblPos val="nextTo"/>
        <c:txPr>
          <a:bodyPr/>
          <a:lstStyle/>
          <a:p>
            <a:pPr>
              <a:defRPr>
                <a:latin typeface="Arial"/>
              </a:defRPr>
            </a:pPr>
            <a:endParaRPr lang="en-US"/>
          </a:p>
        </c:txPr>
        <c:crossAx val="479490584"/>
        <c:crosses val="autoZero"/>
        <c:crossBetween val="between"/>
      </c:valAx>
      <c:spPr>
        <a:ln w="19050">
          <a:solidFill>
            <a:schemeClr val="tx1"/>
          </a:solidFill>
        </a:ln>
      </c:spPr>
    </c:plotArea>
    <c:plotVisOnly val="1"/>
    <c:dispBlanksAs val="gap"/>
    <c:showDLblsOverMax val="0"/>
  </c:chart>
  <c:txPr>
    <a:bodyPr/>
    <a:lstStyle/>
    <a:p>
      <a:pPr>
        <a:defRPr sz="1800">
          <a:ln>
            <a:solidFill>
              <a:srgbClr val="FFFFFF"/>
            </a:solidFill>
          </a:ln>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347222222222222"/>
          <c:y val="0.00662251655629139"/>
          <c:w val="1.0"/>
          <c:h val="0.933774834437086"/>
        </c:manualLayout>
      </c:layout>
      <c:barChart>
        <c:barDir val="col"/>
        <c:grouping val="clustered"/>
        <c:varyColors val="0"/>
        <c:ser>
          <c:idx val="0"/>
          <c:order val="0"/>
          <c:tx>
            <c:strRef>
              <c:f>Sheet1!$A$2</c:f>
              <c:strCache>
                <c:ptCount val="1"/>
              </c:strCache>
            </c:strRef>
          </c:tx>
          <c:spPr>
            <a:gradFill rotWithShape="0">
              <a:gsLst>
                <a:gs pos="0">
                  <a:srgbClr xmlns:mc="http://schemas.openxmlformats.org/markup-compatibility/2006" xmlns:a14="http://schemas.microsoft.com/office/drawing/2010/main" val="2A6FF9" mc:Ignorable="a14" a14:legacySpreadsheetColorIndex="48"/>
                </a:gs>
                <a:gs pos="100000">
                  <a:srgbClr xmlns:mc="http://schemas.openxmlformats.org/markup-compatibility/2006" xmlns:a14="http://schemas.microsoft.com/office/drawing/2010/main" val="000000" mc:Ignorable="a14" a14:legacySpreadsheetColorIndex="48">
                    <a:gamma/>
                    <a:shade val="46275"/>
                    <a:invGamma/>
                  </a:srgbClr>
                </a:gs>
              </a:gsLst>
              <a:lin ang="5400000" scaled="1"/>
            </a:gradFill>
            <a:ln w="10304">
              <a:solidFill>
                <a:srgbClr val="FFFFFF"/>
              </a:solidFill>
              <a:prstDash val="solid"/>
            </a:ln>
            <a:effectLst>
              <a:outerShdw dist="35921" dir="2700000" algn="br">
                <a:srgbClr val="000000"/>
              </a:outerShdw>
            </a:effectLst>
          </c:spPr>
          <c:invertIfNegative val="0"/>
          <c:cat>
            <c:numRef>
              <c:f>Sheet1!$B$1:$Y$1</c:f>
              <c:numCache>
                <c:formatCode>General</c:formatCode>
                <c:ptCount val="24"/>
              </c:numCache>
            </c:numRef>
          </c:cat>
          <c:val>
            <c:numRef>
              <c:f>Sheet1!$B$2:$Y$2</c:f>
              <c:numCache>
                <c:formatCode>General</c:formatCode>
                <c:ptCount val="24"/>
                <c:pt idx="0">
                  <c:v>125.0</c:v>
                </c:pt>
                <c:pt idx="1">
                  <c:v>150.0</c:v>
                </c:pt>
                <c:pt idx="2">
                  <c:v>200.0</c:v>
                </c:pt>
                <c:pt idx="3">
                  <c:v>300.0</c:v>
                </c:pt>
                <c:pt idx="4">
                  <c:v>400.0</c:v>
                </c:pt>
                <c:pt idx="5">
                  <c:v>500.0</c:v>
                </c:pt>
                <c:pt idx="6">
                  <c:v>600.0</c:v>
                </c:pt>
                <c:pt idx="7">
                  <c:v>725.0</c:v>
                </c:pt>
                <c:pt idx="8">
                  <c:v>850.0</c:v>
                </c:pt>
                <c:pt idx="9">
                  <c:v>950.0</c:v>
                </c:pt>
                <c:pt idx="10">
                  <c:v>1000.0</c:v>
                </c:pt>
                <c:pt idx="11">
                  <c:v>1050.0</c:v>
                </c:pt>
                <c:pt idx="12">
                  <c:v>1050.0</c:v>
                </c:pt>
                <c:pt idx="13">
                  <c:v>1000.0</c:v>
                </c:pt>
                <c:pt idx="14">
                  <c:v>950.0</c:v>
                </c:pt>
                <c:pt idx="15">
                  <c:v>850.0</c:v>
                </c:pt>
                <c:pt idx="16">
                  <c:v>725.0</c:v>
                </c:pt>
                <c:pt idx="17">
                  <c:v>600.0</c:v>
                </c:pt>
                <c:pt idx="18">
                  <c:v>500.0</c:v>
                </c:pt>
                <c:pt idx="19">
                  <c:v>400.0</c:v>
                </c:pt>
                <c:pt idx="20">
                  <c:v>300.0</c:v>
                </c:pt>
                <c:pt idx="21">
                  <c:v>200.0</c:v>
                </c:pt>
                <c:pt idx="22">
                  <c:v>150.0</c:v>
                </c:pt>
                <c:pt idx="23">
                  <c:v>125.0</c:v>
                </c:pt>
              </c:numCache>
            </c:numRef>
          </c:val>
        </c:ser>
        <c:dLbls>
          <c:showLegendKey val="0"/>
          <c:showVal val="0"/>
          <c:showCatName val="0"/>
          <c:showSerName val="0"/>
          <c:showPercent val="0"/>
          <c:showBubbleSize val="0"/>
        </c:dLbls>
        <c:gapWidth val="20"/>
        <c:axId val="538414616"/>
        <c:axId val="474527816"/>
      </c:barChart>
      <c:catAx>
        <c:axId val="538414616"/>
        <c:scaling>
          <c:orientation val="minMax"/>
        </c:scaling>
        <c:delete val="0"/>
        <c:axPos val="b"/>
        <c:numFmt formatCode="General" sourceLinked="1"/>
        <c:majorTickMark val="out"/>
        <c:minorTickMark val="none"/>
        <c:tickLblPos val="nextTo"/>
        <c:spPr>
          <a:ln w="2576">
            <a:solidFill>
              <a:srgbClr val="000000"/>
            </a:solidFill>
            <a:prstDash val="solid"/>
          </a:ln>
        </c:spPr>
        <c:txPr>
          <a:bodyPr rot="0" vert="horz"/>
          <a:lstStyle/>
          <a:p>
            <a:pPr>
              <a:defRPr sz="832" b="1" i="0" u="none" strike="noStrike" baseline="0">
                <a:solidFill>
                  <a:srgbClr val="000000"/>
                </a:solidFill>
                <a:latin typeface="Arial"/>
                <a:ea typeface="Arial"/>
                <a:cs typeface="Arial"/>
              </a:defRPr>
            </a:pPr>
            <a:endParaRPr lang="en-US"/>
          </a:p>
        </c:txPr>
        <c:crossAx val="474527816"/>
        <c:crosses val="autoZero"/>
        <c:auto val="0"/>
        <c:lblAlgn val="ctr"/>
        <c:lblOffset val="100"/>
        <c:tickLblSkip val="1"/>
        <c:tickMarkSkip val="1"/>
        <c:noMultiLvlLbl val="0"/>
      </c:catAx>
      <c:valAx>
        <c:axId val="474527816"/>
        <c:scaling>
          <c:orientation val="minMax"/>
          <c:max val="1300.0"/>
          <c:min val="0.0"/>
        </c:scaling>
        <c:delete val="1"/>
        <c:axPos val="l"/>
        <c:numFmt formatCode="General" sourceLinked="1"/>
        <c:majorTickMark val="out"/>
        <c:minorTickMark val="none"/>
        <c:tickLblPos val="nextTo"/>
        <c:crossAx val="538414616"/>
        <c:crosses val="autoZero"/>
        <c:crossBetween val="between"/>
      </c:valAx>
      <c:spPr>
        <a:noFill/>
        <a:ln w="10304">
          <a:solidFill>
            <a:srgbClr val="FFFFFF"/>
          </a:solidFill>
          <a:prstDash val="solid"/>
        </a:ln>
      </c:spPr>
    </c:plotArea>
    <c:plotVisOnly val="1"/>
    <c:dispBlanksAs val="gap"/>
    <c:showDLblsOverMax val="0"/>
  </c:chart>
  <c:spPr>
    <a:noFill/>
    <a:ln>
      <a:solidFill>
        <a:schemeClr val="bg1"/>
      </a:solidFill>
    </a:ln>
  </c:spPr>
  <c:txPr>
    <a:bodyPr/>
    <a:lstStyle/>
    <a:p>
      <a:pPr>
        <a:defRPr sz="588" b="1" i="0" u="none" strike="noStrike" baseline="0">
          <a:solidFill>
            <a:srgbClr val="000000"/>
          </a:solidFill>
          <a:latin typeface="Arial"/>
          <a:ea typeface="Arial"/>
          <a:cs typeface="Aria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66189453591"/>
          <c:y val="0.0652173913043478"/>
          <c:w val="0.768412764193949"/>
          <c:h val="0.72463768115942"/>
        </c:manualLayout>
      </c:layout>
      <c:barChart>
        <c:barDir val="col"/>
        <c:grouping val="clustered"/>
        <c:varyColors val="0"/>
        <c:ser>
          <c:idx val="0"/>
          <c:order val="0"/>
          <c:tx>
            <c:strRef>
              <c:f>Sheet1!$A$2</c:f>
              <c:strCache>
                <c:ptCount val="1"/>
              </c:strCache>
            </c:strRef>
          </c:tx>
          <c:spPr>
            <a:gradFill rotWithShape="0">
              <a:gsLst>
                <a:gs pos="0">
                  <a:srgbClr xmlns:mc="http://schemas.openxmlformats.org/markup-compatibility/2006" xmlns:a14="http://schemas.microsoft.com/office/drawing/2010/main" val="000000" mc:Ignorable="a14" a14:legacySpreadsheetColorIndex="10">
                    <a:gamma/>
                    <a:shade val="46275"/>
                    <a:invGamma/>
                  </a:srgbClr>
                </a:gs>
                <a:gs pos="50000">
                  <a:srgbClr xmlns:mc="http://schemas.openxmlformats.org/markup-compatibility/2006" xmlns:a14="http://schemas.microsoft.com/office/drawing/2010/main" val="FF0000" mc:Ignorable="a14" a14:legacySpreadsheetColorIndex="10"/>
                </a:gs>
                <a:gs pos="100000">
                  <a:srgbClr xmlns:mc="http://schemas.openxmlformats.org/markup-compatibility/2006" xmlns:a14="http://schemas.microsoft.com/office/drawing/2010/main" val="000000" mc:Ignorable="a14" a14:legacySpreadsheetColorIndex="10">
                    <a:gamma/>
                    <a:shade val="46275"/>
                    <a:invGamma/>
                  </a:srgbClr>
                </a:gs>
              </a:gsLst>
              <a:lin ang="2700000" scaled="1"/>
            </a:gradFill>
            <a:ln w="15127">
              <a:solidFill>
                <a:srgbClr val="000000"/>
              </a:solidFill>
              <a:prstDash val="solid"/>
            </a:ln>
            <a:effectLst>
              <a:outerShdw dist="35921" dir="2700000" algn="br">
                <a:srgbClr val="000000"/>
              </a:outerShdw>
            </a:effectLst>
          </c:spPr>
          <c:invertIfNegative val="0"/>
          <c:cat>
            <c:strRef>
              <c:f>Sheet1!$B$1:$C$1</c:f>
              <c:strCache>
                <c:ptCount val="2"/>
                <c:pt idx="0">
                  <c:v>80% of Goats</c:v>
                </c:pt>
                <c:pt idx="1">
                  <c:v>20% of Goats</c:v>
                </c:pt>
              </c:strCache>
            </c:strRef>
          </c:cat>
          <c:val>
            <c:numRef>
              <c:f>Sheet1!$B$2:$C$2</c:f>
              <c:numCache>
                <c:formatCode>General</c:formatCode>
                <c:ptCount val="2"/>
                <c:pt idx="0">
                  <c:v>166.0</c:v>
                </c:pt>
                <c:pt idx="1">
                  <c:v>376.0</c:v>
                </c:pt>
              </c:numCache>
            </c:numRef>
          </c:val>
        </c:ser>
        <c:dLbls>
          <c:showLegendKey val="0"/>
          <c:showVal val="0"/>
          <c:showCatName val="0"/>
          <c:showSerName val="0"/>
          <c:showPercent val="0"/>
          <c:showBubbleSize val="0"/>
        </c:dLbls>
        <c:gapWidth val="225"/>
        <c:axId val="716059304"/>
        <c:axId val="715379032"/>
      </c:barChart>
      <c:catAx>
        <c:axId val="716059304"/>
        <c:scaling>
          <c:orientation val="minMax"/>
        </c:scaling>
        <c:delete val="0"/>
        <c:axPos val="b"/>
        <c:numFmt formatCode="General" sourceLinked="1"/>
        <c:majorTickMark val="out"/>
        <c:minorTickMark val="none"/>
        <c:tickLblPos val="nextTo"/>
        <c:spPr>
          <a:ln w="3782">
            <a:solidFill>
              <a:schemeClr val="bg1"/>
            </a:solidFill>
            <a:prstDash val="solid"/>
          </a:ln>
        </c:spPr>
        <c:txPr>
          <a:bodyPr rot="0" vert="horz"/>
          <a:lstStyle/>
          <a:p>
            <a:pPr>
              <a:defRPr sz="2400" b="0" i="0" u="none" strike="noStrike" baseline="0">
                <a:solidFill>
                  <a:schemeClr val="bg1"/>
                </a:solidFill>
                <a:latin typeface="Arial"/>
                <a:ea typeface="Comic Sans MS"/>
                <a:cs typeface="Comic Sans MS"/>
              </a:defRPr>
            </a:pPr>
            <a:endParaRPr lang="en-US"/>
          </a:p>
        </c:txPr>
        <c:crossAx val="715379032"/>
        <c:crosses val="autoZero"/>
        <c:auto val="0"/>
        <c:lblAlgn val="ctr"/>
        <c:lblOffset val="100"/>
        <c:tickLblSkip val="1"/>
        <c:tickMarkSkip val="1"/>
        <c:noMultiLvlLbl val="0"/>
      </c:catAx>
      <c:valAx>
        <c:axId val="715379032"/>
        <c:scaling>
          <c:orientation val="minMax"/>
          <c:max val="400.0"/>
        </c:scaling>
        <c:delete val="0"/>
        <c:axPos val="l"/>
        <c:title>
          <c:tx>
            <c:rich>
              <a:bodyPr rot="-5400000" vert="horz"/>
              <a:lstStyle/>
              <a:p>
                <a:pPr>
                  <a:defRPr sz="2400">
                    <a:solidFill>
                      <a:schemeClr val="bg1"/>
                    </a:solidFill>
                  </a:defRPr>
                </a:pPr>
                <a:r>
                  <a:rPr lang="en-US" sz="2400" dirty="0" smtClean="0">
                    <a:solidFill>
                      <a:schemeClr val="bg1"/>
                    </a:solidFill>
                  </a:rPr>
                  <a:t>Intake</a:t>
                </a:r>
                <a:r>
                  <a:rPr lang="en-US" sz="2400" baseline="0" dirty="0" smtClean="0">
                    <a:solidFill>
                      <a:schemeClr val="bg1"/>
                    </a:solidFill>
                  </a:rPr>
                  <a:t> of CSG Blackbrush ( g/d)</a:t>
                </a:r>
                <a:endParaRPr lang="en-US" sz="2400" dirty="0">
                  <a:solidFill>
                    <a:schemeClr val="bg1"/>
                  </a:solidFill>
                </a:endParaRPr>
              </a:p>
            </c:rich>
          </c:tx>
          <c:layout>
            <c:manualLayout>
              <c:xMode val="edge"/>
              <c:yMode val="edge"/>
              <c:x val="0.000888997726958774"/>
              <c:y val="0.120170347470124"/>
            </c:manualLayout>
          </c:layout>
          <c:overlay val="0"/>
        </c:title>
        <c:numFmt formatCode="General" sourceLinked="1"/>
        <c:majorTickMark val="out"/>
        <c:minorTickMark val="none"/>
        <c:tickLblPos val="nextTo"/>
        <c:spPr>
          <a:ln w="3782">
            <a:solidFill>
              <a:schemeClr val="bg1"/>
            </a:solidFill>
            <a:prstDash val="solid"/>
          </a:ln>
        </c:spPr>
        <c:txPr>
          <a:bodyPr rot="0" vert="horz"/>
          <a:lstStyle/>
          <a:p>
            <a:pPr>
              <a:defRPr sz="2400" b="0" i="0" u="none" strike="noStrike" baseline="0">
                <a:solidFill>
                  <a:schemeClr val="bg1"/>
                </a:solidFill>
                <a:latin typeface="Arial"/>
                <a:ea typeface="Arial"/>
                <a:cs typeface="Arial"/>
              </a:defRPr>
            </a:pPr>
            <a:endParaRPr lang="en-US"/>
          </a:p>
        </c:txPr>
        <c:crossAx val="716059304"/>
        <c:crosses val="autoZero"/>
        <c:crossBetween val="between"/>
        <c:majorUnit val="100.0"/>
      </c:valAx>
      <c:spPr>
        <a:noFill/>
        <a:ln w="15127">
          <a:solidFill>
            <a:schemeClr val="bg1"/>
          </a:solidFill>
          <a:prstDash val="solid"/>
        </a:ln>
      </c:spPr>
    </c:plotArea>
    <c:plotVisOnly val="1"/>
    <c:dispBlanksAs val="gap"/>
    <c:showDLblsOverMax val="0"/>
  </c:chart>
  <c:spPr>
    <a:noFill/>
    <a:ln>
      <a:noFill/>
    </a:ln>
  </c:spPr>
  <c:txPr>
    <a:bodyPr/>
    <a:lstStyle/>
    <a:p>
      <a:pPr>
        <a:defRPr sz="1280" b="1" i="0" u="none" strike="noStrike" baseline="0">
          <a:solidFill>
            <a:srgbClr val="000000"/>
          </a:solidFill>
          <a:latin typeface="Arial"/>
          <a:ea typeface="Arial"/>
          <a:cs typeface="Aria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894039735099"/>
          <c:y val="0.0566037735849056"/>
          <c:w val="0.857615894039735"/>
          <c:h val="0.805031446540881"/>
        </c:manualLayout>
      </c:layout>
      <c:barChart>
        <c:barDir val="col"/>
        <c:grouping val="clustered"/>
        <c:varyColors val="0"/>
        <c:ser>
          <c:idx val="0"/>
          <c:order val="0"/>
          <c:tx>
            <c:strRef>
              <c:f>Sheet1!$A$2</c:f>
              <c:strCache>
                <c:ptCount val="1"/>
                <c:pt idx="0">
                  <c:v>barley</c:v>
                </c:pt>
              </c:strCache>
            </c:strRef>
          </c:tx>
          <c:spPr>
            <a:solidFill>
              <a:srgbClr val="FFCC66"/>
            </a:solidFill>
            <a:ln w="10541">
              <a:solidFill>
                <a:srgbClr val="000000"/>
              </a:solidFill>
              <a:prstDash val="solid"/>
            </a:ln>
            <a:effectLst>
              <a:outerShdw dist="35921" dir="2700000" algn="br">
                <a:srgbClr val="000000"/>
              </a:outerShdw>
            </a:effectLst>
          </c:spPr>
          <c:invertIfNegative val="0"/>
          <c:cat>
            <c:numRef>
              <c:f>Sheet1!$B$1:$Y$1</c:f>
              <c:numCache>
                <c:formatCode>General</c:formatCode>
                <c:ptCount val="2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numCache>
            </c:numRef>
          </c:cat>
          <c:val>
            <c:numRef>
              <c:f>Sheet1!$B$2:$Y$2</c:f>
              <c:numCache>
                <c:formatCode>General</c:formatCode>
                <c:ptCount val="24"/>
                <c:pt idx="0">
                  <c:v>75.0</c:v>
                </c:pt>
                <c:pt idx="1">
                  <c:v>125.0</c:v>
                </c:pt>
                <c:pt idx="2">
                  <c:v>180.0</c:v>
                </c:pt>
                <c:pt idx="3">
                  <c:v>190.0</c:v>
                </c:pt>
                <c:pt idx="4">
                  <c:v>195.0</c:v>
                </c:pt>
                <c:pt idx="5">
                  <c:v>195.0</c:v>
                </c:pt>
                <c:pt idx="6">
                  <c:v>195.0</c:v>
                </c:pt>
                <c:pt idx="7">
                  <c:v>200.0</c:v>
                </c:pt>
                <c:pt idx="8">
                  <c:v>200.0</c:v>
                </c:pt>
                <c:pt idx="9">
                  <c:v>225.0</c:v>
                </c:pt>
                <c:pt idx="10">
                  <c:v>230.0</c:v>
                </c:pt>
                <c:pt idx="11">
                  <c:v>290.0</c:v>
                </c:pt>
                <c:pt idx="12">
                  <c:v>300.0</c:v>
                </c:pt>
                <c:pt idx="13">
                  <c:v>300.0</c:v>
                </c:pt>
                <c:pt idx="14">
                  <c:v>310.0</c:v>
                </c:pt>
                <c:pt idx="15">
                  <c:v>320.0</c:v>
                </c:pt>
                <c:pt idx="16">
                  <c:v>350.0</c:v>
                </c:pt>
                <c:pt idx="17">
                  <c:v>360.0</c:v>
                </c:pt>
                <c:pt idx="18">
                  <c:v>400.0</c:v>
                </c:pt>
                <c:pt idx="19">
                  <c:v>450.0</c:v>
                </c:pt>
                <c:pt idx="20">
                  <c:v>500.0</c:v>
                </c:pt>
                <c:pt idx="21">
                  <c:v>580.0</c:v>
                </c:pt>
                <c:pt idx="22">
                  <c:v>890.0</c:v>
                </c:pt>
                <c:pt idx="23">
                  <c:v>1190.0</c:v>
                </c:pt>
              </c:numCache>
            </c:numRef>
          </c:val>
        </c:ser>
        <c:ser>
          <c:idx val="1"/>
          <c:order val="1"/>
          <c:tx>
            <c:strRef>
              <c:f>Sheet1!$A$3</c:f>
              <c:strCache>
                <c:ptCount val="1"/>
                <c:pt idx="0">
                  <c:v>alfalfa</c:v>
                </c:pt>
              </c:strCache>
            </c:strRef>
          </c:tx>
          <c:spPr>
            <a:solidFill>
              <a:srgbClr val="3366FF"/>
            </a:solidFill>
            <a:ln w="10541">
              <a:solidFill>
                <a:srgbClr val="000000"/>
              </a:solidFill>
              <a:prstDash val="solid"/>
            </a:ln>
            <a:effectLst>
              <a:outerShdw dist="35921" dir="2700000" algn="br">
                <a:srgbClr val="000000"/>
              </a:outerShdw>
            </a:effectLst>
          </c:spPr>
          <c:invertIfNegative val="0"/>
          <c:cat>
            <c:numRef>
              <c:f>Sheet1!$B$1:$Y$1</c:f>
              <c:numCache>
                <c:formatCode>General</c:formatCode>
                <c:ptCount val="2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numCache>
            </c:numRef>
          </c:cat>
          <c:val>
            <c:numRef>
              <c:f>Sheet1!$B$3:$Y$3</c:f>
              <c:numCache>
                <c:formatCode>General</c:formatCode>
                <c:ptCount val="24"/>
                <c:pt idx="0">
                  <c:v>850.0</c:v>
                </c:pt>
                <c:pt idx="1">
                  <c:v>575.0</c:v>
                </c:pt>
                <c:pt idx="2">
                  <c:v>500.0</c:v>
                </c:pt>
                <c:pt idx="3">
                  <c:v>550.0</c:v>
                </c:pt>
                <c:pt idx="4">
                  <c:v>575.0</c:v>
                </c:pt>
                <c:pt idx="5">
                  <c:v>675.0</c:v>
                </c:pt>
                <c:pt idx="6">
                  <c:v>620.0</c:v>
                </c:pt>
                <c:pt idx="7">
                  <c:v>450.0</c:v>
                </c:pt>
                <c:pt idx="8">
                  <c:v>390.0</c:v>
                </c:pt>
                <c:pt idx="9">
                  <c:v>625.0</c:v>
                </c:pt>
                <c:pt idx="10">
                  <c:v>460.0</c:v>
                </c:pt>
                <c:pt idx="11">
                  <c:v>500.0</c:v>
                </c:pt>
                <c:pt idx="12">
                  <c:v>500.0</c:v>
                </c:pt>
                <c:pt idx="13">
                  <c:v>1000.0</c:v>
                </c:pt>
                <c:pt idx="14">
                  <c:v>800.0</c:v>
                </c:pt>
                <c:pt idx="15">
                  <c:v>500.0</c:v>
                </c:pt>
                <c:pt idx="16">
                  <c:v>220.0</c:v>
                </c:pt>
                <c:pt idx="17">
                  <c:v>750.0</c:v>
                </c:pt>
                <c:pt idx="18">
                  <c:v>450.0</c:v>
                </c:pt>
                <c:pt idx="19">
                  <c:v>670.0</c:v>
                </c:pt>
                <c:pt idx="20">
                  <c:v>880.0</c:v>
                </c:pt>
                <c:pt idx="21">
                  <c:v>925.0</c:v>
                </c:pt>
                <c:pt idx="22">
                  <c:v>840.0</c:v>
                </c:pt>
                <c:pt idx="23">
                  <c:v>500.0</c:v>
                </c:pt>
              </c:numCache>
            </c:numRef>
          </c:val>
        </c:ser>
        <c:dLbls>
          <c:showLegendKey val="0"/>
          <c:showVal val="0"/>
          <c:showCatName val="0"/>
          <c:showSerName val="0"/>
          <c:showPercent val="0"/>
          <c:showBubbleSize val="0"/>
        </c:dLbls>
        <c:gapWidth val="150"/>
        <c:axId val="716097752"/>
        <c:axId val="715162680"/>
      </c:barChart>
      <c:catAx>
        <c:axId val="716097752"/>
        <c:scaling>
          <c:orientation val="minMax"/>
        </c:scaling>
        <c:delete val="0"/>
        <c:axPos val="b"/>
        <c:numFmt formatCode="General" sourceLinked="1"/>
        <c:majorTickMark val="out"/>
        <c:minorTickMark val="none"/>
        <c:tickLblPos val="nextTo"/>
        <c:spPr>
          <a:ln w="2635">
            <a:solidFill>
              <a:schemeClr val="bg1"/>
            </a:solidFill>
            <a:prstDash val="solid"/>
          </a:ln>
        </c:spPr>
        <c:txPr>
          <a:bodyPr rot="0" vert="horz"/>
          <a:lstStyle/>
          <a:p>
            <a:pPr>
              <a:defRPr sz="1800" b="0" i="0" u="none" strike="noStrike" baseline="0">
                <a:solidFill>
                  <a:schemeClr val="bg1"/>
                </a:solidFill>
                <a:latin typeface="Arial"/>
                <a:ea typeface="Arial"/>
                <a:cs typeface="Arial"/>
              </a:defRPr>
            </a:pPr>
            <a:endParaRPr lang="en-US"/>
          </a:p>
        </c:txPr>
        <c:crossAx val="715162680"/>
        <c:crosses val="autoZero"/>
        <c:auto val="0"/>
        <c:lblAlgn val="ctr"/>
        <c:lblOffset val="100"/>
        <c:tickLblSkip val="2"/>
        <c:tickMarkSkip val="1"/>
        <c:noMultiLvlLbl val="0"/>
      </c:catAx>
      <c:valAx>
        <c:axId val="715162680"/>
        <c:scaling>
          <c:orientation val="minMax"/>
          <c:max val="1300.0"/>
          <c:min val="0.0"/>
        </c:scaling>
        <c:delete val="0"/>
        <c:axPos val="l"/>
        <c:numFmt formatCode="General" sourceLinked="1"/>
        <c:majorTickMark val="out"/>
        <c:minorTickMark val="none"/>
        <c:tickLblPos val="nextTo"/>
        <c:spPr>
          <a:ln w="2635">
            <a:solidFill>
              <a:schemeClr val="bg1"/>
            </a:solidFill>
            <a:prstDash val="solid"/>
          </a:ln>
        </c:spPr>
        <c:txPr>
          <a:bodyPr rot="0" vert="horz"/>
          <a:lstStyle/>
          <a:p>
            <a:pPr>
              <a:defRPr sz="1800" b="0" i="0" u="none" strike="noStrike" baseline="0">
                <a:solidFill>
                  <a:schemeClr val="bg1"/>
                </a:solidFill>
                <a:latin typeface="Arial"/>
                <a:ea typeface="Arial"/>
                <a:cs typeface="Arial"/>
              </a:defRPr>
            </a:pPr>
            <a:endParaRPr lang="en-US"/>
          </a:p>
        </c:txPr>
        <c:crossAx val="716097752"/>
        <c:crosses val="autoZero"/>
        <c:crossBetween val="between"/>
      </c:valAx>
      <c:spPr>
        <a:noFill/>
        <a:ln w="10541">
          <a:solidFill>
            <a:schemeClr val="bg1"/>
          </a:solidFill>
          <a:prstDash val="solid"/>
        </a:ln>
      </c:spPr>
    </c:plotArea>
    <c:legend>
      <c:legendPos val="r"/>
      <c:layout>
        <c:manualLayout>
          <c:xMode val="edge"/>
          <c:yMode val="edge"/>
          <c:x val="0.0562913907284768"/>
          <c:y val="0.0251572327044025"/>
          <c:w val="0.664389604666327"/>
          <c:h val="0.178940099117464"/>
        </c:manualLayout>
      </c:layout>
      <c:overlay val="0"/>
      <c:spPr>
        <a:noFill/>
        <a:ln w="21083">
          <a:noFill/>
        </a:ln>
      </c:spPr>
      <c:txPr>
        <a:bodyPr/>
        <a:lstStyle/>
        <a:p>
          <a:pPr>
            <a:defRPr sz="2400" b="0" i="0" u="none" strike="noStrike" baseline="0">
              <a:solidFill>
                <a:schemeClr val="bg1"/>
              </a:solidFill>
              <a:latin typeface="Arial"/>
              <a:ea typeface="Comic Sans MS"/>
              <a:cs typeface="Comic Sans MS"/>
            </a:defRPr>
          </a:pPr>
          <a:endParaRPr lang="en-US"/>
        </a:p>
      </c:txPr>
    </c:legend>
    <c:plotVisOnly val="1"/>
    <c:dispBlanksAs val="gap"/>
    <c:showDLblsOverMax val="0"/>
  </c:chart>
  <c:spPr>
    <a:noFill/>
    <a:ln>
      <a:noFill/>
    </a:ln>
  </c:spPr>
  <c:txPr>
    <a:bodyPr/>
    <a:lstStyle/>
    <a:p>
      <a:pPr>
        <a:defRPr sz="643" b="1"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23594042752561"/>
          <c:y val="0.126816616277396"/>
          <c:w val="0.776052642798496"/>
          <c:h val="0.656743191911138"/>
        </c:manualLayout>
      </c:layout>
      <c:lineChart>
        <c:grouping val="standard"/>
        <c:varyColors val="0"/>
        <c:ser>
          <c:idx val="0"/>
          <c:order val="0"/>
          <c:tx>
            <c:strRef>
              <c:f>Sheet1!$A$2</c:f>
              <c:strCache>
                <c:ptCount val="1"/>
              </c:strCache>
            </c:strRef>
          </c:tx>
          <c:spPr>
            <a:ln w="22321">
              <a:solidFill>
                <a:srgbClr val="FFC126"/>
              </a:solidFill>
              <a:prstDash val="solid"/>
            </a:ln>
          </c:spPr>
          <c:marker>
            <c:symbol val="diamond"/>
            <c:size val="4"/>
            <c:spPr>
              <a:solidFill>
                <a:srgbClr val="FFC126"/>
              </a:solidFill>
              <a:ln>
                <a:solidFill>
                  <a:srgbClr val="FFC126"/>
                </a:solidFill>
                <a:prstDash val="solid"/>
              </a:ln>
            </c:spPr>
          </c:marker>
          <c:errBars>
            <c:errDir val="y"/>
            <c:errBarType val="both"/>
            <c:errValType val="fixedVal"/>
            <c:noEndCap val="0"/>
            <c:val val="2.0"/>
            <c:spPr>
              <a:ln w="7440">
                <a:solidFill>
                  <a:srgbClr val="FFC126"/>
                </a:solidFill>
                <a:prstDash val="solid"/>
              </a:ln>
            </c:spPr>
          </c:errBars>
          <c:cat>
            <c:numRef>
              <c:f>Sheet1!$B$1:$H$1</c:f>
              <c:numCache>
                <c:formatCode>General</c:formatCode>
                <c:ptCount val="7"/>
                <c:pt idx="0">
                  <c:v>1.0</c:v>
                </c:pt>
                <c:pt idx="1">
                  <c:v>2.0</c:v>
                </c:pt>
                <c:pt idx="2">
                  <c:v>3.0</c:v>
                </c:pt>
                <c:pt idx="3">
                  <c:v>4.0</c:v>
                </c:pt>
                <c:pt idx="4">
                  <c:v>5.0</c:v>
                </c:pt>
                <c:pt idx="5">
                  <c:v>6.0</c:v>
                </c:pt>
                <c:pt idx="6">
                  <c:v>7.0</c:v>
                </c:pt>
              </c:numCache>
            </c:numRef>
          </c:cat>
          <c:val>
            <c:numRef>
              <c:f>Sheet1!$B$2:$H$2</c:f>
              <c:numCache>
                <c:formatCode>General</c:formatCode>
                <c:ptCount val="7"/>
                <c:pt idx="0">
                  <c:v>25.0</c:v>
                </c:pt>
                <c:pt idx="1">
                  <c:v>17.0</c:v>
                </c:pt>
                <c:pt idx="2">
                  <c:v>12.0</c:v>
                </c:pt>
                <c:pt idx="3">
                  <c:v>11.0</c:v>
                </c:pt>
                <c:pt idx="4">
                  <c:v>11.0</c:v>
                </c:pt>
                <c:pt idx="5">
                  <c:v>11.0</c:v>
                </c:pt>
                <c:pt idx="6">
                  <c:v>22.0</c:v>
                </c:pt>
              </c:numCache>
            </c:numRef>
          </c:val>
          <c:smooth val="0"/>
        </c:ser>
        <c:ser>
          <c:idx val="1"/>
          <c:order val="1"/>
          <c:tx>
            <c:strRef>
              <c:f>Sheet1!$A$3</c:f>
              <c:strCache>
                <c:ptCount val="1"/>
                <c:pt idx="0">
                  <c:v>West</c:v>
                </c:pt>
              </c:strCache>
            </c:strRef>
          </c:tx>
          <c:spPr>
            <a:ln w="22321">
              <a:solidFill>
                <a:schemeClr val="accent5">
                  <a:lumMod val="60000"/>
                  <a:lumOff val="40000"/>
                </a:schemeClr>
              </a:solidFill>
              <a:prstDash val="lgDash"/>
            </a:ln>
          </c:spPr>
          <c:marker>
            <c:symbol val="square"/>
            <c:size val="4"/>
            <c:spPr>
              <a:solidFill>
                <a:schemeClr val="accent5">
                  <a:lumMod val="60000"/>
                  <a:lumOff val="40000"/>
                </a:schemeClr>
              </a:solidFill>
              <a:ln>
                <a:solidFill>
                  <a:schemeClr val="accent5">
                    <a:lumMod val="60000"/>
                    <a:lumOff val="40000"/>
                  </a:schemeClr>
                </a:solidFill>
                <a:prstDash val="solid"/>
              </a:ln>
            </c:spPr>
          </c:marker>
          <c:errBars>
            <c:errDir val="y"/>
            <c:errBarType val="both"/>
            <c:errValType val="fixedVal"/>
            <c:noEndCap val="0"/>
            <c:val val="2.0"/>
            <c:spPr>
              <a:ln w="7440">
                <a:solidFill>
                  <a:schemeClr val="accent5">
                    <a:lumMod val="60000"/>
                    <a:lumOff val="40000"/>
                  </a:schemeClr>
                </a:solidFill>
                <a:prstDash val="solid"/>
              </a:ln>
            </c:spPr>
          </c:errBars>
          <c:cat>
            <c:numRef>
              <c:f>Sheet1!$B$1:$H$1</c:f>
              <c:numCache>
                <c:formatCode>General</c:formatCode>
                <c:ptCount val="7"/>
                <c:pt idx="0">
                  <c:v>1.0</c:v>
                </c:pt>
                <c:pt idx="1">
                  <c:v>2.0</c:v>
                </c:pt>
                <c:pt idx="2">
                  <c:v>3.0</c:v>
                </c:pt>
                <c:pt idx="3">
                  <c:v>4.0</c:v>
                </c:pt>
                <c:pt idx="4">
                  <c:v>5.0</c:v>
                </c:pt>
                <c:pt idx="5">
                  <c:v>6.0</c:v>
                </c:pt>
                <c:pt idx="6">
                  <c:v>7.0</c:v>
                </c:pt>
              </c:numCache>
            </c:numRef>
          </c:cat>
          <c:val>
            <c:numRef>
              <c:f>Sheet1!$B$3:$H$3</c:f>
              <c:numCache>
                <c:formatCode>General</c:formatCode>
                <c:ptCount val="7"/>
                <c:pt idx="0">
                  <c:v>75.0</c:v>
                </c:pt>
                <c:pt idx="1">
                  <c:v>83.0</c:v>
                </c:pt>
                <c:pt idx="2">
                  <c:v>88.0</c:v>
                </c:pt>
                <c:pt idx="3">
                  <c:v>89.0</c:v>
                </c:pt>
                <c:pt idx="4">
                  <c:v>89.0</c:v>
                </c:pt>
                <c:pt idx="5">
                  <c:v>89.0</c:v>
                </c:pt>
                <c:pt idx="6">
                  <c:v>78.0</c:v>
                </c:pt>
              </c:numCache>
            </c:numRef>
          </c:val>
          <c:smooth val="0"/>
        </c:ser>
        <c:dLbls>
          <c:showLegendKey val="0"/>
          <c:showVal val="0"/>
          <c:showCatName val="0"/>
          <c:showSerName val="0"/>
          <c:showPercent val="0"/>
          <c:showBubbleSize val="0"/>
        </c:dLbls>
        <c:marker val="1"/>
        <c:smooth val="0"/>
        <c:axId val="538914872"/>
        <c:axId val="537929448"/>
      </c:lineChart>
      <c:catAx>
        <c:axId val="538914872"/>
        <c:scaling>
          <c:orientation val="minMax"/>
        </c:scaling>
        <c:delete val="0"/>
        <c:axPos val="b"/>
        <c:numFmt formatCode="General" sourceLinked="1"/>
        <c:majorTickMark val="out"/>
        <c:minorTickMark val="none"/>
        <c:tickLblPos val="nextTo"/>
        <c:spPr>
          <a:ln w="1860">
            <a:solidFill>
              <a:schemeClr val="bg1"/>
            </a:solidFill>
            <a:prstDash val="solid"/>
          </a:ln>
        </c:spPr>
        <c:txPr>
          <a:bodyPr rot="0" vert="horz"/>
          <a:lstStyle/>
          <a:p>
            <a:pPr>
              <a:defRPr sz="1600" b="1" i="0" u="none" strike="noStrike" baseline="0">
                <a:solidFill>
                  <a:schemeClr val="bg1"/>
                </a:solidFill>
                <a:latin typeface="Arial"/>
                <a:ea typeface="Arial"/>
                <a:cs typeface="Arial"/>
              </a:defRPr>
            </a:pPr>
            <a:endParaRPr lang="en-US"/>
          </a:p>
        </c:txPr>
        <c:crossAx val="537929448"/>
        <c:crosses val="autoZero"/>
        <c:auto val="0"/>
        <c:lblAlgn val="ctr"/>
        <c:lblOffset val="100"/>
        <c:tickLblSkip val="1"/>
        <c:tickMarkSkip val="1"/>
        <c:noMultiLvlLbl val="0"/>
      </c:catAx>
      <c:valAx>
        <c:axId val="537929448"/>
        <c:scaling>
          <c:orientation val="minMax"/>
          <c:max val="100.0"/>
        </c:scaling>
        <c:delete val="0"/>
        <c:axPos val="l"/>
        <c:numFmt formatCode="General" sourceLinked="1"/>
        <c:majorTickMark val="out"/>
        <c:minorTickMark val="none"/>
        <c:tickLblPos val="nextTo"/>
        <c:spPr>
          <a:ln w="1860">
            <a:solidFill>
              <a:schemeClr val="bg1"/>
            </a:solidFill>
            <a:prstDash val="solid"/>
          </a:ln>
        </c:spPr>
        <c:txPr>
          <a:bodyPr rot="0" vert="horz"/>
          <a:lstStyle/>
          <a:p>
            <a:pPr>
              <a:defRPr sz="1600" b="1" i="0" u="none" strike="noStrike" baseline="0">
                <a:solidFill>
                  <a:schemeClr val="bg1"/>
                </a:solidFill>
                <a:latin typeface="Arial"/>
                <a:ea typeface="Arial"/>
                <a:cs typeface="Arial"/>
              </a:defRPr>
            </a:pPr>
            <a:endParaRPr lang="en-US"/>
          </a:p>
        </c:txPr>
        <c:crossAx val="538914872"/>
        <c:crosses val="autoZero"/>
        <c:crossBetween val="between"/>
        <c:majorUnit val="25.0"/>
      </c:valAx>
      <c:spPr>
        <a:noFill/>
        <a:ln w="7440">
          <a:solidFill>
            <a:schemeClr val="bg1"/>
          </a:solidFill>
          <a:prstDash val="solid"/>
        </a:ln>
      </c:spPr>
    </c:plotArea>
    <c:plotVisOnly val="1"/>
    <c:dispBlanksAs val="gap"/>
    <c:showDLblsOverMax val="0"/>
  </c:chart>
  <c:spPr>
    <a:noFill/>
    <a:ln>
      <a:noFill/>
    </a:ln>
  </c:spPr>
  <c:txPr>
    <a:bodyPr/>
    <a:lstStyle/>
    <a:p>
      <a:pPr>
        <a:defRPr sz="469"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26494502290992"/>
          <c:y val="0.0877192866614943"/>
          <c:w val="0.825357303909551"/>
          <c:h val="0.648828581961846"/>
        </c:manualLayout>
      </c:layout>
      <c:lineChart>
        <c:grouping val="standard"/>
        <c:varyColors val="0"/>
        <c:ser>
          <c:idx val="0"/>
          <c:order val="0"/>
          <c:tx>
            <c:strRef>
              <c:f>Sheet1!$A$2</c:f>
              <c:strCache>
                <c:ptCount val="1"/>
              </c:strCache>
            </c:strRef>
          </c:tx>
          <c:spPr>
            <a:ln w="22771">
              <a:solidFill>
                <a:srgbClr val="FFC126"/>
              </a:solidFill>
              <a:prstDash val="solid"/>
            </a:ln>
          </c:spPr>
          <c:marker>
            <c:symbol val="diamond"/>
            <c:size val="4"/>
            <c:spPr>
              <a:solidFill>
                <a:srgbClr val="FFC126"/>
              </a:solidFill>
              <a:ln>
                <a:solidFill>
                  <a:srgbClr val="FFC126"/>
                </a:solidFill>
                <a:prstDash val="solid"/>
              </a:ln>
            </c:spPr>
          </c:marker>
          <c:errBars>
            <c:errDir val="y"/>
            <c:errBarType val="both"/>
            <c:errValType val="fixedVal"/>
            <c:noEndCap val="0"/>
            <c:val val="2.0"/>
            <c:spPr>
              <a:ln w="7590">
                <a:solidFill>
                  <a:srgbClr val="FFC126"/>
                </a:solidFill>
                <a:prstDash val="solid"/>
              </a:ln>
            </c:spPr>
          </c:errBars>
          <c:cat>
            <c:numRef>
              <c:f>Sheet1!$B$1:$H$1</c:f>
              <c:numCache>
                <c:formatCode>General</c:formatCode>
                <c:ptCount val="7"/>
                <c:pt idx="0">
                  <c:v>62.0</c:v>
                </c:pt>
                <c:pt idx="1">
                  <c:v>63.0</c:v>
                </c:pt>
                <c:pt idx="2">
                  <c:v>64.0</c:v>
                </c:pt>
                <c:pt idx="3">
                  <c:v>65.0</c:v>
                </c:pt>
                <c:pt idx="4">
                  <c:v>66.0</c:v>
                </c:pt>
                <c:pt idx="5">
                  <c:v>67.0</c:v>
                </c:pt>
                <c:pt idx="6">
                  <c:v>68.0</c:v>
                </c:pt>
              </c:numCache>
            </c:numRef>
          </c:cat>
          <c:val>
            <c:numRef>
              <c:f>Sheet1!$B$2:$H$2</c:f>
              <c:numCache>
                <c:formatCode>General</c:formatCode>
                <c:ptCount val="7"/>
                <c:pt idx="0">
                  <c:v>18.0</c:v>
                </c:pt>
                <c:pt idx="1">
                  <c:v>25.0</c:v>
                </c:pt>
                <c:pt idx="2">
                  <c:v>24.0</c:v>
                </c:pt>
                <c:pt idx="3">
                  <c:v>23.0</c:v>
                </c:pt>
                <c:pt idx="4">
                  <c:v>22.0</c:v>
                </c:pt>
                <c:pt idx="5">
                  <c:v>23.0</c:v>
                </c:pt>
                <c:pt idx="6">
                  <c:v>24.0</c:v>
                </c:pt>
              </c:numCache>
            </c:numRef>
          </c:val>
          <c:smooth val="0"/>
        </c:ser>
        <c:ser>
          <c:idx val="1"/>
          <c:order val="1"/>
          <c:tx>
            <c:strRef>
              <c:f>Sheet1!$A$3</c:f>
              <c:strCache>
                <c:ptCount val="1"/>
              </c:strCache>
            </c:strRef>
          </c:tx>
          <c:spPr>
            <a:ln w="22771">
              <a:solidFill>
                <a:schemeClr val="accent5">
                  <a:lumMod val="60000"/>
                  <a:lumOff val="40000"/>
                </a:schemeClr>
              </a:solidFill>
              <a:prstDash val="lgDash"/>
            </a:ln>
          </c:spPr>
          <c:marker>
            <c:symbol val="square"/>
            <c:size val="4"/>
            <c:spPr>
              <a:solidFill>
                <a:schemeClr val="accent5">
                  <a:lumMod val="60000"/>
                  <a:lumOff val="40000"/>
                </a:schemeClr>
              </a:solidFill>
              <a:ln w="9525">
                <a:solidFill>
                  <a:schemeClr val="accent5">
                    <a:lumMod val="60000"/>
                    <a:lumOff val="40000"/>
                  </a:schemeClr>
                </a:solidFill>
                <a:prstDash val="lgDash"/>
              </a:ln>
            </c:spPr>
          </c:marker>
          <c:errBars>
            <c:errDir val="y"/>
            <c:errBarType val="both"/>
            <c:errValType val="fixedVal"/>
            <c:noEndCap val="0"/>
            <c:val val="2.0"/>
            <c:spPr>
              <a:ln w="7590">
                <a:solidFill>
                  <a:schemeClr val="accent5">
                    <a:lumMod val="60000"/>
                    <a:lumOff val="40000"/>
                  </a:schemeClr>
                </a:solidFill>
                <a:prstDash val="solid"/>
              </a:ln>
            </c:spPr>
          </c:errBars>
          <c:cat>
            <c:numRef>
              <c:f>Sheet1!$B$1:$H$1</c:f>
              <c:numCache>
                <c:formatCode>General</c:formatCode>
                <c:ptCount val="7"/>
                <c:pt idx="0">
                  <c:v>62.0</c:v>
                </c:pt>
                <c:pt idx="1">
                  <c:v>63.0</c:v>
                </c:pt>
                <c:pt idx="2">
                  <c:v>64.0</c:v>
                </c:pt>
                <c:pt idx="3">
                  <c:v>65.0</c:v>
                </c:pt>
                <c:pt idx="4">
                  <c:v>66.0</c:v>
                </c:pt>
                <c:pt idx="5">
                  <c:v>67.0</c:v>
                </c:pt>
                <c:pt idx="6">
                  <c:v>68.0</c:v>
                </c:pt>
              </c:numCache>
            </c:numRef>
          </c:cat>
          <c:val>
            <c:numRef>
              <c:f>Sheet1!$B$3:$H$3</c:f>
              <c:numCache>
                <c:formatCode>General</c:formatCode>
                <c:ptCount val="7"/>
                <c:pt idx="0">
                  <c:v>82.0</c:v>
                </c:pt>
                <c:pt idx="1">
                  <c:v>75.0</c:v>
                </c:pt>
                <c:pt idx="2">
                  <c:v>76.0</c:v>
                </c:pt>
                <c:pt idx="3">
                  <c:v>77.0</c:v>
                </c:pt>
                <c:pt idx="4">
                  <c:v>78.0</c:v>
                </c:pt>
                <c:pt idx="5">
                  <c:v>77.0</c:v>
                </c:pt>
                <c:pt idx="6">
                  <c:v>76.0</c:v>
                </c:pt>
              </c:numCache>
            </c:numRef>
          </c:val>
          <c:smooth val="0"/>
        </c:ser>
        <c:dLbls>
          <c:showLegendKey val="0"/>
          <c:showVal val="0"/>
          <c:showCatName val="0"/>
          <c:showSerName val="0"/>
          <c:showPercent val="0"/>
          <c:showBubbleSize val="0"/>
        </c:dLbls>
        <c:marker val="1"/>
        <c:smooth val="0"/>
        <c:axId val="455309768"/>
        <c:axId val="630141192"/>
      </c:lineChart>
      <c:catAx>
        <c:axId val="455309768"/>
        <c:scaling>
          <c:orientation val="minMax"/>
        </c:scaling>
        <c:delete val="0"/>
        <c:axPos val="b"/>
        <c:numFmt formatCode="General" sourceLinked="1"/>
        <c:majorTickMark val="out"/>
        <c:minorTickMark val="none"/>
        <c:tickLblPos val="nextTo"/>
        <c:spPr>
          <a:ln w="1898">
            <a:solidFill>
              <a:schemeClr val="bg1"/>
            </a:solidFill>
            <a:prstDash val="solid"/>
          </a:ln>
        </c:spPr>
        <c:txPr>
          <a:bodyPr rot="0" vert="horz"/>
          <a:lstStyle/>
          <a:p>
            <a:pPr>
              <a:defRPr/>
            </a:pPr>
            <a:endParaRPr lang="en-US"/>
          </a:p>
        </c:txPr>
        <c:crossAx val="630141192"/>
        <c:crosses val="autoZero"/>
        <c:auto val="0"/>
        <c:lblAlgn val="ctr"/>
        <c:lblOffset val="100"/>
        <c:tickLblSkip val="1"/>
        <c:tickMarkSkip val="1"/>
        <c:noMultiLvlLbl val="0"/>
      </c:catAx>
      <c:valAx>
        <c:axId val="630141192"/>
        <c:scaling>
          <c:orientation val="minMax"/>
          <c:max val="100.0"/>
          <c:min val="0.0"/>
        </c:scaling>
        <c:delete val="0"/>
        <c:axPos val="l"/>
        <c:numFmt formatCode="General" sourceLinked="1"/>
        <c:majorTickMark val="out"/>
        <c:minorTickMark val="none"/>
        <c:tickLblPos val="nextTo"/>
        <c:spPr>
          <a:ln w="1898">
            <a:solidFill>
              <a:schemeClr val="bg1"/>
            </a:solidFill>
            <a:prstDash val="solid"/>
          </a:ln>
        </c:spPr>
        <c:txPr>
          <a:bodyPr rot="0" vert="horz"/>
          <a:lstStyle/>
          <a:p>
            <a:pPr>
              <a:defRPr/>
            </a:pPr>
            <a:endParaRPr lang="en-US"/>
          </a:p>
        </c:txPr>
        <c:crossAx val="455309768"/>
        <c:crosses val="autoZero"/>
        <c:crossBetween val="between"/>
        <c:majorUnit val="25.0"/>
      </c:valAx>
      <c:spPr>
        <a:noFill/>
        <a:ln w="13970">
          <a:solidFill>
            <a:schemeClr val="bg1"/>
          </a:solidFill>
          <a:prstDash val="solid"/>
        </a:ln>
      </c:spPr>
    </c:plotArea>
    <c:plotVisOnly val="1"/>
    <c:dispBlanksAs val="gap"/>
    <c:showDLblsOverMax val="0"/>
  </c:chart>
  <c:spPr>
    <a:noFill/>
    <a:ln>
      <a:noFill/>
    </a:ln>
  </c:spPr>
  <c:txPr>
    <a:bodyPr/>
    <a:lstStyle/>
    <a:p>
      <a:pPr>
        <a:defRPr sz="1600" b="1" i="0" u="none" strike="noStrike" baseline="0">
          <a:solidFill>
            <a:schemeClr val="bg1"/>
          </a:solidFill>
          <a:latin typeface="Arial"/>
          <a:ea typeface="Arial"/>
          <a:cs typeface="Arial"/>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242424242424242"/>
          <c:y val="0.0577652427541627"/>
          <c:w val="0.738885926930367"/>
          <c:h val="0.747227307276445"/>
        </c:manualLayout>
      </c:layout>
      <c:lineChart>
        <c:grouping val="standard"/>
        <c:varyColors val="0"/>
        <c:ser>
          <c:idx val="0"/>
          <c:order val="0"/>
          <c:tx>
            <c:strRef>
              <c:f>Sheet1!$A$2</c:f>
              <c:strCache>
                <c:ptCount val="1"/>
              </c:strCache>
            </c:strRef>
          </c:tx>
          <c:spPr>
            <a:ln w="31382">
              <a:solidFill>
                <a:srgbClr val="FFCC66"/>
              </a:solidFill>
              <a:prstDash val="solid"/>
            </a:ln>
          </c:spPr>
          <c:marker>
            <c:symbol val="diamond"/>
            <c:size val="4"/>
            <c:spPr>
              <a:solidFill>
                <a:srgbClr val="FFCC66"/>
              </a:solidFill>
              <a:ln>
                <a:solidFill>
                  <a:srgbClr val="FFCC66"/>
                </a:solidFill>
                <a:prstDash val="solid"/>
              </a:ln>
            </c:spPr>
          </c:marker>
          <c:errBars>
            <c:errDir val="y"/>
            <c:errBarType val="both"/>
            <c:errValType val="fixedVal"/>
            <c:noEndCap val="0"/>
            <c:val val="105.0"/>
            <c:spPr>
              <a:ln w="10461">
                <a:solidFill>
                  <a:srgbClr val="FFCC66"/>
                </a:solidFill>
                <a:prstDash val="solid"/>
              </a:ln>
            </c:spPr>
          </c:errBars>
          <c:cat>
            <c:numRef>
              <c:f>Sheet1!$B$1:$F$1</c:f>
              <c:numCache>
                <c:formatCode>General</c:formatCode>
                <c:ptCount val="5"/>
                <c:pt idx="0">
                  <c:v>1.0</c:v>
                </c:pt>
                <c:pt idx="1">
                  <c:v>2.0</c:v>
                </c:pt>
                <c:pt idx="2">
                  <c:v>3.0</c:v>
                </c:pt>
                <c:pt idx="3">
                  <c:v>4.0</c:v>
                </c:pt>
                <c:pt idx="4">
                  <c:v>5.0</c:v>
                </c:pt>
              </c:numCache>
            </c:numRef>
          </c:cat>
          <c:val>
            <c:numRef>
              <c:f>Sheet1!$B$2:$F$2</c:f>
              <c:numCache>
                <c:formatCode>General</c:formatCode>
                <c:ptCount val="5"/>
                <c:pt idx="0">
                  <c:v>308.0</c:v>
                </c:pt>
                <c:pt idx="1">
                  <c:v>616.0</c:v>
                </c:pt>
                <c:pt idx="2">
                  <c:v>1006.0</c:v>
                </c:pt>
                <c:pt idx="3">
                  <c:v>803.0</c:v>
                </c:pt>
                <c:pt idx="4">
                  <c:v>1786.0</c:v>
                </c:pt>
              </c:numCache>
            </c:numRef>
          </c:val>
          <c:smooth val="1"/>
        </c:ser>
        <c:ser>
          <c:idx val="1"/>
          <c:order val="1"/>
          <c:tx>
            <c:strRef>
              <c:f>Sheet1!$A$3</c:f>
              <c:strCache>
                <c:ptCount val="1"/>
                <c:pt idx="0">
                  <c:v>West</c:v>
                </c:pt>
              </c:strCache>
            </c:strRef>
          </c:tx>
          <c:spPr>
            <a:ln w="31382">
              <a:solidFill>
                <a:schemeClr val="tx1"/>
              </a:solidFill>
              <a:prstDash val="solid"/>
            </a:ln>
          </c:spPr>
          <c:marker>
            <c:symbol val="square"/>
            <c:size val="4"/>
            <c:spPr>
              <a:solidFill>
                <a:srgbClr val="FFCC99"/>
              </a:solidFill>
              <a:ln>
                <a:solidFill>
                  <a:srgbClr val="FFCC99"/>
                </a:solidFill>
                <a:prstDash val="solid"/>
              </a:ln>
            </c:spPr>
          </c:marker>
          <c:errBars>
            <c:errDir val="y"/>
            <c:errBarType val="both"/>
            <c:errValType val="fixedVal"/>
            <c:noEndCap val="0"/>
            <c:val val="105.0"/>
            <c:spPr>
              <a:ln w="10461">
                <a:solidFill>
                  <a:schemeClr val="tx1"/>
                </a:solidFill>
                <a:prstDash val="solid"/>
              </a:ln>
            </c:spPr>
          </c:errBars>
          <c:cat>
            <c:numRef>
              <c:f>Sheet1!$B$1:$F$1</c:f>
              <c:numCache>
                <c:formatCode>General</c:formatCode>
                <c:ptCount val="5"/>
                <c:pt idx="0">
                  <c:v>1.0</c:v>
                </c:pt>
                <c:pt idx="1">
                  <c:v>2.0</c:v>
                </c:pt>
                <c:pt idx="2">
                  <c:v>3.0</c:v>
                </c:pt>
                <c:pt idx="3">
                  <c:v>4.0</c:v>
                </c:pt>
                <c:pt idx="4">
                  <c:v>5.0</c:v>
                </c:pt>
              </c:numCache>
            </c:numRef>
          </c:cat>
          <c:val>
            <c:numRef>
              <c:f>Sheet1!$B$3:$F$3</c:f>
              <c:numCache>
                <c:formatCode>General</c:formatCode>
                <c:ptCount val="5"/>
                <c:pt idx="0">
                  <c:v>1150.0</c:v>
                </c:pt>
                <c:pt idx="1">
                  <c:v>1789.0</c:v>
                </c:pt>
                <c:pt idx="2">
                  <c:v>2108.0</c:v>
                </c:pt>
                <c:pt idx="3">
                  <c:v>1491.0</c:v>
                </c:pt>
                <c:pt idx="4">
                  <c:v>960.0</c:v>
                </c:pt>
              </c:numCache>
            </c:numRef>
          </c:val>
          <c:smooth val="1"/>
        </c:ser>
        <c:dLbls>
          <c:showLegendKey val="0"/>
          <c:showVal val="0"/>
          <c:showCatName val="0"/>
          <c:showSerName val="0"/>
          <c:showPercent val="0"/>
          <c:showBubbleSize val="0"/>
        </c:dLbls>
        <c:marker val="1"/>
        <c:smooth val="0"/>
        <c:axId val="474262888"/>
        <c:axId val="474298568"/>
      </c:lineChart>
      <c:catAx>
        <c:axId val="474262888"/>
        <c:scaling>
          <c:orientation val="minMax"/>
        </c:scaling>
        <c:delete val="0"/>
        <c:axPos val="b"/>
        <c:title>
          <c:tx>
            <c:rich>
              <a:bodyPr/>
              <a:lstStyle/>
              <a:p>
                <a:pPr>
                  <a:defRPr sz="1483" b="1" i="0" u="none" strike="noStrike" baseline="0">
                    <a:solidFill>
                      <a:srgbClr val="FFFFFF"/>
                    </a:solidFill>
                    <a:latin typeface="Arial"/>
                    <a:ea typeface="Arial"/>
                    <a:cs typeface="Arial"/>
                  </a:defRPr>
                </a:pPr>
                <a:r>
                  <a:rPr lang="en-US" sz="1800" b="0" i="0" baseline="0" dirty="0" smtClean="0">
                    <a:solidFill>
                      <a:srgbClr val="FFFFFF"/>
                    </a:solidFill>
                    <a:effectLst/>
                  </a:rPr>
                  <a:t>Day</a:t>
                </a:r>
                <a:endParaRPr lang="en-US" sz="2000" dirty="0">
                  <a:solidFill>
                    <a:srgbClr val="FFFFFF"/>
                  </a:solidFill>
                  <a:effectLst/>
                </a:endParaRPr>
              </a:p>
            </c:rich>
          </c:tx>
          <c:layout>
            <c:manualLayout>
              <c:xMode val="edge"/>
              <c:yMode val="edge"/>
              <c:x val="0.552689338490223"/>
              <c:y val="0.916571048182957"/>
            </c:manualLayout>
          </c:layout>
          <c:overlay val="0"/>
          <c:spPr>
            <a:noFill/>
            <a:ln w="20922">
              <a:noFill/>
            </a:ln>
          </c:spPr>
        </c:title>
        <c:numFmt formatCode="General" sourceLinked="1"/>
        <c:majorTickMark val="out"/>
        <c:minorTickMark val="none"/>
        <c:tickLblPos val="nextTo"/>
        <c:spPr>
          <a:ln w="2615">
            <a:solidFill>
              <a:schemeClr val="tx1"/>
            </a:solidFill>
            <a:prstDash val="solid"/>
          </a:ln>
        </c:spPr>
        <c:txPr>
          <a:bodyPr rot="0" vert="horz"/>
          <a:lstStyle/>
          <a:p>
            <a:pPr>
              <a:defRPr sz="1800" b="0" i="0" u="none" strike="noStrike" baseline="0">
                <a:solidFill>
                  <a:schemeClr val="tx1"/>
                </a:solidFill>
                <a:latin typeface="Arial"/>
                <a:ea typeface="Arial"/>
                <a:cs typeface="Arial"/>
              </a:defRPr>
            </a:pPr>
            <a:endParaRPr lang="en-US"/>
          </a:p>
        </c:txPr>
        <c:crossAx val="474298568"/>
        <c:crosses val="autoZero"/>
        <c:auto val="0"/>
        <c:lblAlgn val="ctr"/>
        <c:lblOffset val="100"/>
        <c:tickLblSkip val="1"/>
        <c:tickMarkSkip val="1"/>
        <c:noMultiLvlLbl val="0"/>
      </c:catAx>
      <c:valAx>
        <c:axId val="474298568"/>
        <c:scaling>
          <c:orientation val="minMax"/>
          <c:max val="2500.0"/>
        </c:scaling>
        <c:delete val="0"/>
        <c:axPos val="l"/>
        <c:numFmt formatCode="General" sourceLinked="1"/>
        <c:majorTickMark val="out"/>
        <c:minorTickMark val="none"/>
        <c:tickLblPos val="nextTo"/>
        <c:spPr>
          <a:ln w="2615">
            <a:solidFill>
              <a:schemeClr val="tx1"/>
            </a:solidFill>
            <a:prstDash val="solid"/>
          </a:ln>
        </c:spPr>
        <c:txPr>
          <a:bodyPr rot="0" vert="horz"/>
          <a:lstStyle/>
          <a:p>
            <a:pPr>
              <a:defRPr sz="1600" b="0" i="0" u="none" strike="noStrike" baseline="0">
                <a:solidFill>
                  <a:schemeClr val="tx1"/>
                </a:solidFill>
                <a:latin typeface="Arial"/>
                <a:ea typeface="Arial"/>
                <a:cs typeface="Arial"/>
              </a:defRPr>
            </a:pPr>
            <a:endParaRPr lang="en-US"/>
          </a:p>
        </c:txPr>
        <c:crossAx val="474262888"/>
        <c:crosses val="autoZero"/>
        <c:crossBetween val="between"/>
        <c:majorUnit val="500.0"/>
      </c:valAx>
      <c:spPr>
        <a:noFill/>
        <a:ln w="13589">
          <a:solidFill>
            <a:schemeClr val="tx1"/>
          </a:solidFill>
          <a:prstDash val="solid"/>
        </a:ln>
      </c:spPr>
    </c:plotArea>
    <c:plotVisOnly val="1"/>
    <c:dispBlanksAs val="gap"/>
    <c:showDLblsOverMax val="0"/>
  </c:chart>
  <c:spPr>
    <a:noFill/>
    <a:ln>
      <a:noFill/>
    </a:ln>
  </c:spPr>
  <c:txPr>
    <a:bodyPr/>
    <a:lstStyle/>
    <a:p>
      <a:pPr>
        <a:defRPr sz="659"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138689925427852"/>
          <c:y val="0.0711140842390804"/>
          <c:w val="0.840236686390532"/>
          <c:h val="0.749827254138845"/>
        </c:manualLayout>
      </c:layout>
      <c:lineChart>
        <c:grouping val="standard"/>
        <c:varyColors val="0"/>
        <c:ser>
          <c:idx val="0"/>
          <c:order val="0"/>
          <c:tx>
            <c:strRef>
              <c:f>Sheet1!$A$2</c:f>
              <c:strCache>
                <c:ptCount val="1"/>
              </c:strCache>
            </c:strRef>
          </c:tx>
          <c:spPr>
            <a:ln w="38126">
              <a:solidFill>
                <a:schemeClr val="tx1"/>
              </a:solidFill>
              <a:prstDash val="solid"/>
            </a:ln>
          </c:spPr>
          <c:marker>
            <c:symbol val="diamond"/>
            <c:size val="5"/>
            <c:spPr>
              <a:solidFill>
                <a:schemeClr val="tx1"/>
              </a:solidFill>
              <a:ln>
                <a:solidFill>
                  <a:schemeClr val="tx1"/>
                </a:solidFill>
                <a:prstDash val="solid"/>
              </a:ln>
            </c:spPr>
          </c:marker>
          <c:errBars>
            <c:errDir val="y"/>
            <c:errBarType val="both"/>
            <c:errValType val="fixedVal"/>
            <c:noEndCap val="0"/>
            <c:val val="105.0"/>
            <c:spPr>
              <a:ln w="12709">
                <a:solidFill>
                  <a:schemeClr val="tx1"/>
                </a:solidFill>
                <a:prstDash val="solid"/>
              </a:ln>
            </c:spPr>
          </c:errBars>
          <c:cat>
            <c:numRef>
              <c:f>Sheet1!$B$1:$F$1</c:f>
              <c:numCache>
                <c:formatCode>General</c:formatCode>
                <c:ptCount val="5"/>
                <c:pt idx="0">
                  <c:v>1.0</c:v>
                </c:pt>
                <c:pt idx="1">
                  <c:v>2.0</c:v>
                </c:pt>
                <c:pt idx="2">
                  <c:v>3.0</c:v>
                </c:pt>
                <c:pt idx="3">
                  <c:v>4.0</c:v>
                </c:pt>
                <c:pt idx="4">
                  <c:v>5.0</c:v>
                </c:pt>
              </c:numCache>
            </c:numRef>
          </c:cat>
          <c:val>
            <c:numRef>
              <c:f>Sheet1!$B$2:$F$2</c:f>
              <c:numCache>
                <c:formatCode>General</c:formatCode>
                <c:ptCount val="5"/>
                <c:pt idx="0">
                  <c:v>445.0</c:v>
                </c:pt>
                <c:pt idx="1">
                  <c:v>589.0</c:v>
                </c:pt>
                <c:pt idx="2">
                  <c:v>1076.0</c:v>
                </c:pt>
                <c:pt idx="3">
                  <c:v>985.0</c:v>
                </c:pt>
                <c:pt idx="4">
                  <c:v>1235.0</c:v>
                </c:pt>
              </c:numCache>
            </c:numRef>
          </c:val>
          <c:smooth val="1"/>
        </c:ser>
        <c:ser>
          <c:idx val="1"/>
          <c:order val="1"/>
          <c:tx>
            <c:strRef>
              <c:f>Sheet1!$A$3</c:f>
              <c:strCache>
                <c:ptCount val="1"/>
              </c:strCache>
            </c:strRef>
          </c:tx>
          <c:spPr>
            <a:ln w="38126">
              <a:solidFill>
                <a:srgbClr val="FFCC66"/>
              </a:solidFill>
              <a:prstDash val="solid"/>
            </a:ln>
          </c:spPr>
          <c:marker>
            <c:symbol val="square"/>
            <c:size val="5"/>
            <c:spPr>
              <a:solidFill>
                <a:srgbClr val="FFCC66"/>
              </a:solidFill>
              <a:ln>
                <a:solidFill>
                  <a:srgbClr val="FFCC66"/>
                </a:solidFill>
                <a:prstDash val="solid"/>
              </a:ln>
            </c:spPr>
          </c:marker>
          <c:errBars>
            <c:errDir val="y"/>
            <c:errBarType val="both"/>
            <c:errValType val="fixedVal"/>
            <c:noEndCap val="0"/>
            <c:val val="105.0"/>
            <c:spPr>
              <a:ln w="12709">
                <a:solidFill>
                  <a:srgbClr val="FFCC66"/>
                </a:solidFill>
                <a:prstDash val="solid"/>
              </a:ln>
            </c:spPr>
          </c:errBars>
          <c:cat>
            <c:numRef>
              <c:f>Sheet1!$B$1:$F$1</c:f>
              <c:numCache>
                <c:formatCode>General</c:formatCode>
                <c:ptCount val="5"/>
                <c:pt idx="0">
                  <c:v>1.0</c:v>
                </c:pt>
                <c:pt idx="1">
                  <c:v>2.0</c:v>
                </c:pt>
                <c:pt idx="2">
                  <c:v>3.0</c:v>
                </c:pt>
                <c:pt idx="3">
                  <c:v>4.0</c:v>
                </c:pt>
                <c:pt idx="4">
                  <c:v>5.0</c:v>
                </c:pt>
              </c:numCache>
            </c:numRef>
          </c:cat>
          <c:val>
            <c:numRef>
              <c:f>Sheet1!$B$3:$F$3</c:f>
              <c:numCache>
                <c:formatCode>General</c:formatCode>
                <c:ptCount val="5"/>
                <c:pt idx="0">
                  <c:v>1318.0</c:v>
                </c:pt>
                <c:pt idx="1">
                  <c:v>2315.0</c:v>
                </c:pt>
                <c:pt idx="2">
                  <c:v>1809.0</c:v>
                </c:pt>
                <c:pt idx="3">
                  <c:v>1484.0</c:v>
                </c:pt>
                <c:pt idx="4">
                  <c:v>1956.0</c:v>
                </c:pt>
              </c:numCache>
            </c:numRef>
          </c:val>
          <c:smooth val="1"/>
        </c:ser>
        <c:dLbls>
          <c:showLegendKey val="0"/>
          <c:showVal val="0"/>
          <c:showCatName val="0"/>
          <c:showSerName val="0"/>
          <c:showPercent val="0"/>
          <c:showBubbleSize val="0"/>
        </c:dLbls>
        <c:marker val="1"/>
        <c:smooth val="0"/>
        <c:axId val="426584264"/>
        <c:axId val="640303976"/>
      </c:lineChart>
      <c:catAx>
        <c:axId val="426584264"/>
        <c:scaling>
          <c:orientation val="minMax"/>
        </c:scaling>
        <c:delete val="0"/>
        <c:axPos val="b"/>
        <c:numFmt formatCode="General" sourceLinked="1"/>
        <c:majorTickMark val="out"/>
        <c:minorTickMark val="none"/>
        <c:tickLblPos val="nextTo"/>
        <c:spPr>
          <a:ln w="3177">
            <a:solidFill>
              <a:schemeClr val="tx1"/>
            </a:solidFill>
            <a:prstDash val="solid"/>
          </a:ln>
        </c:spPr>
        <c:txPr>
          <a:bodyPr rot="0" vert="horz"/>
          <a:lstStyle/>
          <a:p>
            <a:pPr>
              <a:defRPr sz="1600" b="0" i="0"/>
            </a:pPr>
            <a:endParaRPr lang="en-US"/>
          </a:p>
        </c:txPr>
        <c:crossAx val="640303976"/>
        <c:crosses val="autoZero"/>
        <c:auto val="0"/>
        <c:lblAlgn val="ctr"/>
        <c:lblOffset val="100"/>
        <c:tickLblSkip val="1"/>
        <c:tickMarkSkip val="1"/>
        <c:noMultiLvlLbl val="0"/>
      </c:catAx>
      <c:valAx>
        <c:axId val="640303976"/>
        <c:scaling>
          <c:orientation val="minMax"/>
          <c:max val="2500.0"/>
          <c:min val="0.0"/>
        </c:scaling>
        <c:delete val="0"/>
        <c:axPos val="l"/>
        <c:numFmt formatCode="General" sourceLinked="1"/>
        <c:majorTickMark val="out"/>
        <c:minorTickMark val="none"/>
        <c:tickLblPos val="nextTo"/>
        <c:spPr>
          <a:ln w="3177">
            <a:solidFill>
              <a:schemeClr val="tx1"/>
            </a:solidFill>
            <a:prstDash val="solid"/>
          </a:ln>
        </c:spPr>
        <c:txPr>
          <a:bodyPr rot="0" vert="horz"/>
          <a:lstStyle/>
          <a:p>
            <a:pPr>
              <a:defRPr sz="1600" b="0" i="0"/>
            </a:pPr>
            <a:endParaRPr lang="en-US"/>
          </a:p>
        </c:txPr>
        <c:crossAx val="426584264"/>
        <c:crosses val="autoZero"/>
        <c:crossBetween val="between"/>
        <c:majorUnit val="500.0"/>
      </c:valAx>
      <c:spPr>
        <a:noFill/>
        <a:ln w="12709">
          <a:solidFill>
            <a:schemeClr val="tx1"/>
          </a:solidFill>
          <a:prstDash val="solid"/>
        </a:ln>
      </c:spPr>
    </c:plotArea>
    <c:plotVisOnly val="1"/>
    <c:dispBlanksAs val="gap"/>
    <c:showDLblsOverMax val="0"/>
  </c:chart>
  <c:spPr>
    <a:noFill/>
    <a:ln>
      <a:noFill/>
    </a:ln>
  </c:spPr>
  <c:txPr>
    <a:bodyPr/>
    <a:lstStyle/>
    <a:p>
      <a:pPr>
        <a:defRPr sz="1400" b="1" i="0" u="none" strike="noStrike" baseline="0">
          <a:solidFill>
            <a:schemeClr val="tx1"/>
          </a:solidFill>
          <a:latin typeface="Arial"/>
          <a:ea typeface="Arial"/>
          <a:cs typeface="Arial"/>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29271857474"/>
          <c:y val="0.0696832167779184"/>
          <c:w val="0.867741935483871"/>
          <c:h val="0.65979381443299"/>
        </c:manualLayout>
      </c:layout>
      <c:lineChart>
        <c:grouping val="standard"/>
        <c:varyColors val="0"/>
        <c:ser>
          <c:idx val="0"/>
          <c:order val="0"/>
          <c:tx>
            <c:strRef>
              <c:f>Sheet1!$A$2</c:f>
              <c:strCache>
                <c:ptCount val="1"/>
                <c:pt idx="0">
                  <c:v>0%</c:v>
                </c:pt>
              </c:strCache>
            </c:strRef>
          </c:tx>
          <c:spPr>
            <a:ln w="47805">
              <a:solidFill>
                <a:schemeClr val="bg1"/>
              </a:solidFill>
              <a:prstDash val="solid"/>
            </a:ln>
            <a:effectLst>
              <a:outerShdw blurRad="50800" dist="38100" dir="2700000" algn="tl" rotWithShape="0">
                <a:srgbClr val="000000">
                  <a:alpha val="43000"/>
                </a:srgbClr>
              </a:outerShdw>
            </a:effectLst>
          </c:spPr>
          <c:marker>
            <c:symbol val="none"/>
          </c:marker>
          <c:cat>
            <c:numRef>
              <c:f>Sheet1!$B$1:$J$1</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Sheet1!$B$2:$J$2</c:f>
              <c:numCache>
                <c:formatCode>General</c:formatCode>
                <c:ptCount val="9"/>
                <c:pt idx="0">
                  <c:v>465.0</c:v>
                </c:pt>
                <c:pt idx="1">
                  <c:v>455.0</c:v>
                </c:pt>
                <c:pt idx="2">
                  <c:v>465.0</c:v>
                </c:pt>
                <c:pt idx="3">
                  <c:v>470.0</c:v>
                </c:pt>
                <c:pt idx="4">
                  <c:v>485.0</c:v>
                </c:pt>
                <c:pt idx="5">
                  <c:v>500.0</c:v>
                </c:pt>
                <c:pt idx="6">
                  <c:v>500.0</c:v>
                </c:pt>
                <c:pt idx="7">
                  <c:v>500.0</c:v>
                </c:pt>
                <c:pt idx="8">
                  <c:v>500.0</c:v>
                </c:pt>
              </c:numCache>
            </c:numRef>
          </c:val>
          <c:smooth val="1"/>
        </c:ser>
        <c:ser>
          <c:idx val="1"/>
          <c:order val="1"/>
          <c:tx>
            <c:strRef>
              <c:f>Sheet1!$A$3</c:f>
              <c:strCache>
                <c:ptCount val="1"/>
                <c:pt idx="0">
                  <c:v>0.75%</c:v>
                </c:pt>
              </c:strCache>
            </c:strRef>
          </c:tx>
          <c:spPr>
            <a:ln w="47805">
              <a:solidFill>
                <a:srgbClr val="33CCCC"/>
              </a:solidFill>
              <a:prstDash val="solid"/>
            </a:ln>
            <a:effectLst>
              <a:outerShdw blurRad="50800" dist="38100" dir="2700000" algn="tl" rotWithShape="0">
                <a:srgbClr val="000000">
                  <a:alpha val="43000"/>
                </a:srgbClr>
              </a:outerShdw>
            </a:effectLst>
          </c:spPr>
          <c:marker>
            <c:symbol val="none"/>
          </c:marker>
          <c:cat>
            <c:numRef>
              <c:f>Sheet1!$B$1:$J$1</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Sheet1!$B$3:$J$3</c:f>
              <c:numCache>
                <c:formatCode>General</c:formatCode>
                <c:ptCount val="9"/>
                <c:pt idx="0">
                  <c:v>380.0</c:v>
                </c:pt>
                <c:pt idx="1">
                  <c:v>365.0</c:v>
                </c:pt>
                <c:pt idx="2">
                  <c:v>280.0</c:v>
                </c:pt>
                <c:pt idx="3">
                  <c:v>255.0</c:v>
                </c:pt>
                <c:pt idx="4">
                  <c:v>210.0</c:v>
                </c:pt>
                <c:pt idx="5">
                  <c:v>240.0</c:v>
                </c:pt>
                <c:pt idx="6">
                  <c:v>375.0</c:v>
                </c:pt>
                <c:pt idx="7">
                  <c:v>210.0</c:v>
                </c:pt>
                <c:pt idx="8">
                  <c:v>280.0</c:v>
                </c:pt>
              </c:numCache>
            </c:numRef>
          </c:val>
          <c:smooth val="1"/>
        </c:ser>
        <c:ser>
          <c:idx val="2"/>
          <c:order val="2"/>
          <c:tx>
            <c:strRef>
              <c:f>Sheet1!$A$4</c:f>
              <c:strCache>
                <c:ptCount val="1"/>
                <c:pt idx="0">
                  <c:v>1.50%</c:v>
                </c:pt>
              </c:strCache>
            </c:strRef>
          </c:tx>
          <c:spPr>
            <a:ln w="47805">
              <a:solidFill>
                <a:srgbClr val="FFFF99"/>
              </a:solidFill>
              <a:prstDash val="solid"/>
            </a:ln>
            <a:effectLst>
              <a:outerShdw blurRad="50800" dist="38100" dir="2700000" algn="tl" rotWithShape="0">
                <a:srgbClr val="000000">
                  <a:alpha val="43000"/>
                </a:srgbClr>
              </a:outerShdw>
            </a:effectLst>
          </c:spPr>
          <c:marker>
            <c:symbol val="none"/>
          </c:marker>
          <c:cat>
            <c:numRef>
              <c:f>Sheet1!$B$1:$J$1</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Sheet1!$B$4:$J$4</c:f>
              <c:numCache>
                <c:formatCode>General</c:formatCode>
                <c:ptCount val="9"/>
                <c:pt idx="0">
                  <c:v>200.0</c:v>
                </c:pt>
                <c:pt idx="1">
                  <c:v>145.0</c:v>
                </c:pt>
                <c:pt idx="2">
                  <c:v>105.0</c:v>
                </c:pt>
                <c:pt idx="3">
                  <c:v>75.0</c:v>
                </c:pt>
                <c:pt idx="4">
                  <c:v>80.0</c:v>
                </c:pt>
                <c:pt idx="5">
                  <c:v>135.0</c:v>
                </c:pt>
                <c:pt idx="6">
                  <c:v>155.0</c:v>
                </c:pt>
                <c:pt idx="7">
                  <c:v>75.0</c:v>
                </c:pt>
                <c:pt idx="8">
                  <c:v>155.0</c:v>
                </c:pt>
              </c:numCache>
            </c:numRef>
          </c:val>
          <c:smooth val="1"/>
        </c:ser>
        <c:dLbls>
          <c:showLegendKey val="0"/>
          <c:showVal val="0"/>
          <c:showCatName val="0"/>
          <c:showSerName val="0"/>
          <c:showPercent val="0"/>
          <c:showBubbleSize val="0"/>
        </c:dLbls>
        <c:marker val="1"/>
        <c:smooth val="0"/>
        <c:axId val="474198968"/>
        <c:axId val="365375864"/>
      </c:lineChart>
      <c:catAx>
        <c:axId val="474198968"/>
        <c:scaling>
          <c:orientation val="minMax"/>
        </c:scaling>
        <c:delete val="0"/>
        <c:axPos val="b"/>
        <c:title>
          <c:tx>
            <c:rich>
              <a:bodyPr/>
              <a:lstStyle/>
              <a:p>
                <a:pPr>
                  <a:defRPr/>
                </a:pPr>
                <a:r>
                  <a:rPr lang="en-US"/>
                  <a:t>Day</a:t>
                </a:r>
              </a:p>
            </c:rich>
          </c:tx>
          <c:layout>
            <c:manualLayout>
              <c:xMode val="edge"/>
              <c:yMode val="edge"/>
              <c:x val="0.487096774193548"/>
              <c:y val="0.871134020618557"/>
            </c:manualLayout>
          </c:layout>
          <c:overlay val="0"/>
          <c:spPr>
            <a:noFill/>
            <a:ln w="47805">
              <a:noFill/>
            </a:ln>
          </c:spPr>
        </c:title>
        <c:numFmt formatCode="General" sourceLinked="1"/>
        <c:majorTickMark val="out"/>
        <c:minorTickMark val="none"/>
        <c:tickLblPos val="nextTo"/>
        <c:spPr>
          <a:ln w="5976">
            <a:solidFill>
              <a:schemeClr val="bg1"/>
            </a:solidFill>
            <a:prstDash val="solid"/>
          </a:ln>
        </c:spPr>
        <c:txPr>
          <a:bodyPr rot="0" vert="horz"/>
          <a:lstStyle/>
          <a:p>
            <a:pPr>
              <a:defRPr/>
            </a:pPr>
            <a:endParaRPr lang="en-US"/>
          </a:p>
        </c:txPr>
        <c:crossAx val="365375864"/>
        <c:crosses val="autoZero"/>
        <c:auto val="0"/>
        <c:lblAlgn val="ctr"/>
        <c:lblOffset val="100"/>
        <c:tickLblSkip val="1"/>
        <c:tickMarkSkip val="1"/>
        <c:noMultiLvlLbl val="0"/>
      </c:catAx>
      <c:valAx>
        <c:axId val="365375864"/>
        <c:scaling>
          <c:orientation val="minMax"/>
          <c:max val="600.0"/>
          <c:min val="0.0"/>
        </c:scaling>
        <c:delete val="0"/>
        <c:axPos val="l"/>
        <c:numFmt formatCode="General" sourceLinked="1"/>
        <c:majorTickMark val="out"/>
        <c:minorTickMark val="none"/>
        <c:tickLblPos val="nextTo"/>
        <c:spPr>
          <a:ln w="5976">
            <a:solidFill>
              <a:schemeClr val="bg1"/>
            </a:solidFill>
            <a:prstDash val="solid"/>
          </a:ln>
        </c:spPr>
        <c:txPr>
          <a:bodyPr rot="0" vert="horz"/>
          <a:lstStyle/>
          <a:p>
            <a:pPr>
              <a:defRPr/>
            </a:pPr>
            <a:endParaRPr lang="en-US"/>
          </a:p>
        </c:txPr>
        <c:crossAx val="474198968"/>
        <c:crosses val="autoZero"/>
        <c:crossBetween val="between"/>
        <c:majorUnit val="150.0"/>
      </c:valAx>
      <c:spPr>
        <a:noFill/>
        <a:ln w="23902">
          <a:solidFill>
            <a:schemeClr val="bg1"/>
          </a:solidFill>
          <a:prstDash val="solid"/>
        </a:ln>
      </c:spPr>
    </c:plotArea>
    <c:plotVisOnly val="1"/>
    <c:dispBlanksAs val="gap"/>
    <c:showDLblsOverMax val="0"/>
  </c:chart>
  <c:spPr>
    <a:noFill/>
    <a:ln>
      <a:noFill/>
    </a:ln>
  </c:spPr>
  <c:txPr>
    <a:bodyPr/>
    <a:lstStyle/>
    <a:p>
      <a:pPr>
        <a:defRPr sz="2400" b="0" i="0" u="none" strike="noStrike" baseline="0">
          <a:solidFill>
            <a:schemeClr val="bg1"/>
          </a:solidFill>
          <a:latin typeface="Arial"/>
          <a:ea typeface="Arial"/>
          <a:cs typeface="Aria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058578938726"/>
          <c:y val="0.0506329802299892"/>
          <c:w val="0.863095238095238"/>
          <c:h val="0.721518987341772"/>
        </c:manualLayout>
      </c:layout>
      <c:barChart>
        <c:barDir val="col"/>
        <c:grouping val="clustered"/>
        <c:varyColors val="0"/>
        <c:ser>
          <c:idx val="0"/>
          <c:order val="0"/>
          <c:tx>
            <c:strRef>
              <c:f>Sheet1!$A$2</c:f>
              <c:strCache>
                <c:ptCount val="1"/>
                <c:pt idx="0">
                  <c:v>Onion Added</c:v>
                </c:pt>
              </c:strCache>
            </c:strRef>
          </c:tx>
          <c:spPr>
            <a:solidFill>
              <a:srgbClr val="63AAFE"/>
            </a:solidFill>
            <a:ln w="9366">
              <a:solidFill>
                <a:srgbClr val="000000"/>
              </a:solidFill>
              <a:prstDash val="solid"/>
            </a:ln>
            <a:effectLst>
              <a:outerShdw dist="35921" dir="2700000" algn="br">
                <a:srgbClr val="000000"/>
              </a:outerShdw>
            </a:effectLst>
          </c:spPr>
          <c:invertIfNegative val="0"/>
          <c:errBars>
            <c:errBarType val="plus"/>
            <c:errValType val="fixedVal"/>
            <c:noEndCap val="0"/>
            <c:val val="67.0"/>
            <c:spPr>
              <a:ln w="9366">
                <a:solidFill>
                  <a:srgbClr val="FFFFFF"/>
                </a:solidFill>
                <a:prstDash val="solid"/>
              </a:ln>
            </c:spPr>
          </c:errBars>
          <c:cat>
            <c:numRef>
              <c:f>Sheet1!$B$1:$J$1</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Sheet1!$B$2:$J$2</c:f>
              <c:numCache>
                <c:formatCode>General</c:formatCode>
                <c:ptCount val="9"/>
                <c:pt idx="0">
                  <c:v>8.5</c:v>
                </c:pt>
                <c:pt idx="1">
                  <c:v>33.3</c:v>
                </c:pt>
                <c:pt idx="2">
                  <c:v>160.8</c:v>
                </c:pt>
                <c:pt idx="3">
                  <c:v>194.0</c:v>
                </c:pt>
                <c:pt idx="4">
                  <c:v>235.5</c:v>
                </c:pt>
                <c:pt idx="5">
                  <c:v>351.3</c:v>
                </c:pt>
                <c:pt idx="6">
                  <c:v>82.8</c:v>
                </c:pt>
                <c:pt idx="7">
                  <c:v>195.8</c:v>
                </c:pt>
                <c:pt idx="8">
                  <c:v>248.8</c:v>
                </c:pt>
              </c:numCache>
            </c:numRef>
          </c:val>
        </c:ser>
        <c:dLbls>
          <c:showLegendKey val="0"/>
          <c:showVal val="0"/>
          <c:showCatName val="0"/>
          <c:showSerName val="0"/>
          <c:showPercent val="0"/>
          <c:showBubbleSize val="0"/>
        </c:dLbls>
        <c:gapWidth val="150"/>
        <c:axId val="703476120"/>
        <c:axId val="474038120"/>
      </c:barChart>
      <c:catAx>
        <c:axId val="703476120"/>
        <c:scaling>
          <c:orientation val="minMax"/>
        </c:scaling>
        <c:delete val="0"/>
        <c:axPos val="b"/>
        <c:numFmt formatCode="General" sourceLinked="1"/>
        <c:majorTickMark val="out"/>
        <c:minorTickMark val="none"/>
        <c:tickLblPos val="nextTo"/>
        <c:spPr>
          <a:ln w="2342">
            <a:solidFill>
              <a:schemeClr val="bg1"/>
            </a:solidFill>
            <a:prstDash val="solid"/>
          </a:ln>
        </c:spPr>
        <c:txPr>
          <a:bodyPr rot="0" vert="horz"/>
          <a:lstStyle/>
          <a:p>
            <a:pPr>
              <a:defRPr/>
            </a:pPr>
            <a:endParaRPr lang="en-US"/>
          </a:p>
        </c:txPr>
        <c:crossAx val="474038120"/>
        <c:crosses val="autoZero"/>
        <c:auto val="0"/>
        <c:lblAlgn val="ctr"/>
        <c:lblOffset val="100"/>
        <c:tickLblSkip val="1"/>
        <c:tickMarkSkip val="1"/>
        <c:noMultiLvlLbl val="0"/>
      </c:catAx>
      <c:valAx>
        <c:axId val="474038120"/>
        <c:scaling>
          <c:orientation val="minMax"/>
        </c:scaling>
        <c:delete val="0"/>
        <c:axPos val="l"/>
        <c:numFmt formatCode="General" sourceLinked="1"/>
        <c:majorTickMark val="out"/>
        <c:minorTickMark val="none"/>
        <c:tickLblPos val="nextTo"/>
        <c:spPr>
          <a:ln w="2342">
            <a:solidFill>
              <a:schemeClr val="bg1"/>
            </a:solidFill>
            <a:prstDash val="solid"/>
          </a:ln>
        </c:spPr>
        <c:txPr>
          <a:bodyPr rot="0" vert="horz"/>
          <a:lstStyle/>
          <a:p>
            <a:pPr>
              <a:defRPr b="0" i="0"/>
            </a:pPr>
            <a:endParaRPr lang="en-US"/>
          </a:p>
        </c:txPr>
        <c:crossAx val="703476120"/>
        <c:crosses val="autoZero"/>
        <c:crossBetween val="between"/>
        <c:majorUnit val="100.0"/>
      </c:valAx>
      <c:spPr>
        <a:noFill/>
        <a:ln w="15748">
          <a:solidFill>
            <a:schemeClr val="bg1"/>
          </a:solidFill>
          <a:prstDash val="solid"/>
        </a:ln>
      </c:spPr>
    </c:plotArea>
    <c:plotVisOnly val="1"/>
    <c:dispBlanksAs val="gap"/>
    <c:showDLblsOverMax val="0"/>
  </c:chart>
  <c:spPr>
    <a:noFill/>
    <a:ln>
      <a:noFill/>
    </a:ln>
  </c:spPr>
  <c:txPr>
    <a:bodyPr/>
    <a:lstStyle/>
    <a:p>
      <a:pPr>
        <a:defRPr sz="2400" b="0" i="0" u="none" strike="noStrike" baseline="0">
          <a:solidFill>
            <a:schemeClr val="bg1"/>
          </a:solidFill>
          <a:latin typeface="Arial"/>
          <a:ea typeface="Arial"/>
          <a:cs typeface="Arial"/>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310945822381"/>
          <c:y val="0.053088751154948"/>
          <c:w val="0.784620336800732"/>
          <c:h val="0.726708074534161"/>
        </c:manualLayout>
      </c:layout>
      <c:lineChart>
        <c:grouping val="standard"/>
        <c:varyColors val="0"/>
        <c:ser>
          <c:idx val="0"/>
          <c:order val="0"/>
          <c:tx>
            <c:strRef>
              <c:f>Sheet1!$A$2</c:f>
              <c:strCache>
                <c:ptCount val="1"/>
                <c:pt idx="0">
                  <c:v>Barley</c:v>
                </c:pt>
              </c:strCache>
            </c:strRef>
          </c:tx>
          <c:spPr>
            <a:ln w="33089">
              <a:solidFill>
                <a:srgbClr val="FEA746"/>
              </a:solidFill>
              <a:prstDash val="solid"/>
            </a:ln>
          </c:spPr>
          <c:marker>
            <c:symbol val="diamond"/>
            <c:size val="4"/>
            <c:spPr>
              <a:solidFill>
                <a:srgbClr val="FCF305"/>
              </a:solidFill>
              <a:ln>
                <a:solidFill>
                  <a:srgbClr val="FCF305"/>
                </a:solidFill>
                <a:prstDash val="solid"/>
              </a:ln>
            </c:spPr>
          </c:marker>
          <c:cat>
            <c:numRef>
              <c:f>Sheet1!$B$1:$E$1</c:f>
              <c:numCache>
                <c:formatCode>General</c:formatCode>
                <c:ptCount val="4"/>
                <c:pt idx="0">
                  <c:v>1.0</c:v>
                </c:pt>
                <c:pt idx="1">
                  <c:v>2.0</c:v>
                </c:pt>
                <c:pt idx="2">
                  <c:v>3.0</c:v>
                </c:pt>
                <c:pt idx="3">
                  <c:v>4.0</c:v>
                </c:pt>
              </c:numCache>
            </c:numRef>
          </c:cat>
          <c:val>
            <c:numRef>
              <c:f>Sheet1!$B$2:$E$2</c:f>
              <c:numCache>
                <c:formatCode>General</c:formatCode>
                <c:ptCount val="4"/>
                <c:pt idx="0">
                  <c:v>200.0</c:v>
                </c:pt>
                <c:pt idx="1">
                  <c:v>195.0</c:v>
                </c:pt>
                <c:pt idx="2">
                  <c:v>200.0</c:v>
                </c:pt>
                <c:pt idx="3">
                  <c:v>200.0</c:v>
                </c:pt>
              </c:numCache>
            </c:numRef>
          </c:val>
          <c:smooth val="1"/>
        </c:ser>
        <c:ser>
          <c:idx val="1"/>
          <c:order val="1"/>
          <c:tx>
            <c:strRef>
              <c:f>Sheet1!$A$3</c:f>
              <c:strCache>
                <c:ptCount val="1"/>
                <c:pt idx="0">
                  <c:v>Oats</c:v>
                </c:pt>
              </c:strCache>
            </c:strRef>
          </c:tx>
          <c:spPr>
            <a:ln w="33089">
              <a:solidFill>
                <a:srgbClr val="CCFFCC"/>
              </a:solidFill>
              <a:prstDash val="solid"/>
            </a:ln>
          </c:spPr>
          <c:marker>
            <c:symbol val="square"/>
            <c:size val="4"/>
            <c:spPr>
              <a:solidFill>
                <a:srgbClr val="CCFFCC"/>
              </a:solidFill>
              <a:ln>
                <a:solidFill>
                  <a:srgbClr val="CCFFCC"/>
                </a:solidFill>
                <a:prstDash val="solid"/>
              </a:ln>
            </c:spPr>
          </c:marker>
          <c:cat>
            <c:numRef>
              <c:f>Sheet1!$B$1:$E$1</c:f>
              <c:numCache>
                <c:formatCode>General</c:formatCode>
                <c:ptCount val="4"/>
                <c:pt idx="0">
                  <c:v>1.0</c:v>
                </c:pt>
                <c:pt idx="1">
                  <c:v>2.0</c:v>
                </c:pt>
                <c:pt idx="2">
                  <c:v>3.0</c:v>
                </c:pt>
                <c:pt idx="3">
                  <c:v>4.0</c:v>
                </c:pt>
              </c:numCache>
            </c:numRef>
          </c:cat>
          <c:val>
            <c:numRef>
              <c:f>Sheet1!$B$3:$E$3</c:f>
              <c:numCache>
                <c:formatCode>General</c:formatCode>
                <c:ptCount val="4"/>
                <c:pt idx="0">
                  <c:v>200.0</c:v>
                </c:pt>
                <c:pt idx="1">
                  <c:v>190.0</c:v>
                </c:pt>
                <c:pt idx="2">
                  <c:v>200.0</c:v>
                </c:pt>
                <c:pt idx="3">
                  <c:v>200.0</c:v>
                </c:pt>
              </c:numCache>
            </c:numRef>
          </c:val>
          <c:smooth val="1"/>
        </c:ser>
        <c:ser>
          <c:idx val="2"/>
          <c:order val="2"/>
          <c:tx>
            <c:strRef>
              <c:f>Sheet1!$A$4</c:f>
              <c:strCache>
                <c:ptCount val="1"/>
                <c:pt idx="0">
                  <c:v>Alfalfa</c:v>
                </c:pt>
              </c:strCache>
            </c:strRef>
          </c:tx>
          <c:spPr>
            <a:ln w="33089">
              <a:solidFill>
                <a:srgbClr val="1FB714"/>
              </a:solidFill>
              <a:prstDash val="solid"/>
            </a:ln>
          </c:spPr>
          <c:marker>
            <c:symbol val="triangle"/>
            <c:size val="4"/>
            <c:spPr>
              <a:solidFill>
                <a:srgbClr val="1FB714"/>
              </a:solidFill>
              <a:ln>
                <a:solidFill>
                  <a:srgbClr val="1FB714"/>
                </a:solidFill>
                <a:prstDash val="solid"/>
              </a:ln>
            </c:spPr>
          </c:marker>
          <c:cat>
            <c:numRef>
              <c:f>Sheet1!$B$1:$E$1</c:f>
              <c:numCache>
                <c:formatCode>General</c:formatCode>
                <c:ptCount val="4"/>
                <c:pt idx="0">
                  <c:v>1.0</c:v>
                </c:pt>
                <c:pt idx="1">
                  <c:v>2.0</c:v>
                </c:pt>
                <c:pt idx="2">
                  <c:v>3.0</c:v>
                </c:pt>
                <c:pt idx="3">
                  <c:v>4.0</c:v>
                </c:pt>
              </c:numCache>
            </c:numRef>
          </c:cat>
          <c:val>
            <c:numRef>
              <c:f>Sheet1!$B$4:$E$4</c:f>
              <c:numCache>
                <c:formatCode>General</c:formatCode>
                <c:ptCount val="4"/>
                <c:pt idx="0">
                  <c:v>160.0</c:v>
                </c:pt>
                <c:pt idx="1">
                  <c:v>180.0</c:v>
                </c:pt>
                <c:pt idx="2">
                  <c:v>190.0</c:v>
                </c:pt>
                <c:pt idx="3">
                  <c:v>200.0</c:v>
                </c:pt>
              </c:numCache>
            </c:numRef>
          </c:val>
          <c:smooth val="1"/>
        </c:ser>
        <c:ser>
          <c:idx val="3"/>
          <c:order val="3"/>
          <c:tx>
            <c:strRef>
              <c:f>Sheet1!$A$5</c:f>
              <c:strCache>
                <c:ptCount val="1"/>
                <c:pt idx="0">
                  <c:v>Corn</c:v>
                </c:pt>
              </c:strCache>
            </c:strRef>
          </c:tx>
          <c:spPr>
            <a:ln w="33089">
              <a:solidFill>
                <a:srgbClr val="FFFF00"/>
              </a:solidFill>
              <a:prstDash val="solid"/>
            </a:ln>
          </c:spPr>
          <c:marker>
            <c:symbol val="x"/>
            <c:size val="4"/>
            <c:spPr>
              <a:solidFill>
                <a:srgbClr val="FFFF00"/>
              </a:solidFill>
              <a:ln>
                <a:solidFill>
                  <a:srgbClr val="FFFF00"/>
                </a:solidFill>
                <a:prstDash val="solid"/>
              </a:ln>
            </c:spPr>
          </c:marker>
          <c:cat>
            <c:numRef>
              <c:f>Sheet1!$B$1:$E$1</c:f>
              <c:numCache>
                <c:formatCode>General</c:formatCode>
                <c:ptCount val="4"/>
                <c:pt idx="0">
                  <c:v>1.0</c:v>
                </c:pt>
                <c:pt idx="1">
                  <c:v>2.0</c:v>
                </c:pt>
                <c:pt idx="2">
                  <c:v>3.0</c:v>
                </c:pt>
                <c:pt idx="3">
                  <c:v>4.0</c:v>
                </c:pt>
              </c:numCache>
            </c:numRef>
          </c:cat>
          <c:val>
            <c:numRef>
              <c:f>Sheet1!$B$5:$E$5</c:f>
              <c:numCache>
                <c:formatCode>General</c:formatCode>
                <c:ptCount val="4"/>
                <c:pt idx="0">
                  <c:v>145.0</c:v>
                </c:pt>
                <c:pt idx="1">
                  <c:v>80.0</c:v>
                </c:pt>
                <c:pt idx="2">
                  <c:v>155.0</c:v>
                </c:pt>
                <c:pt idx="3">
                  <c:v>150.0</c:v>
                </c:pt>
              </c:numCache>
            </c:numRef>
          </c:val>
          <c:smooth val="0"/>
        </c:ser>
        <c:ser>
          <c:idx val="4"/>
          <c:order val="4"/>
          <c:tx>
            <c:strRef>
              <c:f>Sheet1!$A$6</c:f>
              <c:strCache>
                <c:ptCount val="1"/>
                <c:pt idx="0">
                  <c:v>Rye</c:v>
                </c:pt>
              </c:strCache>
            </c:strRef>
          </c:tx>
          <c:spPr>
            <a:ln w="33089">
              <a:solidFill>
                <a:srgbClr val="DD0806"/>
              </a:solidFill>
              <a:prstDash val="solid"/>
            </a:ln>
          </c:spPr>
          <c:marker>
            <c:symbol val="star"/>
            <c:size val="4"/>
            <c:spPr>
              <a:solidFill>
                <a:srgbClr val="DD0806"/>
              </a:solidFill>
              <a:ln>
                <a:solidFill>
                  <a:srgbClr val="DD0806"/>
                </a:solidFill>
                <a:prstDash val="solid"/>
              </a:ln>
            </c:spPr>
          </c:marker>
          <c:cat>
            <c:numRef>
              <c:f>Sheet1!$B$1:$E$1</c:f>
              <c:numCache>
                <c:formatCode>General</c:formatCode>
                <c:ptCount val="4"/>
                <c:pt idx="0">
                  <c:v>1.0</c:v>
                </c:pt>
                <c:pt idx="1">
                  <c:v>2.0</c:v>
                </c:pt>
                <c:pt idx="2">
                  <c:v>3.0</c:v>
                </c:pt>
                <c:pt idx="3">
                  <c:v>4.0</c:v>
                </c:pt>
              </c:numCache>
            </c:numRef>
          </c:cat>
          <c:val>
            <c:numRef>
              <c:f>Sheet1!$B$6:$E$6</c:f>
              <c:numCache>
                <c:formatCode>General</c:formatCode>
                <c:ptCount val="4"/>
                <c:pt idx="0">
                  <c:v>200.0</c:v>
                </c:pt>
                <c:pt idx="1">
                  <c:v>0.0</c:v>
                </c:pt>
                <c:pt idx="2">
                  <c:v>5.0</c:v>
                </c:pt>
                <c:pt idx="3">
                  <c:v>10.0</c:v>
                </c:pt>
              </c:numCache>
            </c:numRef>
          </c:val>
          <c:smooth val="0"/>
        </c:ser>
        <c:dLbls>
          <c:showLegendKey val="0"/>
          <c:showVal val="0"/>
          <c:showCatName val="0"/>
          <c:showSerName val="0"/>
          <c:showPercent val="0"/>
          <c:showBubbleSize val="0"/>
        </c:dLbls>
        <c:marker val="1"/>
        <c:smooth val="0"/>
        <c:axId val="538143752"/>
        <c:axId val="466155272"/>
      </c:lineChart>
      <c:catAx>
        <c:axId val="538143752"/>
        <c:scaling>
          <c:orientation val="minMax"/>
        </c:scaling>
        <c:delete val="0"/>
        <c:axPos val="b"/>
        <c:numFmt formatCode="General" sourceLinked="1"/>
        <c:majorTickMark val="out"/>
        <c:minorTickMark val="none"/>
        <c:tickLblPos val="nextTo"/>
        <c:spPr>
          <a:ln w="2757">
            <a:solidFill>
              <a:schemeClr val="bg1"/>
            </a:solidFill>
            <a:prstDash val="solid"/>
          </a:ln>
        </c:spPr>
        <c:txPr>
          <a:bodyPr rot="0" vert="horz"/>
          <a:lstStyle/>
          <a:p>
            <a:pPr>
              <a:defRPr sz="1800" b="0" i="0" u="none" strike="noStrike" baseline="0">
                <a:solidFill>
                  <a:schemeClr val="bg1"/>
                </a:solidFill>
                <a:latin typeface="Arial"/>
                <a:ea typeface="Arial"/>
                <a:cs typeface="Arial"/>
              </a:defRPr>
            </a:pPr>
            <a:endParaRPr lang="en-US"/>
          </a:p>
        </c:txPr>
        <c:crossAx val="466155272"/>
        <c:crosses val="autoZero"/>
        <c:auto val="0"/>
        <c:lblAlgn val="ctr"/>
        <c:lblOffset val="100"/>
        <c:tickLblSkip val="1"/>
        <c:tickMarkSkip val="1"/>
        <c:noMultiLvlLbl val="0"/>
      </c:catAx>
      <c:valAx>
        <c:axId val="466155272"/>
        <c:scaling>
          <c:orientation val="minMax"/>
          <c:max val="250.0"/>
        </c:scaling>
        <c:delete val="0"/>
        <c:axPos val="l"/>
        <c:title>
          <c:tx>
            <c:rich>
              <a:bodyPr rot="-5400000" vert="horz"/>
              <a:lstStyle/>
              <a:p>
                <a:pPr>
                  <a:defRPr sz="2800" b="0">
                    <a:solidFill>
                      <a:schemeClr val="bg1"/>
                    </a:solidFill>
                  </a:defRPr>
                </a:pPr>
                <a:r>
                  <a:rPr lang="en-US" sz="2800" b="0" dirty="0" smtClean="0">
                    <a:solidFill>
                      <a:schemeClr val="bg1"/>
                    </a:solidFill>
                  </a:rPr>
                  <a:t>Intake</a:t>
                </a:r>
                <a:r>
                  <a:rPr lang="en-US" sz="2800" b="0" baseline="0" dirty="0" smtClean="0">
                    <a:solidFill>
                      <a:schemeClr val="bg1"/>
                    </a:solidFill>
                  </a:rPr>
                  <a:t> (g)</a:t>
                </a:r>
                <a:endParaRPr lang="en-US" sz="2800" b="0" dirty="0">
                  <a:solidFill>
                    <a:schemeClr val="bg1"/>
                  </a:solidFill>
                </a:endParaRPr>
              </a:p>
            </c:rich>
          </c:tx>
          <c:layout>
            <c:manualLayout>
              <c:xMode val="edge"/>
              <c:yMode val="edge"/>
              <c:x val="0.044416955998293"/>
              <c:y val="0.251410791294111"/>
            </c:manualLayout>
          </c:layout>
          <c:overlay val="0"/>
        </c:title>
        <c:numFmt formatCode="General" sourceLinked="1"/>
        <c:majorTickMark val="out"/>
        <c:minorTickMark val="none"/>
        <c:tickLblPos val="nextTo"/>
        <c:spPr>
          <a:ln w="2757">
            <a:solidFill>
              <a:schemeClr val="bg1"/>
            </a:solidFill>
            <a:prstDash val="solid"/>
          </a:ln>
        </c:spPr>
        <c:txPr>
          <a:bodyPr rot="0" vert="horz"/>
          <a:lstStyle/>
          <a:p>
            <a:pPr>
              <a:defRPr sz="1800" b="0" i="0" u="none" strike="noStrike" baseline="0">
                <a:solidFill>
                  <a:schemeClr val="bg1"/>
                </a:solidFill>
                <a:latin typeface="Arial"/>
                <a:ea typeface="Arial"/>
                <a:cs typeface="Arial"/>
              </a:defRPr>
            </a:pPr>
            <a:endParaRPr lang="en-US"/>
          </a:p>
        </c:txPr>
        <c:crossAx val="538143752"/>
        <c:crosses val="autoZero"/>
        <c:crossBetween val="between"/>
        <c:majorUnit val="50.0"/>
      </c:valAx>
      <c:spPr>
        <a:noFill/>
        <a:ln w="11030">
          <a:solidFill>
            <a:schemeClr val="bg1"/>
          </a:solidFill>
          <a:prstDash val="solid"/>
        </a:ln>
      </c:spPr>
    </c:plotArea>
    <c:plotVisOnly val="1"/>
    <c:dispBlanksAs val="gap"/>
    <c:showDLblsOverMax val="0"/>
  </c:chart>
  <c:spPr>
    <a:noFill/>
    <a:ln>
      <a:noFill/>
    </a:ln>
  </c:spPr>
  <c:txPr>
    <a:bodyPr/>
    <a:lstStyle/>
    <a:p>
      <a:pPr>
        <a:defRPr sz="803" b="1" i="0" u="none" strike="noStrike" baseline="0">
          <a:solidFill>
            <a:srgbClr val="000000"/>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0913221008664239"/>
          <c:y val="0.227517082146414"/>
          <c:w val="0.909540339640381"/>
          <c:h val="0.685645462080398"/>
        </c:manualLayout>
      </c:layout>
      <c:barChart>
        <c:barDir val="col"/>
        <c:grouping val="stacked"/>
        <c:varyColors val="0"/>
        <c:ser>
          <c:idx val="0"/>
          <c:order val="0"/>
          <c:tx>
            <c:strRef>
              <c:f>Sheet1!$A$2</c:f>
              <c:strCache>
                <c:ptCount val="1"/>
                <c:pt idx="0">
                  <c:v>Terpenes</c:v>
                </c:pt>
              </c:strCache>
            </c:strRef>
          </c:tx>
          <c:spPr>
            <a:solidFill>
              <a:srgbClr val="FF0000"/>
            </a:solidFill>
            <a:ln w="9569">
              <a:noFill/>
              <a:prstDash val="solid"/>
            </a:ln>
            <a:effectLst>
              <a:outerShdw blurRad="50800" dist="38100" dir="2700000" algn="tl" rotWithShape="0">
                <a:srgbClr val="000000">
                  <a:alpha val="43000"/>
                </a:srgbClr>
              </a:outerShdw>
            </a:effectLst>
          </c:spPr>
          <c:invertIfNegative val="0"/>
          <c:dPt>
            <c:idx val="1"/>
            <c:invertIfNegative val="0"/>
            <c:bubble3D val="0"/>
          </c:dPt>
          <c:dPt>
            <c:idx val="3"/>
            <c:invertIfNegative val="0"/>
            <c:bubble3D val="0"/>
          </c:dPt>
          <c:errBars>
            <c:errBarType val="plus"/>
            <c:errValType val="fixedVal"/>
            <c:noEndCap val="0"/>
            <c:val val="0.96"/>
            <c:spPr>
              <a:ln w="9569">
                <a:solidFill>
                  <a:srgbClr val="000000"/>
                </a:solidFill>
                <a:prstDash val="solid"/>
              </a:ln>
            </c:spPr>
          </c:errBars>
          <c:cat>
            <c:strRef>
              <c:f>Sheet1!$B$1:$E$1</c:f>
              <c:strCache>
                <c:ptCount val="4"/>
                <c:pt idx="0">
                  <c:v>Inexper</c:v>
                </c:pt>
                <c:pt idx="1">
                  <c:v>Exper</c:v>
                </c:pt>
                <c:pt idx="2">
                  <c:v>Inexper</c:v>
                </c:pt>
                <c:pt idx="3">
                  <c:v>Exper</c:v>
                </c:pt>
              </c:strCache>
            </c:strRef>
          </c:cat>
          <c:val>
            <c:numRef>
              <c:f>Sheet1!$B$2:$E$2</c:f>
              <c:numCache>
                <c:formatCode>General</c:formatCode>
                <c:ptCount val="4"/>
                <c:pt idx="0">
                  <c:v>14.0</c:v>
                </c:pt>
                <c:pt idx="1">
                  <c:v>752.0</c:v>
                </c:pt>
                <c:pt idx="2">
                  <c:v>9.0</c:v>
                </c:pt>
                <c:pt idx="3">
                  <c:v>288.0</c:v>
                </c:pt>
              </c:numCache>
            </c:numRef>
          </c:val>
        </c:ser>
        <c:ser>
          <c:idx val="1"/>
          <c:order val="1"/>
          <c:tx>
            <c:strRef>
              <c:f>Sheet1!$A$3</c:f>
              <c:strCache>
                <c:ptCount val="1"/>
                <c:pt idx="0">
                  <c:v>Tannins</c:v>
                </c:pt>
              </c:strCache>
            </c:strRef>
          </c:tx>
          <c:spPr>
            <a:solidFill>
              <a:srgbClr val="0099CC"/>
            </a:solidFill>
            <a:ln w="9569">
              <a:noFill/>
              <a:prstDash val="solid"/>
            </a:ln>
            <a:effectLst>
              <a:outerShdw blurRad="50800" dist="38100" dir="2700000" algn="tl" rotWithShape="0">
                <a:srgbClr val="000000">
                  <a:alpha val="43000"/>
                </a:srgbClr>
              </a:outerShdw>
            </a:effectLst>
          </c:spPr>
          <c:invertIfNegative val="0"/>
          <c:errBars>
            <c:errBarType val="plus"/>
            <c:errValType val="fixedVal"/>
            <c:noEndCap val="0"/>
            <c:val val="0.96"/>
            <c:spPr>
              <a:ln w="9569">
                <a:solidFill>
                  <a:srgbClr val="000000"/>
                </a:solidFill>
                <a:prstDash val="solid"/>
              </a:ln>
            </c:spPr>
          </c:errBars>
          <c:cat>
            <c:strRef>
              <c:f>Sheet1!$B$1:$E$1</c:f>
              <c:strCache>
                <c:ptCount val="4"/>
                <c:pt idx="0">
                  <c:v>Inexper</c:v>
                </c:pt>
                <c:pt idx="1">
                  <c:v>Exper</c:v>
                </c:pt>
                <c:pt idx="2">
                  <c:v>Inexper</c:v>
                </c:pt>
                <c:pt idx="3">
                  <c:v>Exper</c:v>
                </c:pt>
              </c:strCache>
            </c:strRef>
          </c:cat>
          <c:val>
            <c:numRef>
              <c:f>Sheet1!$B$3:$E$3</c:f>
              <c:numCache>
                <c:formatCode>General</c:formatCode>
                <c:ptCount val="4"/>
                <c:pt idx="0">
                  <c:v>367.0</c:v>
                </c:pt>
                <c:pt idx="1">
                  <c:v>437.0</c:v>
                </c:pt>
                <c:pt idx="2">
                  <c:v>40.0</c:v>
                </c:pt>
                <c:pt idx="3">
                  <c:v>318.0</c:v>
                </c:pt>
              </c:numCache>
            </c:numRef>
          </c:val>
        </c:ser>
        <c:ser>
          <c:idx val="2"/>
          <c:order val="2"/>
          <c:tx>
            <c:strRef>
              <c:f>Sheet1!$A$4</c:f>
              <c:strCache>
                <c:ptCount val="1"/>
                <c:pt idx="0">
                  <c:v>Oxalates</c:v>
                </c:pt>
              </c:strCache>
            </c:strRef>
          </c:tx>
          <c:spPr>
            <a:solidFill>
              <a:srgbClr val="008000"/>
            </a:solidFill>
            <a:ln w="9569">
              <a:noFill/>
              <a:prstDash val="solid"/>
            </a:ln>
            <a:effectLst>
              <a:outerShdw blurRad="50800" dist="38100" dir="2700000" algn="tl" rotWithShape="0">
                <a:srgbClr val="000000">
                  <a:alpha val="43000"/>
                </a:srgbClr>
              </a:outerShdw>
            </a:effectLst>
          </c:spPr>
          <c:invertIfNegative val="0"/>
          <c:cat>
            <c:strRef>
              <c:f>Sheet1!$B$1:$E$1</c:f>
              <c:strCache>
                <c:ptCount val="4"/>
                <c:pt idx="0">
                  <c:v>Inexper</c:v>
                </c:pt>
                <c:pt idx="1">
                  <c:v>Exper</c:v>
                </c:pt>
                <c:pt idx="2">
                  <c:v>Inexper</c:v>
                </c:pt>
                <c:pt idx="3">
                  <c:v>Exper</c:v>
                </c:pt>
              </c:strCache>
            </c:strRef>
          </c:cat>
          <c:val>
            <c:numRef>
              <c:f>Sheet1!$B$4:$E$4</c:f>
              <c:numCache>
                <c:formatCode>General</c:formatCode>
                <c:ptCount val="4"/>
                <c:pt idx="0">
                  <c:v>226.0</c:v>
                </c:pt>
                <c:pt idx="1">
                  <c:v>320.0</c:v>
                </c:pt>
                <c:pt idx="2">
                  <c:v>22.0</c:v>
                </c:pt>
                <c:pt idx="3">
                  <c:v>205.0</c:v>
                </c:pt>
              </c:numCache>
            </c:numRef>
          </c:val>
        </c:ser>
        <c:dLbls>
          <c:showLegendKey val="0"/>
          <c:showVal val="0"/>
          <c:showCatName val="0"/>
          <c:showSerName val="0"/>
          <c:showPercent val="0"/>
          <c:showBubbleSize val="0"/>
        </c:dLbls>
        <c:gapWidth val="70"/>
        <c:overlap val="100"/>
        <c:axId val="479881576"/>
        <c:axId val="479669592"/>
      </c:barChart>
      <c:catAx>
        <c:axId val="479881576"/>
        <c:scaling>
          <c:orientation val="minMax"/>
        </c:scaling>
        <c:delete val="0"/>
        <c:axPos val="b"/>
        <c:numFmt formatCode="@" sourceLinked="0"/>
        <c:majorTickMark val="out"/>
        <c:minorTickMark val="none"/>
        <c:tickLblPos val="nextTo"/>
        <c:spPr>
          <a:ln w="9569">
            <a:solidFill>
              <a:srgbClr val="FFFFFF"/>
            </a:solidFill>
            <a:prstDash val="solid"/>
          </a:ln>
        </c:spPr>
        <c:txPr>
          <a:bodyPr rot="0" vert="horz"/>
          <a:lstStyle/>
          <a:p>
            <a:pPr>
              <a:defRPr sz="2000" b="1" i="0" u="none" strike="noStrike" baseline="0">
                <a:solidFill>
                  <a:srgbClr val="FFFFFF"/>
                </a:solidFill>
                <a:latin typeface="Arial"/>
                <a:ea typeface="Arial"/>
                <a:cs typeface="Arial"/>
              </a:defRPr>
            </a:pPr>
            <a:endParaRPr lang="en-US"/>
          </a:p>
        </c:txPr>
        <c:crossAx val="479669592"/>
        <c:crosses val="autoZero"/>
        <c:auto val="0"/>
        <c:lblAlgn val="ctr"/>
        <c:lblOffset val="100"/>
        <c:tickLblSkip val="1"/>
        <c:tickMarkSkip val="1"/>
        <c:noMultiLvlLbl val="0"/>
      </c:catAx>
      <c:valAx>
        <c:axId val="479669592"/>
        <c:scaling>
          <c:orientation val="minMax"/>
          <c:max val="1600.0"/>
          <c:min val="0.0"/>
        </c:scaling>
        <c:delete val="0"/>
        <c:axPos val="l"/>
        <c:numFmt formatCode="General" sourceLinked="1"/>
        <c:majorTickMark val="out"/>
        <c:minorTickMark val="none"/>
        <c:tickLblPos val="nextTo"/>
        <c:spPr>
          <a:ln w="9569">
            <a:solidFill>
              <a:srgbClr val="FFFFFF"/>
            </a:solidFill>
            <a:prstDash val="solid"/>
          </a:ln>
        </c:spPr>
        <c:txPr>
          <a:bodyPr rot="0" vert="horz" anchor="t" anchorCtr="0"/>
          <a:lstStyle/>
          <a:p>
            <a:pPr>
              <a:defRPr sz="2000" b="1" i="0" u="none" strike="noStrike" baseline="0">
                <a:solidFill>
                  <a:srgbClr val="FFFFFF"/>
                </a:solidFill>
                <a:latin typeface="Arial"/>
                <a:ea typeface="Arial"/>
                <a:cs typeface="Arial"/>
              </a:defRPr>
            </a:pPr>
            <a:endParaRPr lang="en-US"/>
          </a:p>
        </c:txPr>
        <c:crossAx val="479881576"/>
        <c:crosses val="autoZero"/>
        <c:crossBetween val="between"/>
        <c:majorUnit val="400.0"/>
        <c:minorUnit val="100.0"/>
      </c:valAx>
      <c:spPr>
        <a:noFill/>
        <a:ln w="19050">
          <a:solidFill>
            <a:srgbClr val="FFFFFF"/>
          </a:solidFill>
          <a:prstDash val="solid"/>
        </a:ln>
      </c:spPr>
    </c:plotArea>
    <c:legend>
      <c:legendPos val="r"/>
      <c:layout>
        <c:manualLayout>
          <c:xMode val="edge"/>
          <c:yMode val="edge"/>
          <c:x val="0.712669619778599"/>
          <c:y val="0.246083055486557"/>
          <c:w val="0.248853970066807"/>
          <c:h val="0.219697953948998"/>
        </c:manualLayout>
      </c:layout>
      <c:overlay val="0"/>
      <c:spPr>
        <a:noFill/>
        <a:ln w="19138">
          <a:noFill/>
        </a:ln>
      </c:spPr>
      <c:txPr>
        <a:bodyPr/>
        <a:lstStyle/>
        <a:p>
          <a:pPr>
            <a:defRPr sz="2000" b="0" i="0" u="none" strike="noStrike" baseline="0">
              <a:solidFill>
                <a:srgbClr val="FFFFFF"/>
              </a:solidFill>
              <a:latin typeface="Arial"/>
              <a:ea typeface="Arial"/>
              <a:cs typeface="Arial"/>
            </a:defRPr>
          </a:pPr>
          <a:endParaRPr lang="en-US"/>
        </a:p>
      </c:txPr>
    </c:legend>
    <c:plotVisOnly val="1"/>
    <c:dispBlanksAs val="gap"/>
    <c:showDLblsOverMax val="0"/>
  </c:chart>
  <c:spPr>
    <a:noFill/>
    <a:ln>
      <a:noFill/>
    </a:ln>
  </c:spPr>
  <c:txPr>
    <a:bodyPr/>
    <a:lstStyle/>
    <a:p>
      <a:pPr>
        <a:defRPr sz="527" b="1" i="0" u="none" strike="noStrike" baseline="0">
          <a:solidFill>
            <a:srgbClr val="000000"/>
          </a:solidFill>
          <a:latin typeface="Arial"/>
          <a:ea typeface="Arial"/>
          <a:cs typeface="Arial"/>
        </a:defRPr>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0.23158</cdr:x>
      <cdr:y>0.42502</cdr:y>
    </cdr:from>
    <cdr:to>
      <cdr:x>0.78638</cdr:x>
      <cdr:y>0.59108</cdr:y>
    </cdr:to>
    <cdr:sp macro="" textlink="">
      <cdr:nvSpPr>
        <cdr:cNvPr id="1025" name="Text 1"/>
        <cdr:cNvSpPr txBox="1">
          <a:spLocks xmlns:a="http://schemas.openxmlformats.org/drawingml/2006/main" noChangeArrowheads="1"/>
        </cdr:cNvSpPr>
      </cdr:nvSpPr>
      <cdr:spPr bwMode="auto">
        <a:xfrm xmlns:a="http://schemas.openxmlformats.org/drawingml/2006/main">
          <a:off x="1639141" y="1868297"/>
          <a:ext cx="3926938" cy="72996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sz="1800" b="1" i="0" u="none" strike="noStrike" baseline="0" dirty="0" smtClean="0">
              <a:solidFill>
                <a:schemeClr val="bg1"/>
              </a:solidFill>
              <a:effectLst>
                <a:outerShdw blurRad="50800" dist="38100" dir="2700000" algn="tl" rotWithShape="0">
                  <a:srgbClr val="000000">
                    <a:alpha val="43000"/>
                  </a:srgbClr>
                </a:outerShdw>
              </a:effectLst>
              <a:latin typeface="Arial"/>
              <a:ea typeface="Arial"/>
              <a:cs typeface="Arial"/>
            </a:rPr>
            <a:t>avoids </a:t>
          </a:r>
          <a:r>
            <a:rPr lang="en-US" sz="1800" b="1" i="0" u="none" strike="noStrike" baseline="0" dirty="0">
              <a:solidFill>
                <a:schemeClr val="bg1"/>
              </a:solidFill>
              <a:effectLst>
                <a:outerShdw blurRad="50800" dist="38100" dir="2700000" algn="tl" rotWithShape="0">
                  <a:srgbClr val="000000">
                    <a:alpha val="43000"/>
                  </a:srgbClr>
                </a:outerShdw>
              </a:effectLst>
              <a:latin typeface="Arial"/>
              <a:ea typeface="Arial"/>
              <a:cs typeface="Arial"/>
            </a:rPr>
            <a:t>mountain mahogany</a:t>
          </a:r>
        </a:p>
      </cdr:txBody>
    </cdr:sp>
  </cdr:relSizeAnchor>
  <cdr:relSizeAnchor xmlns:cdr="http://schemas.openxmlformats.org/drawingml/2006/chartDrawing">
    <cdr:from>
      <cdr:x>0.10989</cdr:x>
      <cdr:y>0.0634</cdr:y>
    </cdr:from>
    <cdr:to>
      <cdr:x>0.62344</cdr:x>
      <cdr:y>0.20953</cdr:y>
    </cdr:to>
    <cdr:sp macro="" textlink="">
      <cdr:nvSpPr>
        <cdr:cNvPr id="1026" name="Text 2"/>
        <cdr:cNvSpPr txBox="1">
          <a:spLocks xmlns:a="http://schemas.openxmlformats.org/drawingml/2006/main" noChangeArrowheads="1"/>
        </cdr:cNvSpPr>
      </cdr:nvSpPr>
      <cdr:spPr bwMode="auto">
        <a:xfrm xmlns:a="http://schemas.openxmlformats.org/drawingml/2006/main">
          <a:off x="777838" y="278690"/>
          <a:ext cx="3634974" cy="64236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45720" tIns="36576" rIns="45720" bIns="36576" anchor="ctr" upright="1"/>
        <a:lstStyle xmlns:a="http://schemas.openxmlformats.org/drawingml/2006/main"/>
        <a:p xmlns:a="http://schemas.openxmlformats.org/drawingml/2006/main">
          <a:pPr algn="ctr" rtl="0">
            <a:defRPr sz="1000"/>
          </a:pPr>
          <a:r>
            <a:rPr lang="en-US" sz="1800" b="1" i="0" u="none" strike="noStrike" baseline="0" dirty="0">
              <a:solidFill>
                <a:schemeClr val="bg1"/>
              </a:solidFill>
              <a:effectLst>
                <a:outerShdw blurRad="50800" dist="38100" dir="2700000" algn="tl" rotWithShape="0">
                  <a:srgbClr val="000000">
                    <a:alpha val="43000"/>
                  </a:srgbClr>
                </a:outerShdw>
              </a:effectLst>
              <a:latin typeface="Arial"/>
              <a:ea typeface="Arial"/>
              <a:cs typeface="Arial"/>
            </a:rPr>
            <a:t>Mom eats </a:t>
          </a:r>
          <a:r>
            <a:rPr lang="en-US" sz="1800" b="1" i="0" u="none" strike="noStrike" baseline="0" dirty="0" smtClean="0">
              <a:solidFill>
                <a:schemeClr val="bg1"/>
              </a:solidFill>
              <a:effectLst>
                <a:outerShdw blurRad="50800" dist="38100" dir="2700000" algn="tl" rotWithShape="0">
                  <a:srgbClr val="000000">
                    <a:alpha val="43000"/>
                  </a:srgbClr>
                </a:outerShdw>
              </a:effectLst>
              <a:latin typeface="Arial"/>
              <a:ea typeface="Arial"/>
              <a:cs typeface="Arial"/>
            </a:rPr>
            <a:t>serviceberry and … </a:t>
          </a:r>
          <a:endParaRPr lang="en-US" sz="1800" b="1" i="0" u="none" strike="noStrike" baseline="0" dirty="0">
            <a:solidFill>
              <a:schemeClr val="bg1"/>
            </a:solidFill>
            <a:effectLst>
              <a:outerShdw blurRad="50800" dist="38100" dir="2700000" algn="tl" rotWithShape="0">
                <a:srgbClr val="000000">
                  <a:alpha val="43000"/>
                </a:srgbClr>
              </a:outerShdw>
            </a:effectLst>
            <a:latin typeface="Arial"/>
            <a:ea typeface="Arial"/>
            <a:cs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0.37213</cdr:x>
      <cdr:y>0.19556</cdr:y>
    </cdr:from>
    <cdr:to>
      <cdr:x>0.77782</cdr:x>
      <cdr:y>0.27777</cdr:y>
    </cdr:to>
    <cdr:sp macro="" textlink="">
      <cdr:nvSpPr>
        <cdr:cNvPr id="1026" name="Text 2"/>
        <cdr:cNvSpPr txBox="1">
          <a:spLocks xmlns:a="http://schemas.openxmlformats.org/drawingml/2006/main" noChangeArrowheads="1"/>
        </cdr:cNvSpPr>
      </cdr:nvSpPr>
      <cdr:spPr bwMode="auto">
        <a:xfrm xmlns:a="http://schemas.openxmlformats.org/drawingml/2006/main">
          <a:off x="1623482" y="882943"/>
          <a:ext cx="1769898" cy="3711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en-US" sz="1800" b="1" dirty="0">
              <a:solidFill>
                <a:schemeClr val="bg1"/>
              </a:solidFill>
              <a:latin typeface="Arial"/>
              <a:ea typeface="Arial"/>
              <a:cs typeface="Arial"/>
            </a:rPr>
            <a:t>serviceberry</a:t>
          </a:r>
        </a:p>
      </cdr:txBody>
    </cdr:sp>
  </cdr:relSizeAnchor>
  <cdr:relSizeAnchor xmlns:cdr="http://schemas.openxmlformats.org/drawingml/2006/chartDrawing">
    <cdr:from>
      <cdr:x>0.25752</cdr:x>
      <cdr:y>0.57735</cdr:y>
    </cdr:from>
    <cdr:to>
      <cdr:x>0.80853</cdr:x>
      <cdr:y>0.66596</cdr:y>
    </cdr:to>
    <cdr:sp macro="" textlink="">
      <cdr:nvSpPr>
        <cdr:cNvPr id="6" name="Text 2"/>
        <cdr:cNvSpPr txBox="1">
          <a:spLocks xmlns:a="http://schemas.openxmlformats.org/drawingml/2006/main" noChangeArrowheads="1"/>
        </cdr:cNvSpPr>
      </cdr:nvSpPr>
      <cdr:spPr bwMode="auto">
        <a:xfrm xmlns:a="http://schemas.openxmlformats.org/drawingml/2006/main">
          <a:off x="1123460" y="2606670"/>
          <a:ext cx="2403883" cy="40006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36576" tIns="27432" rIns="36576" bIns="27432"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800" b="1" i="0" u="none" strike="noStrike" baseline="0" dirty="0">
              <a:solidFill>
                <a:srgbClr val="FFFFFF"/>
              </a:solidFill>
              <a:latin typeface="Arial"/>
              <a:ea typeface="Arial"/>
              <a:cs typeface="Arial"/>
            </a:rPr>
            <a:t>mountain mahogany</a:t>
          </a:r>
        </a:p>
      </cdr:txBody>
    </cdr:sp>
  </cdr:relSizeAnchor>
</c:userShapes>
</file>

<file path=ppt/drawings/drawing3.xml><?xml version="1.0" encoding="utf-8"?>
<c:userShapes xmlns:c="http://schemas.openxmlformats.org/drawingml/2006/chart">
  <cdr:relSizeAnchor xmlns:cdr="http://schemas.openxmlformats.org/drawingml/2006/chartDrawing">
    <cdr:from>
      <cdr:x>0.2437</cdr:x>
      <cdr:y>0.59913</cdr:y>
    </cdr:from>
    <cdr:to>
      <cdr:x>0.87237</cdr:x>
      <cdr:y>0.73264</cdr:y>
    </cdr:to>
    <cdr:sp macro="" textlink="">
      <cdr:nvSpPr>
        <cdr:cNvPr id="1026" name="Text 2"/>
        <cdr:cNvSpPr txBox="1">
          <a:spLocks xmlns:a="http://schemas.openxmlformats.org/drawingml/2006/main" noChangeArrowheads="1"/>
        </cdr:cNvSpPr>
      </cdr:nvSpPr>
      <cdr:spPr bwMode="auto">
        <a:xfrm xmlns:a="http://schemas.openxmlformats.org/drawingml/2006/main">
          <a:off x="1050803" y="2722102"/>
          <a:ext cx="2710754" cy="60659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en-US" sz="1800" b="1" i="0" u="none" strike="noStrike" baseline="0" dirty="0">
              <a:solidFill>
                <a:srgbClr val="FFFFFF"/>
              </a:solidFill>
              <a:latin typeface="Arial"/>
              <a:ea typeface="Arial"/>
              <a:cs typeface="Arial"/>
            </a:rPr>
            <a:t>mountain mahogany</a:t>
          </a:r>
        </a:p>
      </cdr:txBody>
    </cdr:sp>
  </cdr:relSizeAnchor>
  <cdr:relSizeAnchor xmlns:cdr="http://schemas.openxmlformats.org/drawingml/2006/chartDrawing">
    <cdr:from>
      <cdr:x>0.35767</cdr:x>
      <cdr:y>0.26189</cdr:y>
    </cdr:from>
    <cdr:to>
      <cdr:x>0.82055</cdr:x>
      <cdr:y>0.34394</cdr:y>
    </cdr:to>
    <cdr:sp macro="" textlink="">
      <cdr:nvSpPr>
        <cdr:cNvPr id="4" name="Text 2"/>
        <cdr:cNvSpPr txBox="1">
          <a:spLocks xmlns:a="http://schemas.openxmlformats.org/drawingml/2006/main" noChangeArrowheads="1"/>
        </cdr:cNvSpPr>
      </cdr:nvSpPr>
      <cdr:spPr bwMode="auto">
        <a:xfrm xmlns:a="http://schemas.openxmlformats.org/drawingml/2006/main">
          <a:off x="1542216" y="1189856"/>
          <a:ext cx="1995886" cy="37278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36576" tIns="27432" rIns="36576" bIns="27432"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800" b="1" dirty="0">
              <a:solidFill>
                <a:schemeClr val="bg1"/>
              </a:solidFill>
              <a:latin typeface="Arial"/>
              <a:ea typeface="Arial"/>
              <a:cs typeface="Arial"/>
            </a:rPr>
            <a:t>serviceberry</a:t>
          </a:r>
        </a:p>
      </cdr:txBody>
    </cdr:sp>
  </cdr:relSizeAnchor>
</c:userShapes>
</file>

<file path=ppt/drawings/drawing4.xml><?xml version="1.0" encoding="utf-8"?>
<c:userShapes xmlns:c="http://schemas.openxmlformats.org/drawingml/2006/chart">
  <cdr:relSizeAnchor xmlns:cdr="http://schemas.openxmlformats.org/drawingml/2006/chartDrawing">
    <cdr:from>
      <cdr:x>0.49414</cdr:x>
      <cdr:y>0.56935</cdr:y>
    </cdr:from>
    <cdr:to>
      <cdr:x>0.76492</cdr:x>
      <cdr:y>0.66861</cdr:y>
    </cdr:to>
    <cdr:sp macro="" textlink="">
      <cdr:nvSpPr>
        <cdr:cNvPr id="1025" name="Text 1"/>
        <cdr:cNvSpPr txBox="1">
          <a:spLocks xmlns:a="http://schemas.openxmlformats.org/drawingml/2006/main" noChangeArrowheads="1"/>
        </cdr:cNvSpPr>
      </cdr:nvSpPr>
      <cdr:spPr bwMode="auto">
        <a:xfrm xmlns:a="http://schemas.openxmlformats.org/drawingml/2006/main">
          <a:off x="2405124" y="2340070"/>
          <a:ext cx="1317943" cy="40795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sz="2000" u="none" strike="noStrike" baseline="0" dirty="0">
              <a:solidFill>
                <a:srgbClr val="FFCC66"/>
              </a:solidFill>
              <a:latin typeface="Arial"/>
              <a:ea typeface="Arial"/>
              <a:cs typeface="Arial"/>
            </a:rPr>
            <a:t>maple</a:t>
          </a:r>
        </a:p>
      </cdr:txBody>
    </cdr:sp>
  </cdr:relSizeAnchor>
  <cdr:relSizeAnchor xmlns:cdr="http://schemas.openxmlformats.org/drawingml/2006/chartDrawing">
    <cdr:from>
      <cdr:x>0.22386</cdr:x>
      <cdr:y>0.15247</cdr:y>
    </cdr:from>
    <cdr:to>
      <cdr:x>0.55023</cdr:x>
      <cdr:y>0.25056</cdr:y>
    </cdr:to>
    <cdr:sp macro="" textlink="">
      <cdr:nvSpPr>
        <cdr:cNvPr id="1026" name="Text 2"/>
        <cdr:cNvSpPr txBox="1">
          <a:spLocks xmlns:a="http://schemas.openxmlformats.org/drawingml/2006/main" noChangeArrowheads="1"/>
        </cdr:cNvSpPr>
      </cdr:nvSpPr>
      <cdr:spPr bwMode="auto">
        <a:xfrm xmlns:a="http://schemas.openxmlformats.org/drawingml/2006/main">
          <a:off x="1089585" y="626667"/>
          <a:ext cx="1588527" cy="40317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en-US" sz="2000" u="none" strike="noStrike" baseline="0" dirty="0">
              <a:solidFill>
                <a:schemeClr val="tx1"/>
              </a:solidFill>
              <a:latin typeface="Arial"/>
              <a:ea typeface="Arial"/>
              <a:cs typeface="Arial"/>
            </a:rPr>
            <a:t>coconut</a:t>
          </a:r>
        </a:p>
      </cdr:txBody>
    </cdr:sp>
  </cdr:relSizeAnchor>
</c:userShapes>
</file>

<file path=ppt/drawings/drawing5.xml><?xml version="1.0" encoding="utf-8"?>
<c:userShapes xmlns:c="http://schemas.openxmlformats.org/drawingml/2006/chart">
  <cdr:relSizeAnchor xmlns:cdr="http://schemas.openxmlformats.org/drawingml/2006/chartDrawing">
    <cdr:from>
      <cdr:x>0.55845</cdr:x>
      <cdr:y>0.1706</cdr:y>
    </cdr:from>
    <cdr:to>
      <cdr:x>0.85113</cdr:x>
      <cdr:y>0.26139</cdr:y>
    </cdr:to>
    <cdr:sp macro="" textlink="">
      <cdr:nvSpPr>
        <cdr:cNvPr id="1025" name="Text 1"/>
        <cdr:cNvSpPr txBox="1">
          <a:spLocks xmlns:a="http://schemas.openxmlformats.org/drawingml/2006/main" noChangeArrowheads="1"/>
        </cdr:cNvSpPr>
      </cdr:nvSpPr>
      <cdr:spPr bwMode="auto">
        <a:xfrm xmlns:a="http://schemas.openxmlformats.org/drawingml/2006/main">
          <a:off x="2692397" y="701198"/>
          <a:ext cx="1411094" cy="37312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en-US" sz="2000" u="none" strike="noStrike" baseline="0" dirty="0">
              <a:solidFill>
                <a:srgbClr val="FFCC66"/>
              </a:solidFill>
              <a:latin typeface="Arial"/>
              <a:ea typeface="Arial"/>
              <a:cs typeface="Arial"/>
            </a:rPr>
            <a:t>maple</a:t>
          </a:r>
        </a:p>
      </cdr:txBody>
    </cdr:sp>
  </cdr:relSizeAnchor>
  <cdr:relSizeAnchor xmlns:cdr="http://schemas.openxmlformats.org/drawingml/2006/chartDrawing">
    <cdr:from>
      <cdr:x>0.12255</cdr:x>
      <cdr:y>0.49683</cdr:y>
    </cdr:from>
    <cdr:to>
      <cdr:x>0.42776</cdr:x>
      <cdr:y>0.5986</cdr:y>
    </cdr:to>
    <cdr:sp macro="" textlink="">
      <cdr:nvSpPr>
        <cdr:cNvPr id="1026" name="Text 2"/>
        <cdr:cNvSpPr txBox="1">
          <a:spLocks xmlns:a="http://schemas.openxmlformats.org/drawingml/2006/main" noChangeArrowheads="1"/>
        </cdr:cNvSpPr>
      </cdr:nvSpPr>
      <cdr:spPr bwMode="auto">
        <a:xfrm xmlns:a="http://schemas.openxmlformats.org/drawingml/2006/main">
          <a:off x="590862" y="2023831"/>
          <a:ext cx="1471468" cy="41457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sz="2000" u="none" strike="noStrike" baseline="0" dirty="0">
              <a:solidFill>
                <a:schemeClr val="tx1"/>
              </a:solidFill>
              <a:latin typeface="Arial"/>
              <a:ea typeface="Arial"/>
              <a:cs typeface="Arial"/>
            </a:rPr>
            <a:t>coconut</a:t>
          </a:r>
        </a:p>
      </cdr:txBody>
    </cdr:sp>
  </cdr:relSizeAnchor>
  <cdr:relSizeAnchor xmlns:cdr="http://schemas.openxmlformats.org/drawingml/2006/chartDrawing">
    <cdr:from>
      <cdr:x>0.48832</cdr:x>
      <cdr:y>0.90342</cdr:y>
    </cdr:from>
    <cdr:to>
      <cdr:x>0.62793</cdr:x>
      <cdr:y>1</cdr:y>
    </cdr:to>
    <cdr:sp macro="" textlink="">
      <cdr:nvSpPr>
        <cdr:cNvPr id="2" name="TextBox 1"/>
        <cdr:cNvSpPr txBox="1"/>
      </cdr:nvSpPr>
      <cdr:spPr>
        <a:xfrm xmlns:a="http://schemas.openxmlformats.org/drawingml/2006/main">
          <a:off x="2354293" y="3713115"/>
          <a:ext cx="673100" cy="3969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smtClean="0">
              <a:solidFill>
                <a:schemeClr val="tx1"/>
              </a:solidFill>
              <a:latin typeface="Arial"/>
            </a:rPr>
            <a:t>Day</a:t>
          </a:r>
          <a:endParaRPr lang="en-US" sz="2000" dirty="0">
            <a:solidFill>
              <a:schemeClr val="tx1"/>
            </a:solidFill>
            <a:latin typeface="Aria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0.46989</cdr:x>
      <cdr:y>0.31303</cdr:y>
    </cdr:from>
    <cdr:to>
      <cdr:x>0.64861</cdr:x>
      <cdr:y>0.40047</cdr:y>
    </cdr:to>
    <cdr:sp macro="" textlink="">
      <cdr:nvSpPr>
        <cdr:cNvPr id="1026" name="Text 2"/>
        <cdr:cNvSpPr txBox="1">
          <a:spLocks xmlns:a="http://schemas.openxmlformats.org/drawingml/2006/main" noChangeArrowheads="1"/>
        </cdr:cNvSpPr>
      </cdr:nvSpPr>
      <cdr:spPr bwMode="auto">
        <a:xfrm xmlns:a="http://schemas.openxmlformats.org/drawingml/2006/main">
          <a:off x="3608914" y="1487309"/>
          <a:ext cx="1372617" cy="41549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22860" rIns="27432" bIns="22860" anchor="ctr" upright="1">
          <a:spAutoFit/>
        </a:bodyPr>
        <a:lstStyle xmlns:a="http://schemas.openxmlformats.org/drawingml/2006/main"/>
        <a:p xmlns:a="http://schemas.openxmlformats.org/drawingml/2006/main">
          <a:pPr algn="ctr" rtl="0">
            <a:defRPr sz="1000"/>
          </a:pPr>
          <a:r>
            <a:rPr lang="en-US" sz="2400" b="0" i="0" u="none" strike="noStrike" baseline="0" dirty="0">
              <a:solidFill>
                <a:srgbClr val="FFFFFF"/>
              </a:solidFill>
              <a:latin typeface="Arial"/>
              <a:ea typeface="Arial"/>
              <a:cs typeface="Arial"/>
            </a:rPr>
            <a:t>.75% </a:t>
          </a:r>
          <a:r>
            <a:rPr lang="en-US" sz="2400" b="0" i="0" u="none" strike="noStrike" baseline="0" dirty="0" err="1">
              <a:solidFill>
                <a:srgbClr val="FFFFFF"/>
              </a:solidFill>
              <a:latin typeface="Arial"/>
              <a:ea typeface="Arial"/>
              <a:cs typeface="Arial"/>
            </a:rPr>
            <a:t>LiCl</a:t>
          </a:r>
          <a:endParaRPr lang="en-US" sz="2400" b="0" i="0" u="none" strike="noStrike" baseline="0" dirty="0">
            <a:solidFill>
              <a:srgbClr val="FFFFFF"/>
            </a:solidFill>
            <a:latin typeface="Arial"/>
            <a:ea typeface="Arial"/>
            <a:cs typeface="Arial"/>
          </a:endParaRPr>
        </a:p>
      </cdr:txBody>
    </cdr:sp>
  </cdr:relSizeAnchor>
  <cdr:relSizeAnchor xmlns:cdr="http://schemas.openxmlformats.org/drawingml/2006/chartDrawing">
    <cdr:from>
      <cdr:x>0.26623</cdr:x>
      <cdr:y>0.12043</cdr:y>
    </cdr:from>
    <cdr:to>
      <cdr:x>0.41152</cdr:x>
      <cdr:y>0.20982</cdr:y>
    </cdr:to>
    <cdr:sp macro="" textlink="">
      <cdr:nvSpPr>
        <cdr:cNvPr id="1027" name="Text 3"/>
        <cdr:cNvSpPr txBox="1">
          <a:spLocks xmlns:a="http://schemas.openxmlformats.org/drawingml/2006/main" noChangeArrowheads="1"/>
        </cdr:cNvSpPr>
      </cdr:nvSpPr>
      <cdr:spPr bwMode="auto">
        <a:xfrm xmlns:a="http://schemas.openxmlformats.org/drawingml/2006/main">
          <a:off x="2044701" y="572207"/>
          <a:ext cx="1115937" cy="42473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27432" rIns="27432" bIns="27432" anchor="ctr" upright="1">
          <a:spAutoFit/>
        </a:bodyPr>
        <a:lstStyle xmlns:a="http://schemas.openxmlformats.org/drawingml/2006/main"/>
        <a:p xmlns:a="http://schemas.openxmlformats.org/drawingml/2006/main">
          <a:pPr algn="ctr" rtl="0">
            <a:defRPr sz="1000"/>
          </a:pPr>
          <a:r>
            <a:rPr lang="en-US" sz="2400" b="0" i="0" u="none" strike="noStrike" baseline="0" dirty="0">
              <a:solidFill>
                <a:srgbClr val="FFFFFF"/>
              </a:solidFill>
              <a:latin typeface="Arial"/>
              <a:ea typeface="Arial"/>
              <a:cs typeface="Arial"/>
            </a:rPr>
            <a:t>0% </a:t>
          </a:r>
          <a:r>
            <a:rPr lang="en-US" sz="2400" b="0" i="0" u="none" strike="noStrike" baseline="0" dirty="0" err="1">
              <a:solidFill>
                <a:srgbClr val="FFFFFF"/>
              </a:solidFill>
              <a:latin typeface="Arial"/>
              <a:ea typeface="Arial"/>
              <a:cs typeface="Arial"/>
            </a:rPr>
            <a:t>LiCl</a:t>
          </a:r>
          <a:endParaRPr lang="en-US" sz="2400" b="0" i="0" u="none" strike="noStrike" baseline="0" dirty="0">
            <a:solidFill>
              <a:srgbClr val="FFFFFF"/>
            </a:solidFill>
            <a:latin typeface="Arial"/>
            <a:ea typeface="Arial"/>
            <a:cs typeface="Arial"/>
          </a:endParaRPr>
        </a:p>
      </cdr:txBody>
    </cdr:sp>
  </cdr:relSizeAnchor>
  <cdr:relSizeAnchor xmlns:cdr="http://schemas.openxmlformats.org/drawingml/2006/chartDrawing">
    <cdr:from>
      <cdr:x>0.12775</cdr:x>
      <cdr:y>0.5895</cdr:y>
    </cdr:from>
    <cdr:to>
      <cdr:x>0.40125</cdr:x>
      <cdr:y>0.7545</cdr:y>
    </cdr:to>
    <cdr:sp macro="" textlink="">
      <cdr:nvSpPr>
        <cdr:cNvPr id="1028" name="Text 4"/>
        <cdr:cNvSpPr txBox="1">
          <a:spLocks xmlns:a="http://schemas.openxmlformats.org/drawingml/2006/main" noChangeArrowheads="1"/>
        </cdr:cNvSpPr>
      </cdr:nvSpPr>
      <cdr:spPr bwMode="auto">
        <a:xfrm xmlns:a="http://schemas.openxmlformats.org/drawingml/2006/main">
          <a:off x="981162" y="2800943"/>
          <a:ext cx="2100568" cy="78397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en-US" sz="2400" b="0" i="0" u="none" strike="noStrike" baseline="0">
              <a:solidFill>
                <a:srgbClr val="FFFFFF"/>
              </a:solidFill>
              <a:latin typeface="Arial"/>
              <a:ea typeface="Arial"/>
              <a:cs typeface="Arial"/>
            </a:rPr>
            <a:t>1.5% LiCl</a:t>
          </a:r>
        </a:p>
      </cdr:txBody>
    </cdr:sp>
  </cdr:relSizeAnchor>
</c:userShapes>
</file>

<file path=ppt/drawings/drawing7.xml><?xml version="1.0" encoding="utf-8"?>
<c:userShapes xmlns:c="http://schemas.openxmlformats.org/drawingml/2006/chart">
  <cdr:relSizeAnchor xmlns:cdr="http://schemas.openxmlformats.org/drawingml/2006/chartDrawing">
    <cdr:from>
      <cdr:x>0.69108</cdr:x>
      <cdr:y>0.15827</cdr:y>
    </cdr:from>
    <cdr:to>
      <cdr:x>0.75848</cdr:x>
      <cdr:y>0.51655</cdr:y>
    </cdr:to>
    <cdr:sp macro="" textlink="">
      <cdr:nvSpPr>
        <cdr:cNvPr id="1027" name="Text 3"/>
        <cdr:cNvSpPr txBox="1">
          <a:spLocks xmlns:a="http://schemas.openxmlformats.org/drawingml/2006/main" noChangeArrowheads="1"/>
        </cdr:cNvSpPr>
      </cdr:nvSpPr>
      <cdr:spPr bwMode="auto">
        <a:xfrm xmlns:a="http://schemas.openxmlformats.org/drawingml/2006/main">
          <a:off x="5172405" y="698500"/>
          <a:ext cx="504495" cy="158115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27432" tIns="18288" rIns="27432" bIns="18288" anchor="ctr" upright="1"/>
        <a:lstStyle xmlns:a="http://schemas.openxmlformats.org/drawingml/2006/main"/>
        <a:p xmlns:a="http://schemas.openxmlformats.org/drawingml/2006/main">
          <a:pPr algn="ctr" rtl="0">
            <a:defRPr sz="1000"/>
          </a:pPr>
          <a:r>
            <a:rPr lang="en-US" sz="2000" b="1" i="0" u="none" strike="noStrike" baseline="0" dirty="0">
              <a:solidFill>
                <a:srgbClr val="FFFFFF"/>
              </a:solidFill>
              <a:latin typeface="Arial"/>
              <a:ea typeface="Arial"/>
              <a:cs typeface="Arial"/>
            </a:rPr>
            <a:t>novel  flavor</a:t>
          </a:r>
        </a:p>
      </cdr:txBody>
    </cdr:sp>
  </cdr:relSizeAnchor>
</c:userShapes>
</file>

<file path=ppt/drawings/drawing8.xml><?xml version="1.0" encoding="utf-8"?>
<c:userShapes xmlns:c="http://schemas.openxmlformats.org/drawingml/2006/chart">
  <cdr:relSizeAnchor xmlns:cdr="http://schemas.openxmlformats.org/drawingml/2006/chartDrawing">
    <cdr:from>
      <cdr:x>0.38011</cdr:x>
      <cdr:y>0.73697</cdr:y>
    </cdr:from>
    <cdr:to>
      <cdr:x>0.43393</cdr:x>
      <cdr:y>0.85126</cdr:y>
    </cdr:to>
    <cdr:sp macro="" textlink="">
      <cdr:nvSpPr>
        <cdr:cNvPr id="2" name="TextBox 1"/>
        <cdr:cNvSpPr txBox="1"/>
      </cdr:nvSpPr>
      <cdr:spPr>
        <a:xfrm xmlns:a="http://schemas.openxmlformats.org/drawingml/2006/main">
          <a:off x="3049586" y="2784474"/>
          <a:ext cx="431800" cy="431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solidFill>
                <a:schemeClr val="tx1"/>
              </a:solidFill>
            </a:rPr>
            <a:t>19</a:t>
          </a:r>
          <a:endParaRPr lang="en-US" sz="1600" dirty="0">
            <a:solidFill>
              <a:schemeClr val="tx1"/>
            </a:solidFill>
          </a:endParaRPr>
        </a:p>
      </cdr:txBody>
    </cdr:sp>
  </cdr:relSizeAnchor>
  <cdr:relSizeAnchor xmlns:cdr="http://schemas.openxmlformats.org/drawingml/2006/chartDrawing">
    <cdr:from>
      <cdr:x>0.58906</cdr:x>
      <cdr:y>0.67647</cdr:y>
    </cdr:from>
    <cdr:to>
      <cdr:x>0.64288</cdr:x>
      <cdr:y>0.79076</cdr:y>
    </cdr:to>
    <cdr:sp macro="" textlink="">
      <cdr:nvSpPr>
        <cdr:cNvPr id="3" name="TextBox 2"/>
        <cdr:cNvSpPr txBox="1"/>
      </cdr:nvSpPr>
      <cdr:spPr>
        <a:xfrm xmlns:a="http://schemas.openxmlformats.org/drawingml/2006/main">
          <a:off x="4725986" y="2555874"/>
          <a:ext cx="431800" cy="431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chemeClr val="tx1"/>
              </a:solidFill>
            </a:rPr>
            <a:t>28</a:t>
          </a:r>
          <a:endParaRPr lang="en-US" sz="1600" dirty="0">
            <a:solidFill>
              <a:schemeClr val="tx1"/>
            </a:solidFill>
          </a:endParaRPr>
        </a:p>
      </cdr:txBody>
    </cdr:sp>
  </cdr:relSizeAnchor>
  <cdr:relSizeAnchor xmlns:cdr="http://schemas.openxmlformats.org/drawingml/2006/chartDrawing">
    <cdr:from>
      <cdr:x>0.80435</cdr:x>
      <cdr:y>0.66975</cdr:y>
    </cdr:from>
    <cdr:to>
      <cdr:x>0.85817</cdr:x>
      <cdr:y>0.78403</cdr:y>
    </cdr:to>
    <cdr:sp macro="" textlink="">
      <cdr:nvSpPr>
        <cdr:cNvPr id="4" name="TextBox 3"/>
        <cdr:cNvSpPr txBox="1"/>
      </cdr:nvSpPr>
      <cdr:spPr>
        <a:xfrm xmlns:a="http://schemas.openxmlformats.org/drawingml/2006/main">
          <a:off x="6453186" y="2530474"/>
          <a:ext cx="431800" cy="431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chemeClr val="tx1"/>
              </a:solidFill>
            </a:rPr>
            <a:t>27</a:t>
          </a:r>
          <a:endParaRPr lang="en-US" sz="1600" dirty="0">
            <a:solidFill>
              <a:schemeClr val="tx1"/>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0.07291</cdr:x>
      <cdr:y>0.39376</cdr:y>
    </cdr:from>
    <cdr:to>
      <cdr:x>0.98068</cdr:x>
      <cdr:y>0.39685</cdr:y>
    </cdr:to>
    <cdr:cxnSp macro="">
      <cdr:nvCxnSpPr>
        <cdr:cNvPr id="3" name="Straight Connector 2"/>
        <cdr:cNvCxnSpPr/>
      </cdr:nvCxnSpPr>
      <cdr:spPr bwMode="auto">
        <a:xfrm xmlns:a="http://schemas.openxmlformats.org/drawingml/2006/main" flipV="1">
          <a:off x="594464" y="1885284"/>
          <a:ext cx="7401412" cy="14794"/>
        </a:xfrm>
        <a:prstGeom xmlns:a="http://schemas.openxmlformats.org/drawingml/2006/main" prst="line">
          <a:avLst/>
        </a:prstGeom>
        <a:ln xmlns:a="http://schemas.openxmlformats.org/drawingml/2006/main">
          <a:headEnd type="none" w="med" len="med"/>
          <a:tailEnd type="none" w="med" len="med"/>
        </a:ln>
      </cdr:spPr>
      <cdr:style>
        <a:lnRef xmlns:a="http://schemas.openxmlformats.org/drawingml/2006/main" idx="2">
          <a:schemeClr val="accent4"/>
        </a:lnRef>
        <a:fillRef xmlns:a="http://schemas.openxmlformats.org/drawingml/2006/main" idx="0">
          <a:schemeClr val="accent4"/>
        </a:fillRef>
        <a:effectRef xmlns:a="http://schemas.openxmlformats.org/drawingml/2006/main" idx="1">
          <a:schemeClr val="accent4"/>
        </a:effectRef>
        <a:fontRef xmlns:a="http://schemas.openxmlformats.org/drawingml/2006/main" idx="minor">
          <a:schemeClr val="tx1"/>
        </a:fontRef>
      </cdr:style>
    </cdr:cxnSp>
  </cdr:relSizeAnchor>
  <cdr:relSizeAnchor xmlns:cdr="http://schemas.openxmlformats.org/drawingml/2006/chartDrawing">
    <cdr:from>
      <cdr:x>0.82448</cdr:x>
      <cdr:y>0.32234</cdr:y>
    </cdr:from>
    <cdr:to>
      <cdr:x>0.94358</cdr:x>
      <cdr:y>0.40567</cdr:y>
    </cdr:to>
    <cdr:sp macro="" textlink="">
      <cdr:nvSpPr>
        <cdr:cNvPr id="5" name="TextBox 4"/>
        <cdr:cNvSpPr txBox="1"/>
      </cdr:nvSpPr>
      <cdr:spPr>
        <a:xfrm xmlns:a="http://schemas.openxmlformats.org/drawingml/2006/main">
          <a:off x="7562597" y="1543332"/>
          <a:ext cx="1092454" cy="3989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dirty="0" smtClean="0">
              <a:solidFill>
                <a:schemeClr val="tx1"/>
              </a:solidFill>
              <a:latin typeface="Arial"/>
            </a:rPr>
            <a:t>Heifers</a:t>
          </a:r>
        </a:p>
        <a:p xmlns:a="http://schemas.openxmlformats.org/drawingml/2006/main">
          <a:endParaRPr lang="en-US" dirty="0" smtClean="0">
            <a:solidFill>
              <a:schemeClr val="tx1"/>
            </a:solidFill>
            <a:latin typeface="Arial"/>
          </a:endParaRPr>
        </a:p>
      </cdr:txBody>
    </cdr:sp>
  </cdr:relSizeAnchor>
  <cdr:relSizeAnchor xmlns:cdr="http://schemas.openxmlformats.org/drawingml/2006/chartDrawing">
    <cdr:from>
      <cdr:x>0.43755</cdr:x>
      <cdr:y>0.3179</cdr:y>
    </cdr:from>
    <cdr:to>
      <cdr:x>0.50145</cdr:x>
      <cdr:y>0.40123</cdr:y>
    </cdr:to>
    <cdr:sp macro="" textlink="">
      <cdr:nvSpPr>
        <cdr:cNvPr id="6" name="TextBox 5"/>
        <cdr:cNvSpPr txBox="1"/>
      </cdr:nvSpPr>
      <cdr:spPr>
        <a:xfrm xmlns:a="http://schemas.openxmlformats.org/drawingml/2006/main">
          <a:off x="3825875" y="1308100"/>
          <a:ext cx="558800" cy="3429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smtClean="0">
              <a:solidFill>
                <a:schemeClr val="tx1"/>
              </a:solidFill>
              <a:latin typeface="Arial"/>
            </a:rPr>
            <a:t>Cows</a:t>
          </a:r>
        </a:p>
        <a:p xmlns:a="http://schemas.openxmlformats.org/drawingml/2006/main">
          <a:endParaRPr lang="en-US" dirty="0" smtClean="0">
            <a:solidFill>
              <a:schemeClr val="tx1"/>
            </a:solidFill>
            <a:latin typeface="Arial"/>
          </a:endParaRPr>
        </a:p>
      </cdr:txBody>
    </cdr:sp>
  </cdr:relSizeAnchor>
  <cdr:relSizeAnchor xmlns:cdr="http://schemas.openxmlformats.org/drawingml/2006/chartDrawing">
    <cdr:from>
      <cdr:x>0.15432</cdr:x>
      <cdr:y>0.31481</cdr:y>
    </cdr:from>
    <cdr:to>
      <cdr:x>0.23711</cdr:x>
      <cdr:y>0.39815</cdr:y>
    </cdr:to>
    <cdr:sp macro="" textlink="">
      <cdr:nvSpPr>
        <cdr:cNvPr id="7" name="TextBox 6"/>
        <cdr:cNvSpPr txBox="1"/>
      </cdr:nvSpPr>
      <cdr:spPr>
        <a:xfrm xmlns:a="http://schemas.openxmlformats.org/drawingml/2006/main">
          <a:off x="1349375" y="1295400"/>
          <a:ext cx="723900" cy="3429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smtClean="0">
              <a:solidFill>
                <a:schemeClr val="tx1"/>
              </a:solidFill>
              <a:latin typeface="Arial"/>
            </a:rPr>
            <a:t>Cows</a:t>
          </a:r>
        </a:p>
        <a:p xmlns:a="http://schemas.openxmlformats.org/drawingml/2006/main">
          <a:pPr algn="ctr"/>
          <a:endParaRPr lang="en-US" dirty="0" smtClean="0">
            <a:solidFill>
              <a:schemeClr val="tx1"/>
            </a:solidFill>
            <a:latin typeface="Arial"/>
          </a:endParaRPr>
        </a:p>
      </cdr:txBody>
    </cdr:sp>
  </cdr:relSizeAnchor>
  <cdr:relSizeAnchor xmlns:cdr="http://schemas.openxmlformats.org/drawingml/2006/chartDrawing">
    <cdr:from>
      <cdr:x>0.53922</cdr:x>
      <cdr:y>0.32099</cdr:y>
    </cdr:from>
    <cdr:to>
      <cdr:x>0.62781</cdr:x>
      <cdr:y>0.40432</cdr:y>
    </cdr:to>
    <cdr:sp macro="" textlink="">
      <cdr:nvSpPr>
        <cdr:cNvPr id="8" name="TextBox 7"/>
        <cdr:cNvSpPr txBox="1"/>
      </cdr:nvSpPr>
      <cdr:spPr>
        <a:xfrm xmlns:a="http://schemas.openxmlformats.org/drawingml/2006/main">
          <a:off x="4714875" y="1320800"/>
          <a:ext cx="774700" cy="3429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smtClean="0">
              <a:solidFill>
                <a:schemeClr val="tx1"/>
              </a:solidFill>
              <a:latin typeface="Arial"/>
            </a:rPr>
            <a:t>Heifers</a:t>
          </a:r>
        </a:p>
        <a:p xmlns:a="http://schemas.openxmlformats.org/drawingml/2006/main">
          <a:endParaRPr lang="en-US" dirty="0" smtClean="0">
            <a:solidFill>
              <a:schemeClr val="tx1"/>
            </a:solidFill>
            <a:latin typeface="Arial"/>
          </a:endParaRPr>
        </a:p>
      </cdr:txBody>
    </cdr:sp>
  </cdr:relSizeAnchor>
  <cdr:relSizeAnchor xmlns:cdr="http://schemas.openxmlformats.org/drawingml/2006/chartDrawing">
    <cdr:from>
      <cdr:x>0.15723</cdr:x>
      <cdr:y>0.07407</cdr:y>
    </cdr:from>
    <cdr:to>
      <cdr:x>0.2618</cdr:x>
      <cdr:y>0.15741</cdr:y>
    </cdr:to>
    <cdr:sp macro="" textlink="">
      <cdr:nvSpPr>
        <cdr:cNvPr id="11" name="TextBox 10"/>
        <cdr:cNvSpPr txBox="1"/>
      </cdr:nvSpPr>
      <cdr:spPr>
        <a:xfrm xmlns:a="http://schemas.openxmlformats.org/drawingml/2006/main">
          <a:off x="1374775" y="304800"/>
          <a:ext cx="914400" cy="3429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dirty="0" smtClean="0">
              <a:solidFill>
                <a:schemeClr val="tx1"/>
              </a:solidFill>
              <a:latin typeface="Arial"/>
            </a:rPr>
            <a:t>2007</a:t>
          </a:r>
        </a:p>
        <a:p xmlns:a="http://schemas.openxmlformats.org/drawingml/2006/main">
          <a:pPr algn="ctr"/>
          <a:endParaRPr lang="en-US" dirty="0" smtClean="0">
            <a:solidFill>
              <a:schemeClr val="tx1"/>
            </a:solidFill>
            <a:latin typeface="Arial"/>
          </a:endParaRPr>
        </a:p>
      </cdr:txBody>
    </cdr:sp>
  </cdr:relSizeAnchor>
  <cdr:relSizeAnchor xmlns:cdr="http://schemas.openxmlformats.org/drawingml/2006/chartDrawing">
    <cdr:from>
      <cdr:x>0.81954</cdr:x>
      <cdr:y>0.05864</cdr:y>
    </cdr:from>
    <cdr:to>
      <cdr:x>0.92411</cdr:x>
      <cdr:y>0.14198</cdr:y>
    </cdr:to>
    <cdr:sp macro="" textlink="">
      <cdr:nvSpPr>
        <cdr:cNvPr id="12" name="TextBox 11"/>
        <cdr:cNvSpPr txBox="1"/>
      </cdr:nvSpPr>
      <cdr:spPr>
        <a:xfrm xmlns:a="http://schemas.openxmlformats.org/drawingml/2006/main">
          <a:off x="7165975" y="241300"/>
          <a:ext cx="914400" cy="3429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dirty="0" smtClean="0">
              <a:solidFill>
                <a:schemeClr val="tx1"/>
              </a:solidFill>
              <a:latin typeface="Arial"/>
            </a:rPr>
            <a:t>2009</a:t>
          </a:r>
        </a:p>
        <a:p xmlns:a="http://schemas.openxmlformats.org/drawingml/2006/main">
          <a:pPr algn="ctr"/>
          <a:endParaRPr lang="en-US" dirty="0" smtClean="0">
            <a:solidFill>
              <a:schemeClr val="tx1"/>
            </a:solidFill>
            <a:latin typeface="Arial"/>
          </a:endParaRPr>
        </a:p>
      </cdr:txBody>
    </cdr:sp>
  </cdr:relSizeAnchor>
  <cdr:relSizeAnchor xmlns:cdr="http://schemas.openxmlformats.org/drawingml/2006/chartDrawing">
    <cdr:from>
      <cdr:x>0.47531</cdr:x>
      <cdr:y>0.08025</cdr:y>
    </cdr:from>
    <cdr:to>
      <cdr:x>0.57988</cdr:x>
      <cdr:y>0.16358</cdr:y>
    </cdr:to>
    <cdr:sp macro="" textlink="">
      <cdr:nvSpPr>
        <cdr:cNvPr id="13" name="TextBox 12"/>
        <cdr:cNvSpPr txBox="1"/>
      </cdr:nvSpPr>
      <cdr:spPr>
        <a:xfrm xmlns:a="http://schemas.openxmlformats.org/drawingml/2006/main">
          <a:off x="4156075" y="330200"/>
          <a:ext cx="914400" cy="3429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dirty="0" smtClean="0">
              <a:solidFill>
                <a:schemeClr val="tx1"/>
              </a:solidFill>
              <a:latin typeface="Arial"/>
            </a:rPr>
            <a:t>2008</a:t>
          </a:r>
        </a:p>
        <a:p xmlns:a="http://schemas.openxmlformats.org/drawingml/2006/main">
          <a:pPr algn="ctr"/>
          <a:endParaRPr lang="en-US" dirty="0" smtClean="0">
            <a:solidFill>
              <a:schemeClr val="tx1"/>
            </a:solidFill>
            <a:latin typeface="Arial"/>
          </a:endParaRPr>
        </a:p>
      </cdr:txBody>
    </cdr:sp>
  </cdr:relSizeAnchor>
  <cdr:relSizeAnchor xmlns:cdr="http://schemas.openxmlformats.org/drawingml/2006/chartDrawing">
    <cdr:from>
      <cdr:x>0.46694</cdr:x>
      <cdr:y>0.87798</cdr:y>
    </cdr:from>
    <cdr:to>
      <cdr:x>0.53756</cdr:x>
      <cdr:y>0.94695</cdr:y>
    </cdr:to>
    <cdr:sp macro="" textlink="">
      <cdr:nvSpPr>
        <cdr:cNvPr id="2" name="TextBox 1"/>
        <cdr:cNvSpPr txBox="1"/>
      </cdr:nvSpPr>
      <cdr:spPr>
        <a:xfrm xmlns:a="http://schemas.openxmlformats.org/drawingml/2006/main">
          <a:off x="4283075" y="4203700"/>
          <a:ext cx="647700" cy="330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solidFill>
                <a:schemeClr val="tx1"/>
              </a:solidFill>
            </a:rPr>
            <a:t>-7.6%</a:t>
          </a:r>
          <a:endParaRPr lang="en-US" sz="1600" dirty="0">
            <a:solidFill>
              <a:schemeClr val="tx1"/>
            </a:solidFill>
          </a:endParaRPr>
        </a:p>
      </cdr:txBody>
    </cdr:sp>
  </cdr:relSizeAnchor>
  <cdr:relSizeAnchor xmlns:cdr="http://schemas.openxmlformats.org/drawingml/2006/chartDrawing">
    <cdr:from>
      <cdr:x>0.52844</cdr:x>
      <cdr:y>0.49124</cdr:y>
    </cdr:from>
    <cdr:to>
      <cdr:x>0.59905</cdr:x>
      <cdr:y>0.5602</cdr:y>
    </cdr:to>
    <cdr:sp macro="" textlink="">
      <cdr:nvSpPr>
        <cdr:cNvPr id="21" name="TextBox 20"/>
        <cdr:cNvSpPr txBox="1"/>
      </cdr:nvSpPr>
      <cdr:spPr>
        <a:xfrm xmlns:a="http://schemas.openxmlformats.org/drawingml/2006/main">
          <a:off x="4308576" y="2352020"/>
          <a:ext cx="575711" cy="33017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chemeClr val="tx1"/>
              </a:solidFill>
            </a:rPr>
            <a:t>-2.5%</a:t>
          </a:r>
          <a:endParaRPr lang="en-US" sz="1600" dirty="0">
            <a:solidFill>
              <a:schemeClr val="tx1"/>
            </a:solidFill>
          </a:endParaRPr>
        </a:p>
      </cdr:txBody>
    </cdr:sp>
  </cdr:relSizeAnchor>
  <cdr:relSizeAnchor xmlns:cdr="http://schemas.openxmlformats.org/drawingml/2006/chartDrawing">
    <cdr:from>
      <cdr:x>0.58775</cdr:x>
      <cdr:y>0.86116</cdr:y>
    </cdr:from>
    <cdr:to>
      <cdr:x>0.65837</cdr:x>
      <cdr:y>0.93013</cdr:y>
    </cdr:to>
    <cdr:sp macro="" textlink="">
      <cdr:nvSpPr>
        <cdr:cNvPr id="22" name="TextBox 21"/>
        <cdr:cNvSpPr txBox="1"/>
      </cdr:nvSpPr>
      <cdr:spPr>
        <a:xfrm xmlns:a="http://schemas.openxmlformats.org/drawingml/2006/main">
          <a:off x="4792164" y="4123162"/>
          <a:ext cx="575793" cy="33022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chemeClr val="tx1"/>
              </a:solidFill>
            </a:rPr>
            <a:t>-13.2%</a:t>
          </a:r>
          <a:endParaRPr lang="en-US" sz="1600" dirty="0">
            <a:solidFill>
              <a:schemeClr val="tx1"/>
            </a:solidFill>
          </a:endParaRPr>
        </a:p>
      </cdr:txBody>
    </cdr:sp>
  </cdr:relSizeAnchor>
  <cdr:relSizeAnchor xmlns:cdr="http://schemas.openxmlformats.org/drawingml/2006/chartDrawing">
    <cdr:from>
      <cdr:x>0.88024</cdr:x>
      <cdr:y>0.47215</cdr:y>
    </cdr:from>
    <cdr:to>
      <cdr:x>0.95085</cdr:x>
      <cdr:y>0.54111</cdr:y>
    </cdr:to>
    <cdr:sp macro="" textlink="">
      <cdr:nvSpPr>
        <cdr:cNvPr id="23" name="TextBox 22"/>
        <cdr:cNvSpPr txBox="1"/>
      </cdr:nvSpPr>
      <cdr:spPr>
        <a:xfrm xmlns:a="http://schemas.openxmlformats.org/drawingml/2006/main">
          <a:off x="8074025" y="2260600"/>
          <a:ext cx="647700" cy="330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chemeClr val="tx1"/>
              </a:solidFill>
            </a:rPr>
            <a:t>-2.1%</a:t>
          </a:r>
          <a:endParaRPr lang="en-US" sz="1600" dirty="0">
            <a:solidFill>
              <a:schemeClr val="tx1"/>
            </a:solidFill>
          </a:endParaRPr>
        </a:p>
      </cdr:txBody>
    </cdr:sp>
  </cdr:relSizeAnchor>
  <cdr:relSizeAnchor xmlns:cdr="http://schemas.openxmlformats.org/drawingml/2006/chartDrawing">
    <cdr:from>
      <cdr:x>0.40071</cdr:x>
      <cdr:y>0.67283</cdr:y>
    </cdr:from>
    <cdr:to>
      <cdr:x>0.47132</cdr:x>
      <cdr:y>0.74179</cdr:y>
    </cdr:to>
    <cdr:sp macro="" textlink="">
      <cdr:nvSpPr>
        <cdr:cNvPr id="24" name="TextBox 23"/>
        <cdr:cNvSpPr txBox="1"/>
      </cdr:nvSpPr>
      <cdr:spPr>
        <a:xfrm xmlns:a="http://schemas.openxmlformats.org/drawingml/2006/main">
          <a:off x="3267176" y="3221454"/>
          <a:ext cx="575711" cy="3301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chemeClr val="tx1"/>
              </a:solidFill>
            </a:rPr>
            <a:t>4.5%</a:t>
          </a:r>
          <a:endParaRPr lang="en-US" sz="1600" dirty="0">
            <a:solidFill>
              <a:schemeClr val="tx1"/>
            </a:solidFill>
          </a:endParaRPr>
        </a:p>
      </cdr:txBody>
    </cdr:sp>
  </cdr:relSizeAnchor>
  <cdr:relSizeAnchor xmlns:cdr="http://schemas.openxmlformats.org/drawingml/2006/chartDrawing">
    <cdr:from>
      <cdr:x>0.82555</cdr:x>
      <cdr:y>0.15385</cdr:y>
    </cdr:from>
    <cdr:to>
      <cdr:x>0.89616</cdr:x>
      <cdr:y>0.22281</cdr:y>
    </cdr:to>
    <cdr:sp macro="" textlink="">
      <cdr:nvSpPr>
        <cdr:cNvPr id="25" name="TextBox 24"/>
        <cdr:cNvSpPr txBox="1"/>
      </cdr:nvSpPr>
      <cdr:spPr>
        <a:xfrm xmlns:a="http://schemas.openxmlformats.org/drawingml/2006/main">
          <a:off x="7572375" y="736600"/>
          <a:ext cx="647700" cy="330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chemeClr val="tx1"/>
              </a:solidFill>
            </a:rPr>
            <a:t>3.8%</a:t>
          </a:r>
          <a:endParaRPr lang="en-US" sz="1600" dirty="0">
            <a:solidFill>
              <a:schemeClr val="tx1"/>
            </a:solidFill>
          </a:endParaRPr>
        </a:p>
      </cdr:txBody>
    </cdr:sp>
  </cdr:relSizeAnchor>
  <cdr:relSizeAnchor xmlns:cdr="http://schemas.openxmlformats.org/drawingml/2006/chartDrawing">
    <cdr:from>
      <cdr:x>0.16788</cdr:x>
      <cdr:y>0.51194</cdr:y>
    </cdr:from>
    <cdr:to>
      <cdr:x>0.23849</cdr:x>
      <cdr:y>0.5809</cdr:y>
    </cdr:to>
    <cdr:sp macro="" textlink="">
      <cdr:nvSpPr>
        <cdr:cNvPr id="26" name="TextBox 25"/>
        <cdr:cNvSpPr txBox="1"/>
      </cdr:nvSpPr>
      <cdr:spPr>
        <a:xfrm xmlns:a="http://schemas.openxmlformats.org/drawingml/2006/main">
          <a:off x="1539875" y="2451100"/>
          <a:ext cx="647700" cy="330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chemeClr val="tx1"/>
              </a:solidFill>
            </a:rPr>
            <a:t>-2.1%</a:t>
          </a:r>
          <a:endParaRPr lang="en-US" sz="160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90E562-A232-3F4F-A337-6ACDB3141895}" type="datetimeFigureOut">
              <a:rPr lang="en-US" smtClean="0"/>
              <a:t>1/9/12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B5DA0-97E1-A143-BAF3-78950529EE05}" type="slidenum">
              <a:rPr lang="en-US" smtClean="0"/>
              <a:t>‹#›</a:t>
            </a:fld>
            <a:endParaRPr lang="en-US"/>
          </a:p>
        </p:txBody>
      </p:sp>
    </p:spTree>
    <p:extLst>
      <p:ext uri="{BB962C8B-B14F-4D97-AF65-F5344CB8AC3E}">
        <p14:creationId xmlns:p14="http://schemas.microsoft.com/office/powerpoint/2010/main" val="7180865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fld id="{35121E8B-884B-1942-BEAC-13557698323B}" type="slidenum">
              <a:rPr lang="en-US" sz="1200">
                <a:latin typeface="Univers" charset="0"/>
              </a:rPr>
              <a:pPr/>
              <a:t>1</a:t>
            </a:fld>
            <a:endParaRPr lang="en-US" sz="1200">
              <a:latin typeface="Univers"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Univers" charset="0"/>
                <a:ea typeface="ＭＳ Ｐゴシック" charset="0"/>
                <a:cs typeface="ＭＳ Ｐゴシック" charset="0"/>
              </a:rPr>
              <a:t>We know cattle are selective grazers.  They select diets that are higher in nutrients and lower in toxins than the average of the plants community where they are grazing</a:t>
            </a:r>
            <a:endParaRPr lang="en-US" dirty="0">
              <a:latin typeface="Univer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1A370-FB00-4843-8CB9-72BDBDC254BC}" type="slidenum">
              <a:rPr lang="en-US"/>
              <a:pPr/>
              <a:t>10</a:t>
            </a:fld>
            <a:endParaRPr lang="en-US"/>
          </a:p>
        </p:txBody>
      </p:sp>
      <p:sp>
        <p:nvSpPr>
          <p:cNvPr id="1232898" name="Rectangle 2"/>
          <p:cNvSpPr>
            <a:spLocks noGrp="1" noRot="1" noChangeAspect="1" noChangeArrowheads="1" noTextEdit="1"/>
          </p:cNvSpPr>
          <p:nvPr>
            <p:ph type="sldImg"/>
          </p:nvPr>
        </p:nvSpPr>
        <p:spPr>
          <a:ln/>
        </p:spPr>
      </p:sp>
      <p:sp>
        <p:nvSpPr>
          <p:cNvPr id="1232899" name="Rectangle 3"/>
          <p:cNvSpPr>
            <a:spLocks noGrp="1" noChangeArrowheads="1"/>
          </p:cNvSpPr>
          <p:nvPr>
            <p:ph type="body" idx="1"/>
          </p:nvPr>
        </p:nvSpPr>
        <p:spPr/>
        <p:txBody>
          <a:bodyPr/>
          <a:lstStyle/>
          <a:p>
            <a:r>
              <a:rPr lang="en-US" dirty="0" smtClean="0"/>
              <a:t>These are examples of how experience changes the the body.</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8B6-B4CD-594F-99FF-833071125487}" type="slidenum">
              <a:rPr lang="en-US"/>
              <a:pPr/>
              <a:t>11</a:t>
            </a:fld>
            <a:endParaRPr lang="en-US"/>
          </a:p>
        </p:txBody>
      </p:sp>
      <p:sp>
        <p:nvSpPr>
          <p:cNvPr id="1032194" name="Rectangle 2"/>
          <p:cNvSpPr>
            <a:spLocks noGrp="1" noRot="1" noChangeAspect="1" noChangeArrowheads="1" noTextEdit="1"/>
          </p:cNvSpPr>
          <p:nvPr>
            <p:ph type="sldImg"/>
          </p:nvPr>
        </p:nvSpPr>
        <p:spPr>
          <a:ln/>
        </p:spPr>
      </p:sp>
      <p:sp>
        <p:nvSpPr>
          <p:cNvPr id="1032195" name="Rectangle 3"/>
          <p:cNvSpPr>
            <a:spLocks noGrp="1" noChangeArrowheads="1"/>
          </p:cNvSpPr>
          <p:nvPr>
            <p:ph type="body" idx="1"/>
          </p:nvPr>
        </p:nvSpPr>
        <p:spPr>
          <a:xfrm>
            <a:off x="533400" y="4343400"/>
            <a:ext cx="5715000" cy="4114800"/>
          </a:xfrm>
        </p:spPr>
        <p:txBody>
          <a:bodyPr/>
          <a:lstStyle/>
          <a:p>
            <a:pPr>
              <a:lnSpc>
                <a:spcPct val="90000"/>
              </a:lnSpc>
            </a:pPr>
            <a:r>
              <a:rPr lang="en-US"/>
              <a:t>I generally skip this slide and go straight to the video on foraging skills.</a:t>
            </a:r>
          </a:p>
          <a:p>
            <a:pPr>
              <a:lnSpc>
                <a:spcPct val="90000"/>
              </a:lnSpc>
            </a:pPr>
            <a:endParaRPr lang="en-US"/>
          </a:p>
          <a:p>
            <a:pPr>
              <a:lnSpc>
                <a:spcPct val="90000"/>
              </a:lnSpc>
            </a:pPr>
            <a:r>
              <a:rPr lang="en-US"/>
              <a:t>The rate at which goats and sheep are able to ingest grasses and shrubs increases with experience. In one study, bite rates nearly doubled as experience increased from no experience to 30 days of browsing the shrub blackbrush. Younger animals 6 months of age learned foraging skills more quickly than older animals 18 months of age.  After 20 days, biting rate for animals exposed to blackbrush at 18 months of age had leveled off whereas biting rate for goats exposed at 6 months were still increasing even after 30 days.</a:t>
            </a:r>
          </a:p>
          <a:p>
            <a:pPr>
              <a:lnSpc>
                <a:spcPct val="90000"/>
              </a:lnSpc>
            </a:pPr>
            <a:r>
              <a:rPr lang="en-US" b="1"/>
              <a:t>REF: Ortega-Reyes L. and F.D. Provenza. 1993. Amount of experience and age affect the development of foraging skills of goats browsing blackbrush (</a:t>
            </a:r>
            <a:r>
              <a:rPr lang="en-US" b="1" i="1"/>
              <a:t>Coleogyne ramosissima</a:t>
            </a:r>
            <a:r>
              <a:rPr lang="en-US" b="1"/>
              <a:t>). Appl. Anim. Behav. Sci. 36:169-183.</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Why do you like the foods you like?</a:t>
            </a:r>
            <a:endParaRPr lang="en-US"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12</a:t>
            </a:fld>
            <a:endParaRPr lang="en-US"/>
          </a:p>
        </p:txBody>
      </p:sp>
    </p:spTree>
    <p:extLst>
      <p:ext uri="{BB962C8B-B14F-4D97-AF65-F5344CB8AC3E}">
        <p14:creationId xmlns:p14="http://schemas.microsoft.com/office/powerpoint/2010/main" val="2096902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40C2C0-CEA4-3F4A-8612-5A21C90C9AB7}" type="slidenum">
              <a:rPr lang="en-US"/>
              <a:pPr/>
              <a:t>13</a:t>
            </a:fld>
            <a:endParaRPr lang="en-US"/>
          </a:p>
        </p:txBody>
      </p:sp>
      <p:sp>
        <p:nvSpPr>
          <p:cNvPr id="980994" name="Rectangle 2"/>
          <p:cNvSpPr>
            <a:spLocks noGrp="1" noRot="1" noChangeAspect="1" noChangeArrowheads="1" noTextEdit="1"/>
          </p:cNvSpPr>
          <p:nvPr>
            <p:ph type="sldImg"/>
          </p:nvPr>
        </p:nvSpPr>
        <p:spPr>
          <a:ln/>
        </p:spPr>
      </p:sp>
      <p:sp>
        <p:nvSpPr>
          <p:cNvPr id="980995" name="Rectangle 3"/>
          <p:cNvSpPr>
            <a:spLocks noGrp="1" noChangeArrowheads="1"/>
          </p:cNvSpPr>
          <p:nvPr>
            <p:ph type="body" idx="1"/>
          </p:nvPr>
        </p:nvSpPr>
        <p:spPr/>
        <p:txBody>
          <a:bodyPr/>
          <a:lstStyle/>
          <a:p>
            <a:r>
              <a:rPr lang="en-US"/>
              <a:t>If we only like foods that taste good, then why do we sometimes not like foods the first time we eat them?  We may continue to eat these foods due to social pressures or lack of alternatives and learn to like them if the consequences of eating the foods are positive. </a:t>
            </a:r>
          </a:p>
          <a:p>
            <a:endParaRPr lang="en-US"/>
          </a:p>
          <a:p>
            <a:r>
              <a:rPr lang="en-US"/>
              <a:t>Coffee, beer, avocados are examples of foods that may not taste good to at first but taste good after eating the food several times.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DF165-86E6-2945-A1E1-5AFDD1B55452}" type="slidenum">
              <a:rPr lang="en-US"/>
              <a:pPr/>
              <a:t>14</a:t>
            </a:fld>
            <a:endParaRPr lang="en-US"/>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p:txBody>
          <a:bodyPr/>
          <a:lstStyle/>
          <a:p>
            <a:r>
              <a:rPr lang="en-US"/>
              <a:t>Palatability depends on feedback from nutrients and toxins. Nutrient increase palatability.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022DC2-AC90-E640-B4B0-87FF67FE67E5}" type="slidenum">
              <a:rPr lang="en-US"/>
              <a:pPr/>
              <a:t>15</a:t>
            </a:fld>
            <a:endParaRPr lang="en-US"/>
          </a:p>
        </p:txBody>
      </p:sp>
      <p:sp>
        <p:nvSpPr>
          <p:cNvPr id="1030146" name="Rectangle 2"/>
          <p:cNvSpPr>
            <a:spLocks noGrp="1" noRot="1" noChangeAspect="1" noChangeArrowheads="1" noTextEdit="1"/>
          </p:cNvSpPr>
          <p:nvPr>
            <p:ph type="sldImg"/>
          </p:nvPr>
        </p:nvSpPr>
        <p:spPr>
          <a:ln/>
        </p:spPr>
      </p:sp>
      <p:sp>
        <p:nvSpPr>
          <p:cNvPr id="1030147" name="Rectangle 3"/>
          <p:cNvSpPr>
            <a:spLocks noGrp="1" noChangeArrowheads="1"/>
          </p:cNvSpPr>
          <p:nvPr>
            <p:ph type="body" idx="1"/>
          </p:nvPr>
        </p:nvSpPr>
        <p:spPr/>
        <p:txBody>
          <a:bodyPr/>
          <a:lstStyle/>
          <a:p>
            <a:r>
              <a:rPr lang="en-US"/>
              <a:t>Toxins decrease palatability.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981301-D55D-5D4E-9383-CF5514A77D68}" type="slidenum">
              <a:rPr lang="en-US"/>
              <a:pPr/>
              <a:t>16</a:t>
            </a:fld>
            <a:endParaRPr lang="en-US"/>
          </a:p>
        </p:txBody>
      </p:sp>
      <p:sp>
        <p:nvSpPr>
          <p:cNvPr id="1082370" name="Rectangle 2"/>
          <p:cNvSpPr>
            <a:spLocks noGrp="1" noRot="1" noChangeAspect="1" noChangeArrowheads="1" noTextEdit="1"/>
          </p:cNvSpPr>
          <p:nvPr>
            <p:ph type="sldImg"/>
          </p:nvPr>
        </p:nvSpPr>
        <p:spPr>
          <a:ln/>
        </p:spPr>
      </p:sp>
      <p:sp>
        <p:nvSpPr>
          <p:cNvPr id="1082371" name="Rectangle 3"/>
          <p:cNvSpPr>
            <a:spLocks noGrp="1" noChangeArrowheads="1"/>
          </p:cNvSpPr>
          <p:nvPr>
            <p:ph type="body" idx="1"/>
          </p:nvPr>
        </p:nvSpPr>
        <p:spPr/>
        <p:txBody>
          <a:bodyPr/>
          <a:lstStyle/>
          <a:p>
            <a:r>
              <a:rPr lang="en-US"/>
              <a:t>Plants with toxins aren’t necessarily poisonous plants. While virtually all plants contain toxins only a few cause morbidity or mortality losses and are termed poisonous.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BCF48-231A-F348-9E5C-69AD4B5AFDC5}" type="slidenum">
              <a:rPr lang="en-US"/>
              <a:pPr/>
              <a:t>17</a:t>
            </a:fld>
            <a:endParaRPr lang="en-US"/>
          </a:p>
        </p:txBody>
      </p:sp>
      <p:sp>
        <p:nvSpPr>
          <p:cNvPr id="1188866" name="Rectangle 2"/>
          <p:cNvSpPr>
            <a:spLocks noGrp="1" noRot="1" noChangeAspect="1" noChangeArrowheads="1" noTextEdit="1"/>
          </p:cNvSpPr>
          <p:nvPr>
            <p:ph type="sldImg"/>
          </p:nvPr>
        </p:nvSpPr>
        <p:spPr>
          <a:ln/>
        </p:spPr>
      </p:sp>
      <p:sp>
        <p:nvSpPr>
          <p:cNvPr id="1188867" name="Rectangle 3"/>
          <p:cNvSpPr>
            <a:spLocks noGrp="1" noChangeArrowheads="1"/>
          </p:cNvSpPr>
          <p:nvPr>
            <p:ph type="body" idx="1"/>
          </p:nvPr>
        </p:nvSpPr>
        <p:spPr/>
        <p:txBody>
          <a:bodyPr/>
          <a:lstStyle/>
          <a:p>
            <a:r>
              <a:rPr lang="en-US"/>
              <a:t>So what good is flavor?  It enables us to tell foods apart. It also allows us to associate nutrients, which make us feel good and experiences, with a particular flavor. That’s why some foods make us feel all warm and fuzzy.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83846-BE71-2340-98DD-E4C2748B5D7C}" type="slidenum">
              <a:rPr lang="en-US"/>
              <a:pPr/>
              <a:t>18</a:t>
            </a:fld>
            <a:endParaRPr lang="en-US"/>
          </a:p>
        </p:txBody>
      </p:sp>
      <p:sp>
        <p:nvSpPr>
          <p:cNvPr id="1186818" name="Rectangle 2"/>
          <p:cNvSpPr>
            <a:spLocks noGrp="1" noRot="1" noChangeAspect="1" noChangeArrowheads="1" noTextEdit="1"/>
          </p:cNvSpPr>
          <p:nvPr>
            <p:ph type="sldImg"/>
          </p:nvPr>
        </p:nvSpPr>
        <p:spPr>
          <a:ln/>
        </p:spPr>
      </p:sp>
      <p:sp>
        <p:nvSpPr>
          <p:cNvPr id="1186819" name="Rectangle 3"/>
          <p:cNvSpPr>
            <a:spLocks noGrp="1" noChangeArrowheads="1"/>
          </p:cNvSpPr>
          <p:nvPr>
            <p:ph type="body" idx="1"/>
          </p:nvPr>
        </p:nvSpPr>
        <p:spPr>
          <a:xfrm>
            <a:off x="190500" y="4143375"/>
            <a:ext cx="6553200" cy="4752975"/>
          </a:xfrm>
        </p:spPr>
        <p:txBody>
          <a:bodyPr/>
          <a:lstStyle/>
          <a:p>
            <a:pPr>
              <a:lnSpc>
                <a:spcPct val="90000"/>
              </a:lnSpc>
            </a:pPr>
            <a:r>
              <a:rPr lang="en-US"/>
              <a:t>People often have a hard time believing animals especially livestock are smart enough to learn about foods.  </a:t>
            </a:r>
            <a:r>
              <a:rPr lang="en-US">
                <a:ea typeface="Times New Roman" charset="0"/>
                <a:cs typeface="Times New Roman" charset="0"/>
              </a:rPr>
              <a:t>It isn’t a matter of intelligence because changes in palatability occur automatically.  Animals don’t need to think about or remember the flavor-feedback event. The same is true for digestion. I often ask how many of you have to tell the pancreas to release a dose of insulin after eating a meal?  Even when animals are deeply anesthetized, postingestive feedback still causes changes in the palatability of a food eaten just prior to anesthesia.  When sheep eat a nutritious food and then receive a toxin dose during deep anesthesia, they become averse to the food because the negative feedback of the toxin still occurs even when the animals are deeply asleep. </a:t>
            </a:r>
          </a:p>
          <a:p>
            <a:pPr>
              <a:lnSpc>
                <a:spcPct val="90000"/>
              </a:lnSpc>
            </a:pPr>
            <a:r>
              <a:rPr lang="en-US">
                <a:ea typeface="Times New Roman" charset="0"/>
                <a:cs typeface="Times New Roman" charset="0"/>
              </a:rPr>
              <a:t>You can chose what you put in your mouth but you can’t chose how you feel about that food.</a:t>
            </a:r>
            <a:endParaRPr lang="en-US"/>
          </a:p>
          <a:p>
            <a:pPr>
              <a:lnSpc>
                <a:spcPct val="90000"/>
              </a:lnSpc>
            </a:pPr>
            <a:r>
              <a:rPr lang="en-US"/>
              <a:t>This is the most important point in this section you need to make. </a:t>
            </a:r>
          </a:p>
          <a:p>
            <a:pPr>
              <a:lnSpc>
                <a:spcPct val="90000"/>
              </a:lnSpc>
            </a:pPr>
            <a:r>
              <a:rPr lang="en-US" b="1"/>
              <a:t>Read booklet: Ch. 3 pg 17</a:t>
            </a:r>
            <a:r>
              <a:rPr lang="en-US"/>
              <a:t> </a:t>
            </a:r>
          </a:p>
          <a:p>
            <a:pPr>
              <a:lnSpc>
                <a:spcPct val="90000"/>
              </a:lnSpc>
            </a:pPr>
            <a:r>
              <a:rPr lang="en-US" b="1"/>
              <a:t>REF: Provenza, F.D. Provenza, F.D., J.J. Lynch and J.V. Nolan. 1994. Food aversion conditioned in anesthetized sheep. Physiology &amp; Behavior 55:429-432.</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645CA3-238A-B84E-A284-7220A1AEBC44}" type="slidenum">
              <a:rPr lang="en-US"/>
              <a:pPr/>
              <a:t>19</a:t>
            </a:fld>
            <a:endParaRPr lang="en-US"/>
          </a:p>
        </p:txBody>
      </p:sp>
      <p:sp>
        <p:nvSpPr>
          <p:cNvPr id="993282" name="Rectangle 2"/>
          <p:cNvSpPr>
            <a:spLocks noGrp="1" noRot="1" noChangeAspect="1" noChangeArrowheads="1" noTextEdit="1"/>
          </p:cNvSpPr>
          <p:nvPr>
            <p:ph type="sldImg"/>
          </p:nvPr>
        </p:nvSpPr>
        <p:spPr>
          <a:ln/>
        </p:spPr>
      </p:sp>
      <p:sp>
        <p:nvSpPr>
          <p:cNvPr id="993283" name="Rectangle 3"/>
          <p:cNvSpPr>
            <a:spLocks noGrp="1" noChangeArrowheads="1"/>
          </p:cNvSpPr>
          <p:nvPr>
            <p:ph type="body" idx="1"/>
          </p:nvPr>
        </p:nvSpPr>
        <p:spPr/>
        <p:txBody>
          <a:bodyPr/>
          <a:lstStyle/>
          <a:p>
            <a:r>
              <a:rPr lang="en-US"/>
              <a:t>Variety is the spice of life.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E9583B-9FF8-364B-AF31-B2A70A26A35E}" type="slidenum">
              <a:rPr lang="en-US"/>
              <a:pPr/>
              <a:t>2</a:t>
            </a:fld>
            <a:endParaRPr lang="en-US"/>
          </a:p>
        </p:txBody>
      </p:sp>
      <p:sp>
        <p:nvSpPr>
          <p:cNvPr id="1001474" name="Rectangle 2"/>
          <p:cNvSpPr>
            <a:spLocks noGrp="1" noRot="1" noChangeAspect="1" noChangeArrowheads="1" noTextEdit="1"/>
          </p:cNvSpPr>
          <p:nvPr>
            <p:ph type="sldImg"/>
          </p:nvPr>
        </p:nvSpPr>
        <p:spPr>
          <a:ln/>
        </p:spPr>
      </p:sp>
      <p:sp>
        <p:nvSpPr>
          <p:cNvPr id="1001475" name="Rectangle 3"/>
          <p:cNvSpPr>
            <a:spLocks noGrp="1" noChangeArrowheads="1"/>
          </p:cNvSpPr>
          <p:nvPr>
            <p:ph type="body" idx="1"/>
          </p:nvPr>
        </p:nvSpPr>
        <p:spPr/>
        <p:txBody>
          <a:bodyPr/>
          <a:lstStyle/>
          <a:p>
            <a:r>
              <a:rPr lang="en-US" dirty="0" smtClean="0"/>
              <a:t>Intake and diet selection are behaviors. Many </a:t>
            </a:r>
            <a:r>
              <a:rPr lang="en-US" dirty="0"/>
              <a:t>studies on behavior simply describe how animals behave as if behavior is set in </a:t>
            </a:r>
            <a:r>
              <a:rPr lang="en-US" dirty="0" smtClean="0"/>
              <a:t>stone, </a:t>
            </a:r>
            <a:r>
              <a:rPr lang="en-US" dirty="0"/>
              <a:t>but any behaviorist can tell you that behavior depends on consequences.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DD1400-E382-4A41-8881-40B4F1FF0889}" type="slidenum">
              <a:rPr lang="en-US"/>
              <a:pPr/>
              <a:t>20</a:t>
            </a:fld>
            <a:endParaRPr lang="en-US"/>
          </a:p>
        </p:txBody>
      </p:sp>
      <p:sp>
        <p:nvSpPr>
          <p:cNvPr id="1072130" name="Rectangle 2"/>
          <p:cNvSpPr>
            <a:spLocks noGrp="1" noRot="1" noChangeAspect="1" noChangeArrowheads="1" noTextEdit="1"/>
          </p:cNvSpPr>
          <p:nvPr>
            <p:ph type="sldImg"/>
          </p:nvPr>
        </p:nvSpPr>
        <p:spPr>
          <a:ln/>
        </p:spPr>
      </p:sp>
      <p:sp>
        <p:nvSpPr>
          <p:cNvPr id="1072131" name="Rectangle 3"/>
          <p:cNvSpPr>
            <a:spLocks noGrp="1" noChangeArrowheads="1"/>
          </p:cNvSpPr>
          <p:nvPr>
            <p:ph type="body" idx="1"/>
          </p:nvPr>
        </p:nvSpPr>
        <p:spPr/>
        <p:txBody>
          <a:bodyPr/>
          <a:lstStyle/>
          <a:p>
            <a:r>
              <a:rPr lang="en-US"/>
              <a:t>In this study, two groups of steers were fed maple- or coconut-flavored straw all day for one day.  Then for the next 5 days they were offered a choice of coconut or maple flavored straw for 1 hr/day.  Steers that previously ate maple preferred coconut and vice versa.</a:t>
            </a:r>
          </a:p>
          <a:p>
            <a:endParaRPr lang="en-US"/>
          </a:p>
          <a:p>
            <a:r>
              <a:rPr lang="en-US"/>
              <a:t>Atwood, S.B., F.D. Provenza, R.D. Wiedmeier and R.E. Banner. 2000. Changes in preferences of gestating heifers fed untreated or ammoniated straw in different flavors. J. Anim. Sci. 79:3027-3033.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1E86A3-BCA7-1B4B-8EE3-79D86EC3CCD1}" type="slidenum">
              <a:rPr lang="en-US"/>
              <a:pPr/>
              <a:t>21</a:t>
            </a:fld>
            <a:endParaRPr lang="en-US"/>
          </a:p>
        </p:txBody>
      </p:sp>
      <p:sp>
        <p:nvSpPr>
          <p:cNvPr id="1074178" name="Rectangle 2"/>
          <p:cNvSpPr>
            <a:spLocks noGrp="1" noRot="1" noChangeAspect="1" noChangeArrowheads="1" noTextEdit="1"/>
          </p:cNvSpPr>
          <p:nvPr>
            <p:ph type="sldImg"/>
          </p:nvPr>
        </p:nvSpPr>
        <p:spPr>
          <a:xfrm>
            <a:off x="1144588" y="687388"/>
            <a:ext cx="4568825" cy="3425825"/>
          </a:xfrm>
          <a:ln/>
        </p:spPr>
      </p:sp>
      <p:sp>
        <p:nvSpPr>
          <p:cNvPr id="1074179" name="Rectangle 3"/>
          <p:cNvSpPr>
            <a:spLocks noGrp="1" noChangeArrowheads="1"/>
          </p:cNvSpPr>
          <p:nvPr>
            <p:ph type="body" idx="1"/>
          </p:nvPr>
        </p:nvSpPr>
        <p:spPr/>
        <p:txBody>
          <a:bodyPr/>
          <a:lstStyle/>
          <a:p>
            <a:r>
              <a:rPr lang="en-US"/>
              <a:t>After a meal high in energy animals prefer foods higher in protein. And after a meal excessive in protein they prefer foods higher in energy and lower in protein.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CB358D-EDB8-044F-89CF-02CCAE1244BE}" type="slidenum">
              <a:rPr lang="en-US"/>
              <a:pPr/>
              <a:t>22</a:t>
            </a:fld>
            <a:endParaRPr lang="en-US"/>
          </a:p>
        </p:txBody>
      </p:sp>
      <p:sp>
        <p:nvSpPr>
          <p:cNvPr id="1084418" name="Rectangle 2"/>
          <p:cNvSpPr>
            <a:spLocks noGrp="1" noRot="1" noChangeAspect="1" noChangeArrowheads="1" noTextEdit="1"/>
          </p:cNvSpPr>
          <p:nvPr>
            <p:ph type="sldImg"/>
          </p:nvPr>
        </p:nvSpPr>
        <p:spPr>
          <a:ln/>
        </p:spPr>
      </p:sp>
      <p:sp>
        <p:nvSpPr>
          <p:cNvPr id="1084419" name="Rectangle 3"/>
          <p:cNvSpPr>
            <a:spLocks noGrp="1" noChangeArrowheads="1"/>
          </p:cNvSpPr>
          <p:nvPr>
            <p:ph type="body" idx="1"/>
          </p:nvPr>
        </p:nvSpPr>
        <p:spPr/>
        <p:txBody>
          <a:bodyPr/>
          <a:lstStyle/>
          <a:p>
            <a:r>
              <a:rPr lang="en-US"/>
              <a:t>Most toxins cause animals to limit intake of a particular plant species and cause them to eat a variety of foods.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38C19-C347-AD49-9DAA-C9DDB67E5EF8}" type="slidenum">
              <a:rPr lang="en-US"/>
              <a:pPr/>
              <a:t>23</a:t>
            </a:fld>
            <a:endParaRPr lang="en-US"/>
          </a:p>
        </p:txBody>
      </p:sp>
      <p:sp>
        <p:nvSpPr>
          <p:cNvPr id="1086466" name="Rectangle 2"/>
          <p:cNvSpPr>
            <a:spLocks noGrp="1" noRot="1" noChangeAspect="1" noChangeArrowheads="1" noTextEdit="1"/>
          </p:cNvSpPr>
          <p:nvPr>
            <p:ph type="sldImg"/>
          </p:nvPr>
        </p:nvSpPr>
        <p:spPr>
          <a:ln/>
        </p:spPr>
      </p:sp>
      <p:sp>
        <p:nvSpPr>
          <p:cNvPr id="1086467" name="Rectangle 3"/>
          <p:cNvSpPr>
            <a:spLocks noGrp="1" noChangeArrowheads="1"/>
          </p:cNvSpPr>
          <p:nvPr>
            <p:ph type="body" idx="1"/>
          </p:nvPr>
        </p:nvSpPr>
        <p:spPr/>
        <p:txBody>
          <a:bodyPr/>
          <a:lstStyle/>
          <a:p>
            <a:r>
              <a:rPr lang="en-US" dirty="0" smtClean="0"/>
              <a:t>Animals </a:t>
            </a:r>
            <a:r>
              <a:rPr lang="en-US" dirty="0"/>
              <a:t>don’t refuse to eat plant with toxins.  As long as the toxins causes nausea and most toxins do, animals can figure out how much of a toxin-containing food they can eat.  Toxins set a limit on intake.  In the experiment above, lambs fed oats coated with 0.75% </a:t>
            </a:r>
            <a:r>
              <a:rPr lang="en-US" dirty="0" err="1"/>
              <a:t>LiCl</a:t>
            </a:r>
            <a:r>
              <a:rPr lang="en-US" dirty="0"/>
              <a:t> eat about twice as much food as lambs receiving oats with 1.5% </a:t>
            </a:r>
            <a:r>
              <a:rPr lang="en-US" dirty="0" err="1"/>
              <a:t>LiCl</a:t>
            </a:r>
            <a:r>
              <a:rPr lang="en-US" dirty="0"/>
              <a:t>.</a:t>
            </a:r>
          </a:p>
          <a:p>
            <a:endParaRPr lang="en-US" dirty="0"/>
          </a:p>
          <a:p>
            <a:r>
              <a:rPr lang="en-US" dirty="0" err="1"/>
              <a:t>Launchbaugh</a:t>
            </a:r>
            <a:r>
              <a:rPr lang="en-US" dirty="0"/>
              <a:t>, K.L., F.D. </a:t>
            </a:r>
            <a:r>
              <a:rPr lang="en-US" dirty="0" err="1"/>
              <a:t>Provenza</a:t>
            </a:r>
            <a:r>
              <a:rPr lang="en-US" dirty="0"/>
              <a:t> and E.A. Burritt. 1993. How herbivores track variable environments: Response to variability of </a:t>
            </a:r>
            <a:r>
              <a:rPr lang="en-US" dirty="0" err="1"/>
              <a:t>phytotoxins</a:t>
            </a:r>
            <a:r>
              <a:rPr lang="en-US" dirty="0"/>
              <a:t>. J. Chem. Ecol. 19:1047-1056.</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2826E1-5648-6045-A218-F5C3E8B7CCA6}" type="slidenum">
              <a:rPr lang="en-US"/>
              <a:pPr/>
              <a:t>24</a:t>
            </a:fld>
            <a:endParaRPr lang="en-US"/>
          </a:p>
        </p:txBody>
      </p:sp>
      <p:sp>
        <p:nvSpPr>
          <p:cNvPr id="1005570" name="Rectangle 2"/>
          <p:cNvSpPr>
            <a:spLocks noGrp="1" noRot="1" noChangeAspect="1" noChangeArrowheads="1" noTextEdit="1"/>
          </p:cNvSpPr>
          <p:nvPr>
            <p:ph type="sldImg"/>
          </p:nvPr>
        </p:nvSpPr>
        <p:spPr>
          <a:ln/>
        </p:spPr>
      </p:sp>
      <p:sp>
        <p:nvSpPr>
          <p:cNvPr id="1005571" name="Rectangle 3"/>
          <p:cNvSpPr>
            <a:spLocks noGrp="1" noChangeArrowheads="1"/>
          </p:cNvSpPr>
          <p:nvPr>
            <p:ph type="body" idx="1"/>
          </p:nvPr>
        </p:nvSpPr>
        <p:spPr/>
        <p:txBody>
          <a:bodyPr/>
          <a:lstStyle/>
          <a:p>
            <a:r>
              <a:rPr lang="en-US"/>
              <a:t>Read slide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03BEA4-0EBC-F748-84FB-D5E63F0B6233}" type="slidenum">
              <a:rPr lang="en-US"/>
              <a:pPr/>
              <a:t>25</a:t>
            </a:fld>
            <a:endParaRPr lang="en-US"/>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p:txBody>
          <a:bodyPr/>
          <a:lstStyle/>
          <a:p>
            <a:r>
              <a:rPr lang="en-US"/>
              <a:t>Most animals, including people, don’t like to eat new foods. They are neophobic with regards to foods. When animals encounter a new food, they sample the new food carefully and if their experience with the food is positive then they slowly  increase consumption of that food.  If the flavor of the food changes then intake declines but then increases again as long as consequences are positive.</a:t>
            </a:r>
          </a:p>
          <a:p>
            <a:endParaRPr lang="en-US"/>
          </a:p>
          <a:p>
            <a:r>
              <a:rPr lang="en-US"/>
              <a:t>Neophobia – fear of new things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few slides are from a </a:t>
            </a:r>
            <a:r>
              <a:rPr lang="en-US" dirty="0" err="1" smtClean="0"/>
              <a:t>pdf</a:t>
            </a:r>
            <a:r>
              <a:rPr lang="en-US" dirty="0" smtClean="0"/>
              <a:t> entitled Beijing Fast Food.</a:t>
            </a:r>
            <a:endParaRPr lang="en-US"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26</a:t>
            </a:fld>
            <a:endParaRPr lang="en-US"/>
          </a:p>
        </p:txBody>
      </p:sp>
    </p:spTree>
    <p:extLst>
      <p:ext uri="{BB962C8B-B14F-4D97-AF65-F5344CB8AC3E}">
        <p14:creationId xmlns:p14="http://schemas.microsoft.com/office/powerpoint/2010/main" val="1739881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31</a:t>
            </a:fld>
            <a:endParaRPr lang="en-US"/>
          </a:p>
        </p:txBody>
      </p:sp>
    </p:spTree>
    <p:extLst>
      <p:ext uri="{BB962C8B-B14F-4D97-AF65-F5344CB8AC3E}">
        <p14:creationId xmlns:p14="http://schemas.microsoft.com/office/powerpoint/2010/main" val="943485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03F61-D96E-E545-9F0C-58E0C90FE95F}" type="slidenum">
              <a:rPr lang="en-US"/>
              <a:pPr/>
              <a:t>32</a:t>
            </a:fld>
            <a:endParaRPr lang="en-US"/>
          </a:p>
        </p:txBody>
      </p:sp>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p:txBody>
          <a:bodyPr/>
          <a:lstStyle/>
          <a:p>
            <a:r>
              <a:rPr lang="en-US"/>
              <a:t>At weaning, animals already have a repertoire of safe, familiar, nutritious foods they learned to eat by foraging with their mothers.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DF80B-8E1F-6549-83E4-2D368AD976A8}" type="slidenum">
              <a:rPr lang="en-US"/>
              <a:pPr/>
              <a:t>33</a:t>
            </a:fld>
            <a:endParaRPr lang="en-US"/>
          </a:p>
        </p:txBody>
      </p:sp>
      <p:sp>
        <p:nvSpPr>
          <p:cNvPr id="1059842" name="Rectangle 2"/>
          <p:cNvSpPr>
            <a:spLocks noGrp="1" noRot="1" noChangeAspect="1" noChangeArrowheads="1" noTextEdit="1"/>
          </p:cNvSpPr>
          <p:nvPr>
            <p:ph type="sldImg"/>
          </p:nvPr>
        </p:nvSpPr>
        <p:spPr>
          <a:ln/>
        </p:spPr>
      </p:sp>
      <p:sp>
        <p:nvSpPr>
          <p:cNvPr id="1059843" name="Rectangle 3"/>
          <p:cNvSpPr>
            <a:spLocks noGrp="1" noChangeArrowheads="1"/>
          </p:cNvSpPr>
          <p:nvPr>
            <p:ph type="body" idx="1"/>
          </p:nvPr>
        </p:nvSpPr>
        <p:spPr/>
        <p:txBody>
          <a:bodyPr/>
          <a:lstStyle/>
          <a:p>
            <a:r>
              <a:rPr lang="en-US"/>
              <a:t>When animals eat a meal of familiar foods and a novel food then experience illness, they reduce consumption of the novel food.  These sheep were dosed with LiCl on day 1 of this experiment after eating a meal of 4 familiar foods and 1 novel food. Corn, barley, alfalfa and oats were familiar foods, rye was novel.</a:t>
            </a:r>
          </a:p>
          <a:p>
            <a:r>
              <a:rPr lang="en-US"/>
              <a:t>Note corn consumption also declined. When these lambs were first introduced to corn, we found regurgitated corn in their pen and believe they got sick on corn.  When they got sick again they reduced corn consumption because it had made them ill in the past.  A follow up study confirmed that this is likely what happened.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4F3B3-F267-FF40-BB06-599217E04798}" type="slidenum">
              <a:rPr lang="en-US"/>
              <a:pPr/>
              <a:t>3</a:t>
            </a:fld>
            <a:endParaRPr lang="en-US"/>
          </a:p>
        </p:txBody>
      </p:sp>
      <p:sp>
        <p:nvSpPr>
          <p:cNvPr id="1044482" name="Rectangle 2"/>
          <p:cNvSpPr>
            <a:spLocks noGrp="1" noRot="1" noChangeAspect="1" noChangeArrowheads="1" noTextEdit="1"/>
          </p:cNvSpPr>
          <p:nvPr>
            <p:ph type="sldImg"/>
          </p:nvPr>
        </p:nvSpPr>
        <p:spPr>
          <a:xfrm>
            <a:off x="1144588" y="687388"/>
            <a:ext cx="4568825" cy="3425825"/>
          </a:xfrm>
          <a:ln/>
        </p:spPr>
      </p:sp>
      <p:sp>
        <p:nvSpPr>
          <p:cNvPr id="1044483" name="Rectangle 3"/>
          <p:cNvSpPr>
            <a:spLocks noGrp="1" noChangeArrowheads="1"/>
          </p:cNvSpPr>
          <p:nvPr>
            <p:ph type="body" idx="1"/>
          </p:nvPr>
        </p:nvSpPr>
        <p:spPr/>
        <p:txBody>
          <a:bodyPr/>
          <a:lstStyle/>
          <a:p>
            <a:r>
              <a:rPr lang="en-US"/>
              <a:t>Positive consequences increases the likelihood of a behavior recurring and negative consequences decrease the likelihood of a behavior recurring. Though behaviors are easiest to change in young animals, behavior is flexible throughout life.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summary of behavior principles.</a:t>
            </a:r>
            <a:r>
              <a:rPr lang="en-US" baseline="0" dirty="0" smtClean="0"/>
              <a:t>  Hopefully, it is self-explanatory.</a:t>
            </a:r>
            <a:endParaRPr lang="en-US"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34</a:t>
            </a:fld>
            <a:endParaRPr lang="en-US"/>
          </a:p>
        </p:txBody>
      </p:sp>
    </p:spTree>
    <p:extLst>
      <p:ext uri="{BB962C8B-B14F-4D97-AF65-F5344CB8AC3E}">
        <p14:creationId xmlns:p14="http://schemas.microsoft.com/office/powerpoint/2010/main" val="371679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35</a:t>
            </a:fld>
            <a:endParaRPr lang="en-US"/>
          </a:p>
        </p:txBody>
      </p:sp>
    </p:spTree>
    <p:extLst>
      <p:ext uri="{BB962C8B-B14F-4D97-AF65-F5344CB8AC3E}">
        <p14:creationId xmlns:p14="http://schemas.microsoft.com/office/powerpoint/2010/main" val="1570738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18654-3F2A-D942-825E-E4D87B720426}" type="slidenum">
              <a:rPr lang="en-US"/>
              <a:pPr/>
              <a:t>36</a:t>
            </a:fld>
            <a:endParaRPr lang="en-US"/>
          </a:p>
        </p:txBody>
      </p:sp>
      <p:sp>
        <p:nvSpPr>
          <p:cNvPr id="1308674" name="Rectangle 2"/>
          <p:cNvSpPr>
            <a:spLocks noGrp="1" noRot="1" noChangeAspect="1" noChangeArrowheads="1" noTextEdit="1"/>
          </p:cNvSpPr>
          <p:nvPr>
            <p:ph type="sldImg"/>
          </p:nvPr>
        </p:nvSpPr>
        <p:spPr>
          <a:ln/>
        </p:spPr>
      </p:sp>
      <p:sp>
        <p:nvSpPr>
          <p:cNvPr id="1308675" name="Rectangle 3"/>
          <p:cNvSpPr>
            <a:spLocks noGrp="1" noChangeArrowheads="1"/>
          </p:cNvSpPr>
          <p:nvPr>
            <p:ph type="body" idx="1"/>
          </p:nvPr>
        </p:nvSpPr>
        <p:spPr/>
        <p:txBody>
          <a:bodyPr/>
          <a:lstStyle/>
          <a:p>
            <a:r>
              <a:rPr lang="en-US"/>
              <a:t>Read slide.  Remember experience early in life has the most profound effect on behavior.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747B7-9B41-9E42-B6F0-38C8501D17FB}" type="slidenum">
              <a:rPr lang="en-US"/>
              <a:pPr/>
              <a:t>37</a:t>
            </a:fld>
            <a:endParaRPr lang="en-US"/>
          </a:p>
        </p:txBody>
      </p:sp>
      <p:sp>
        <p:nvSpPr>
          <p:cNvPr id="1243138" name="Rectangle 2"/>
          <p:cNvSpPr>
            <a:spLocks noGrp="1" noRot="1" noChangeAspect="1" noChangeArrowheads="1" noTextEdit="1"/>
          </p:cNvSpPr>
          <p:nvPr>
            <p:ph type="sldImg"/>
          </p:nvPr>
        </p:nvSpPr>
        <p:spPr>
          <a:ln/>
        </p:spPr>
      </p:sp>
      <p:sp>
        <p:nvSpPr>
          <p:cNvPr id="1243139" name="Rectangle 3"/>
          <p:cNvSpPr>
            <a:spLocks noGrp="1" noChangeArrowheads="1"/>
          </p:cNvSpPr>
          <p:nvPr>
            <p:ph type="body" idx="1"/>
          </p:nvPr>
        </p:nvSpPr>
        <p:spPr>
          <a:xfrm>
            <a:off x="914400" y="4343400"/>
            <a:ext cx="5637213" cy="4568825"/>
          </a:xfrm>
        </p:spPr>
        <p:txBody>
          <a:bodyPr/>
          <a:lstStyle/>
          <a:p>
            <a:r>
              <a:rPr lang="en-US"/>
              <a:t>Ray Banister manages 7,200 acres of rangeland in eastern Montana. His management style has evolved over 40 years from reliance on rotational grazing that involved relatively short periods of grazing and rest to boom-bust management that consists of intensive periods of grazing followed by a 2-year period of rest. Ray’s boom-bust grazing management stresses systems - plants and cattle - with intensive grazing pressure, then allows them to recover. Ray believes that stress, and recovery from stress, strengthens systems.</a:t>
            </a:r>
          </a:p>
          <a:p>
            <a:endParaRPr lang="en-US"/>
          </a:p>
          <a:p>
            <a:r>
              <a:rPr lang="en-US"/>
              <a:t>Ray was able to retrain his cattle to eat all the plants on his rangeland thereby not giving unpalatable species a competitive advantage over palatable plants because unpalatable plants are never grazed.</a:t>
            </a:r>
          </a:p>
          <a:p>
            <a:r>
              <a:rPr lang="en-US" b="1"/>
              <a:t>Read about Ray Banister in booklet Ch 6 pg 47</a:t>
            </a:r>
          </a:p>
          <a:p>
            <a:endParaRPr lang="en-US"/>
          </a:p>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6AA27-1FC9-D040-AE00-87A930585F48}" type="slidenum">
              <a:rPr lang="en-US"/>
              <a:pPr/>
              <a:t>38</a:t>
            </a:fld>
            <a:endParaRPr lang="en-US"/>
          </a:p>
        </p:txBody>
      </p:sp>
      <p:sp>
        <p:nvSpPr>
          <p:cNvPr id="1245186" name="Rectangle 2"/>
          <p:cNvSpPr>
            <a:spLocks noGrp="1" noRot="1" noChangeAspect="1" noChangeArrowheads="1" noTextEdit="1"/>
          </p:cNvSpPr>
          <p:nvPr>
            <p:ph type="sldImg"/>
          </p:nvPr>
        </p:nvSpPr>
        <p:spPr>
          <a:ln/>
        </p:spPr>
      </p:sp>
      <p:sp>
        <p:nvSpPr>
          <p:cNvPr id="1245187" name="Rectangle 3"/>
          <p:cNvSpPr>
            <a:spLocks noGrp="1" noChangeArrowheads="1"/>
          </p:cNvSpPr>
          <p:nvPr>
            <p:ph type="body" idx="1"/>
          </p:nvPr>
        </p:nvSpPr>
        <p:spPr/>
        <p:txBody>
          <a:bodyPr/>
          <a:lstStyle/>
          <a:p>
            <a:r>
              <a:rPr lang="en-US"/>
              <a:t>A study was conducted at USU to determine if experience affected intake of plants that contained toxins.  Three toxins were used in the study, foods contained either condensed tannin, terpenes or oxalate. One group of lambs were exposed to one toxic foods at a time until they had experience with all three foods. The other group of lams had no experience with the toxins. Animals were offered 5 foods daily. Sheep were further divided into four groups. Two groups (experience and no experience) were given free-access to the 3 toxin-containing diets plus alfalfa and an alfalfa-barley diet. The other two groups (experience and no experience) were fed 200 g each of alfalfa and an alfalfa-barley diet and free-access to the 3 toxin-containing diets.</a:t>
            </a:r>
          </a:p>
          <a:p>
            <a:endParaRPr lang="en-US"/>
          </a:p>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990019-F26B-814D-AA72-8802E15580D0}" type="slidenum">
              <a:rPr lang="en-US"/>
              <a:pPr/>
              <a:t>39</a:t>
            </a:fld>
            <a:endParaRPr lang="en-US"/>
          </a:p>
        </p:txBody>
      </p:sp>
      <p:sp>
        <p:nvSpPr>
          <p:cNvPr id="1247234" name="Rectangle 2"/>
          <p:cNvSpPr>
            <a:spLocks noGrp="1" noRot="1" noChangeAspect="1" noChangeArrowheads="1" noTextEdit="1"/>
          </p:cNvSpPr>
          <p:nvPr>
            <p:ph type="sldImg"/>
          </p:nvPr>
        </p:nvSpPr>
        <p:spPr>
          <a:xfrm>
            <a:off x="1127125" y="687388"/>
            <a:ext cx="4568825" cy="3425825"/>
          </a:xfrm>
          <a:ln/>
        </p:spPr>
      </p:sp>
      <p:sp>
        <p:nvSpPr>
          <p:cNvPr id="1247235" name="Rectangle 3"/>
          <p:cNvSpPr>
            <a:spLocks noGrp="1" noChangeArrowheads="1"/>
          </p:cNvSpPr>
          <p:nvPr>
            <p:ph type="body" idx="1"/>
          </p:nvPr>
        </p:nvSpPr>
        <p:spPr/>
        <p:txBody>
          <a:bodyPr/>
          <a:lstStyle/>
          <a:p>
            <a:r>
              <a:rPr lang="en-US" dirty="0"/>
              <a:t>Experienced sheep ate more toxic food than inexperienced sheep whether food was restricted or offered free choice.  Animals with no experience with toxic foods and with free access to all 5 foods, ate virtually no toxic food.  While experienced animals with free choice still ate about 800 g/d of toxic food.</a:t>
            </a:r>
          </a:p>
          <a:p>
            <a:endParaRPr lang="en-US" dirty="0"/>
          </a:p>
          <a:p>
            <a:r>
              <a:rPr lang="en-US" b="1" dirty="0" smtClean="0"/>
              <a:t>REF: </a:t>
            </a:r>
            <a:r>
              <a:rPr lang="en-US" b="1" dirty="0" err="1"/>
              <a:t>Villalba</a:t>
            </a:r>
            <a:r>
              <a:rPr lang="en-US" b="1" dirty="0"/>
              <a:t>, J.J., F.D. </a:t>
            </a:r>
            <a:r>
              <a:rPr lang="en-US" b="1" dirty="0" err="1"/>
              <a:t>Provenza</a:t>
            </a:r>
            <a:r>
              <a:rPr lang="en-US" b="1" dirty="0"/>
              <a:t> and </a:t>
            </a:r>
            <a:r>
              <a:rPr lang="en-US" b="1" dirty="0" err="1"/>
              <a:t>GouDong</a:t>
            </a:r>
            <a:r>
              <a:rPr lang="en-US" b="1" dirty="0"/>
              <a:t>. 2004. Experience influences diet mixing by herbivores: Implications for plant biochemical diversity. </a:t>
            </a:r>
            <a:r>
              <a:rPr lang="en-US" b="1" dirty="0" err="1"/>
              <a:t>Oikos</a:t>
            </a:r>
            <a:r>
              <a:rPr lang="en-US" b="1" dirty="0"/>
              <a:t> 107:100-109</a:t>
            </a:r>
            <a:endParaRPr lang="en-US" dirty="0"/>
          </a:p>
          <a:p>
            <a:endParaRPr lang="en-US" b="1"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315AF7-8EE6-C947-93F7-57D24F277D8F}" type="slidenum">
              <a:rPr lang="en-US"/>
              <a:pPr/>
              <a:t>40</a:t>
            </a:fld>
            <a:endParaRPr lang="en-US"/>
          </a:p>
        </p:txBody>
      </p:sp>
      <p:sp>
        <p:nvSpPr>
          <p:cNvPr id="1251330" name="Rectangle 2"/>
          <p:cNvSpPr>
            <a:spLocks noGrp="1" noRot="1" noChangeAspect="1" noChangeArrowheads="1" noTextEdit="1"/>
          </p:cNvSpPr>
          <p:nvPr>
            <p:ph type="sldImg"/>
          </p:nvPr>
        </p:nvSpPr>
        <p:spPr>
          <a:ln/>
        </p:spPr>
      </p:sp>
      <p:sp>
        <p:nvSpPr>
          <p:cNvPr id="1251331" name="Rectangle 3"/>
          <p:cNvSpPr>
            <a:spLocks noGrp="1" noChangeArrowheads="1"/>
          </p:cNvSpPr>
          <p:nvPr>
            <p:ph type="body" idx="1"/>
          </p:nvPr>
        </p:nvSpPr>
        <p:spPr>
          <a:xfrm>
            <a:off x="457200" y="4343400"/>
            <a:ext cx="5791200" cy="4114800"/>
          </a:xfrm>
        </p:spPr>
        <p:txBody>
          <a:bodyPr/>
          <a:lstStyle/>
          <a:p>
            <a:r>
              <a:rPr lang="en-US"/>
              <a:t>Under boom-bust management, Ray’s cattle eat formerly unpalatable species such as snowberry and sagebrush as soon as they enter a new pasture. The cows evidently have learned how to mix their diets in ways that better enable them to eat both the palatable and the unpalatable species. Cattle likely lessen the aversive effects of toxins by eating palatable plants high in nutrients along with unpalatable species high in toxins. The higher the nutritional plane of the animal, the better able they are to detoxify toxic compounds found in all plants.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2E9245-6848-F844-BECC-09BAF89080ED}" type="slidenum">
              <a:rPr lang="en-US"/>
              <a:pPr/>
              <a:t>41</a:t>
            </a:fld>
            <a:endParaRPr lang="en-US"/>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Terpenes</a:t>
            </a:r>
            <a:r>
              <a:rPr lang="en-US" baseline="0" dirty="0" smtClean="0"/>
              <a:t> limit intake. In the study above, lambs could only eat about 27 g of </a:t>
            </a:r>
            <a:r>
              <a:rPr lang="en-US" baseline="0" dirty="0" err="1" smtClean="0"/>
              <a:t>terpenes</a:t>
            </a:r>
            <a:r>
              <a:rPr lang="en-US" baseline="0" dirty="0" smtClean="0"/>
              <a:t>/day. Lambs on the control diet (0%) and on the low (1.55%) </a:t>
            </a:r>
            <a:r>
              <a:rPr lang="en-US" baseline="0" dirty="0" err="1" smtClean="0"/>
              <a:t>terpene</a:t>
            </a:r>
            <a:r>
              <a:rPr lang="en-US" baseline="0" dirty="0" smtClean="0"/>
              <a:t> diets ate similar amounts of food each day and they ate much more than  lambs on the medium (3.1%) and high (4.65%) </a:t>
            </a:r>
            <a:r>
              <a:rPr lang="en-US" baseline="0" dirty="0" err="1" smtClean="0"/>
              <a:t>terpene</a:t>
            </a:r>
            <a:r>
              <a:rPr lang="en-US" baseline="0" dirty="0" smtClean="0"/>
              <a:t> diets.</a:t>
            </a:r>
          </a:p>
          <a:p>
            <a:endParaRPr lang="en-US" dirty="0"/>
          </a:p>
          <a:p>
            <a:r>
              <a:rPr lang="en-US" b="1" dirty="0" smtClean="0"/>
              <a:t>REF:</a:t>
            </a:r>
            <a:r>
              <a:rPr lang="en-US" dirty="0" smtClean="0"/>
              <a:t> </a:t>
            </a:r>
            <a:r>
              <a:rPr lang="en-US" dirty="0" err="1" smtClean="0"/>
              <a:t>Dziba</a:t>
            </a:r>
            <a:r>
              <a:rPr lang="en-US" dirty="0" smtClean="0"/>
              <a:t>, L.E. and  F.D. </a:t>
            </a:r>
            <a:r>
              <a:rPr lang="en-US" dirty="0" err="1" smtClean="0"/>
              <a:t>Provenza</a:t>
            </a:r>
            <a:r>
              <a:rPr lang="en-US" dirty="0" smtClean="0"/>
              <a:t>. 2008. Dietary </a:t>
            </a:r>
            <a:r>
              <a:rPr lang="en-US" dirty="0" err="1" smtClean="0"/>
              <a:t>monoterpene</a:t>
            </a:r>
            <a:r>
              <a:rPr lang="en-US" dirty="0" smtClean="0"/>
              <a:t> concentrations influence feeding patterns of lambs. Appl. Anim. </a:t>
            </a:r>
            <a:r>
              <a:rPr lang="en-US" dirty="0" err="1" smtClean="0"/>
              <a:t>Beh</a:t>
            </a:r>
            <a:r>
              <a:rPr lang="en-US" dirty="0" smtClean="0"/>
              <a:t>. Sci. 109-49-57.</a:t>
            </a:r>
            <a:endParaRPr lang="en-US" b="1"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42</a:t>
            </a:fld>
            <a:endParaRPr lang="en-US"/>
          </a:p>
        </p:txBody>
      </p:sp>
    </p:spTree>
    <p:extLst>
      <p:ext uri="{BB962C8B-B14F-4D97-AF65-F5344CB8AC3E}">
        <p14:creationId xmlns:p14="http://schemas.microsoft.com/office/powerpoint/2010/main" val="2541913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C42728-1BEB-2540-A7E5-5E80D7EE214D}" type="slidenum">
              <a:rPr lang="en-US"/>
              <a:pPr/>
              <a:t>43</a:t>
            </a:fld>
            <a:endParaRPr lang="en-US"/>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r>
              <a:rPr lang="en-US"/>
              <a:t>Read slide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A00743-B823-664C-B206-27C6AD235AE3}" type="slidenum">
              <a:rPr lang="en-US"/>
              <a:pPr/>
              <a:t>4</a:t>
            </a:fld>
            <a:endParaRPr lang="en-US"/>
          </a:p>
        </p:txBody>
      </p:sp>
      <p:sp>
        <p:nvSpPr>
          <p:cNvPr id="1003522" name="Rectangle 2"/>
          <p:cNvSpPr>
            <a:spLocks noGrp="1" noRot="1" noChangeAspect="1" noChangeArrowheads="1" noTextEdit="1"/>
          </p:cNvSpPr>
          <p:nvPr>
            <p:ph type="sldImg"/>
          </p:nvPr>
        </p:nvSpPr>
        <p:spPr>
          <a:xfrm>
            <a:off x="1144588" y="687388"/>
            <a:ext cx="4568825" cy="3425825"/>
          </a:xfrm>
          <a:ln/>
        </p:spPr>
      </p:sp>
      <p:sp>
        <p:nvSpPr>
          <p:cNvPr id="1003523" name="Rectangle 3"/>
          <p:cNvSpPr>
            <a:spLocks noGrp="1" noChangeArrowheads="1"/>
          </p:cNvSpPr>
          <p:nvPr>
            <p:ph type="body" idx="1"/>
          </p:nvPr>
        </p:nvSpPr>
        <p:spPr/>
        <p:txBody>
          <a:bodyPr/>
          <a:lstStyle/>
          <a:p>
            <a:r>
              <a:rPr lang="en-US"/>
              <a:t>Positive consequences increases the likelihood of a behavior recurring and negative consequences decrease the likelihood of a behavior recurring. Though behaviors are easiest to change in young animals, behavior is flexible throughout life.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9F00EF-469E-B048-8A97-60E05F650C3E}" type="slidenum">
              <a:rPr lang="en-US"/>
              <a:pPr/>
              <a:t>44</a:t>
            </a:fld>
            <a:endParaRPr lang="en-US"/>
          </a:p>
        </p:txBody>
      </p:sp>
      <p:sp>
        <p:nvSpPr>
          <p:cNvPr id="1133570" name="Rectangle 2"/>
          <p:cNvSpPr>
            <a:spLocks noGrp="1" noRot="1" noChangeAspect="1" noChangeArrowheads="1" noTextEdit="1"/>
          </p:cNvSpPr>
          <p:nvPr>
            <p:ph type="sldImg"/>
          </p:nvPr>
        </p:nvSpPr>
        <p:spPr>
          <a:ln/>
        </p:spPr>
      </p:sp>
      <p:sp>
        <p:nvSpPr>
          <p:cNvPr id="1133571" name="Rectangle 3"/>
          <p:cNvSpPr>
            <a:spLocks noGrp="1" noChangeArrowheads="1"/>
          </p:cNvSpPr>
          <p:nvPr>
            <p:ph type="body" idx="1"/>
          </p:nvPr>
        </p:nvSpPr>
        <p:spPr/>
        <p:txBody>
          <a:bodyPr/>
          <a:lstStyle/>
          <a:p>
            <a:r>
              <a:rPr lang="en-US"/>
              <a:t>Intake of sagebrush more than doubled for both goats and sheep when they are supplemented with nutrients (energy and protein).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first year of the study,</a:t>
            </a:r>
            <a:r>
              <a:rPr lang="en-US" baseline="0" dirty="0" smtClean="0"/>
              <a:t> all cows were naïve to sagebrush and they lost about 2.1% of their body weight during the trial.  In 2008, experience cows and heifers ate more sagebrush than inexperienced cows and heifers. In 2009, experienced heifers actually gained weight during the trial, while inexperienced heifers lost weight.  Experience made a huge difference in sagebrush intake and performance on sagebrush by cattle. Cows used in the studies had a calf at their side. In 2008, bred heifers were used and they were calves in the 2007 trial.  In 2009, heifers were first calf heifers and were calves in the 2007trial and bred heifers in the 2008 trial</a:t>
            </a:r>
            <a:endParaRPr lang="en-US"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45</a:t>
            </a:fld>
            <a:endParaRPr lang="en-US"/>
          </a:p>
        </p:txBody>
      </p:sp>
    </p:spTree>
    <p:extLst>
      <p:ext uri="{BB962C8B-B14F-4D97-AF65-F5344CB8AC3E}">
        <p14:creationId xmlns:p14="http://schemas.microsoft.com/office/powerpoint/2010/main" val="1992080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charset="0"/>
                <a:ea typeface="ＭＳ Ｐゴシック" charset="0"/>
                <a:cs typeface="ＭＳ Ｐゴシック" charset="0"/>
              </a:defRPr>
            </a:lvl1pPr>
            <a:lvl2pPr marL="742950" indent="-285750" eaLnBrk="0" hangingPunct="0">
              <a:defRPr sz="1600">
                <a:solidFill>
                  <a:schemeClr val="tx1"/>
                </a:solidFill>
                <a:latin typeface="Comic Sans MS" charset="0"/>
                <a:ea typeface="ＭＳ Ｐゴシック" charset="0"/>
              </a:defRPr>
            </a:lvl2pPr>
            <a:lvl3pPr marL="1143000" indent="-228600" eaLnBrk="0" hangingPunct="0">
              <a:defRPr sz="1600">
                <a:solidFill>
                  <a:schemeClr val="tx1"/>
                </a:solidFill>
                <a:latin typeface="Comic Sans MS" charset="0"/>
                <a:ea typeface="ＭＳ Ｐゴシック" charset="0"/>
              </a:defRPr>
            </a:lvl3pPr>
            <a:lvl4pPr marL="1600200" indent="-228600" eaLnBrk="0" hangingPunct="0">
              <a:defRPr sz="1600">
                <a:solidFill>
                  <a:schemeClr val="tx1"/>
                </a:solidFill>
                <a:latin typeface="Comic Sans MS" charset="0"/>
                <a:ea typeface="ＭＳ Ｐゴシック" charset="0"/>
              </a:defRPr>
            </a:lvl4pPr>
            <a:lvl5pPr marL="2057400" indent="-228600" eaLnBrk="0" hangingPunct="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235A6FBA-0FBE-D244-A423-9D63E14C9191}" type="slidenum">
              <a:rPr lang="en-US" sz="1200">
                <a:latin typeface="Univers" charset="0"/>
              </a:rPr>
              <a:pPr/>
              <a:t>46</a:t>
            </a:fld>
            <a:endParaRPr lang="en-US" sz="1200">
              <a:latin typeface="Univers"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Univers" charset="0"/>
                <a:ea typeface="ＭＳ Ｐゴシック" charset="0"/>
                <a:cs typeface="ＭＳ Ｐゴシック" charset="0"/>
              </a:rPr>
              <a:t>To reduce the cost of ranch operation, researchers and producers are exploring ways to feed low-cost foods such as ammoniated straw to livestock during winter. During a 3-year trial, 32 cows - 5 to 8 years of age- were fed straw from December to May.  Some cows performed poorly, while others maintained themselves on the diet. Why did cows perform so differently?</a:t>
            </a:r>
          </a:p>
          <a:p>
            <a:endParaRPr lang="en-US">
              <a:latin typeface="Univer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charset="0"/>
                <a:ea typeface="ＭＳ Ｐゴシック" charset="0"/>
                <a:cs typeface="ＭＳ Ｐゴシック" charset="0"/>
              </a:defRPr>
            </a:lvl1pPr>
            <a:lvl2pPr marL="742950" indent="-285750" eaLnBrk="0" hangingPunct="0">
              <a:defRPr sz="1600">
                <a:solidFill>
                  <a:schemeClr val="tx1"/>
                </a:solidFill>
                <a:latin typeface="Comic Sans MS" charset="0"/>
                <a:ea typeface="ＭＳ Ｐゴシック" charset="0"/>
              </a:defRPr>
            </a:lvl2pPr>
            <a:lvl3pPr marL="1143000" indent="-228600" eaLnBrk="0" hangingPunct="0">
              <a:defRPr sz="1600">
                <a:solidFill>
                  <a:schemeClr val="tx1"/>
                </a:solidFill>
                <a:latin typeface="Comic Sans MS" charset="0"/>
                <a:ea typeface="ＭＳ Ｐゴシック" charset="0"/>
              </a:defRPr>
            </a:lvl3pPr>
            <a:lvl4pPr marL="1600200" indent="-228600" eaLnBrk="0" hangingPunct="0">
              <a:defRPr sz="1600">
                <a:solidFill>
                  <a:schemeClr val="tx1"/>
                </a:solidFill>
                <a:latin typeface="Comic Sans MS" charset="0"/>
                <a:ea typeface="ＭＳ Ｐゴシック" charset="0"/>
              </a:defRPr>
            </a:lvl4pPr>
            <a:lvl5pPr marL="2057400" indent="-228600" eaLnBrk="0" hangingPunct="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C8DF9312-8E5A-334F-B618-8D6DBA1AE1A8}" type="slidenum">
              <a:rPr lang="en-US" sz="1200">
                <a:latin typeface="Univers" charset="0"/>
              </a:rPr>
              <a:pPr/>
              <a:t>47</a:t>
            </a:fld>
            <a:endParaRPr lang="en-US" sz="1200">
              <a:latin typeface="Univers"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185738" y="4243388"/>
            <a:ext cx="6608762"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Univers" charset="0"/>
                <a:ea typeface="ＭＳ Ｐゴシック" charset="0"/>
                <a:cs typeface="ＭＳ Ｐゴシック" charset="0"/>
              </a:rPr>
              <a:t>Researchers often don</a:t>
            </a:r>
            <a:r>
              <a:rPr lang="ja-JP" altLang="en-US">
                <a:latin typeface="Univers" charset="0"/>
                <a:ea typeface="ＭＳ Ｐゴシック" charset="0"/>
                <a:cs typeface="ＭＳ Ｐゴシック" charset="0"/>
              </a:rPr>
              <a:t>’</a:t>
            </a:r>
            <a:r>
              <a:rPr lang="en-US" altLang="ja-JP">
                <a:latin typeface="Univers" charset="0"/>
                <a:ea typeface="ＭＳ Ｐゴシック" charset="0"/>
                <a:cs typeface="ＭＳ Ｐゴシック" charset="0"/>
              </a:rPr>
              <a:t>t pay any attention to the dietary histories of their animals.</a:t>
            </a:r>
          </a:p>
          <a:p>
            <a:r>
              <a:rPr lang="en-US">
                <a:latin typeface="Univers" charset="0"/>
                <a:ea typeface="ＭＳ Ｐゴシック" charset="0"/>
                <a:cs typeface="ＭＳ Ｐゴシック" charset="0"/>
              </a:rPr>
              <a:t>Researchers were baffled until they examined the dietary histories of the animals. Half of the cows were exposed to straw during their first 3 months of life, while the other half had never seen straw.</a:t>
            </a:r>
          </a:p>
          <a:p>
            <a:r>
              <a:rPr lang="en-US">
                <a:latin typeface="Univers" charset="0"/>
                <a:ea typeface="ＭＳ Ｐゴシック" charset="0"/>
                <a:cs typeface="ＭＳ Ｐゴシック" charset="0"/>
              </a:rPr>
              <a:t>The story about this research project is more important than the data section because this was a study Randy Wiedmeier, the researcher, didn</a:t>
            </a:r>
            <a:r>
              <a:rPr lang="ja-JP" altLang="en-US">
                <a:latin typeface="Univers" charset="0"/>
                <a:ea typeface="ＭＳ Ｐゴシック" charset="0"/>
                <a:cs typeface="ＭＳ Ｐゴシック" charset="0"/>
              </a:rPr>
              <a:t>’</a:t>
            </a:r>
            <a:r>
              <a:rPr lang="en-US" altLang="ja-JP">
                <a:latin typeface="Univers" charset="0"/>
                <a:ea typeface="ＭＳ Ｐゴシック" charset="0"/>
                <a:cs typeface="ＭＳ Ｐゴシック" charset="0"/>
              </a:rPr>
              <a:t>t know he was doing.  Fortunately for Randy, he</a:t>
            </a:r>
            <a:r>
              <a:rPr lang="ja-JP" altLang="en-US">
                <a:latin typeface="Univers" charset="0"/>
                <a:ea typeface="ＭＳ Ｐゴシック" charset="0"/>
                <a:cs typeface="ＭＳ Ｐゴシック" charset="0"/>
              </a:rPr>
              <a:t>’</a:t>
            </a:r>
            <a:r>
              <a:rPr lang="en-US" altLang="ja-JP">
                <a:latin typeface="Univers" charset="0"/>
                <a:ea typeface="ＭＳ Ｐゴシック" charset="0"/>
                <a:cs typeface="ＭＳ Ｐゴシック" charset="0"/>
              </a:rPr>
              <a:t>d had these animals from birth and a technician who remembered some of the animal</a:t>
            </a:r>
            <a:r>
              <a:rPr lang="ja-JP" altLang="en-US">
                <a:latin typeface="Univers" charset="0"/>
                <a:ea typeface="ＭＳ Ｐゴシック" charset="0"/>
                <a:cs typeface="ＭＳ Ｐゴシック" charset="0"/>
              </a:rPr>
              <a:t>’</a:t>
            </a:r>
            <a:r>
              <a:rPr lang="en-US" altLang="ja-JP">
                <a:latin typeface="Univers" charset="0"/>
                <a:ea typeface="ＭＳ Ｐゴシック" charset="0"/>
                <a:cs typeface="ＭＳ Ｐゴシック" charset="0"/>
              </a:rPr>
              <a:t>s dietary histories. When they check the records of the cattle half had been exposed to straw and half had not.</a:t>
            </a:r>
          </a:p>
          <a:p>
            <a:r>
              <a:rPr lang="en-US" b="1">
                <a:latin typeface="Univers" charset="0"/>
                <a:ea typeface="ＭＳ Ｐゴシック" charset="0"/>
                <a:cs typeface="ＭＳ Ｐゴシック" charset="0"/>
              </a:rPr>
              <a:t>Read booklet: Ch. 2 pg 8</a:t>
            </a:r>
            <a:r>
              <a:rPr lang="en-US">
                <a:latin typeface="Univers" charset="0"/>
                <a:ea typeface="ＭＳ Ｐゴシック" charset="0"/>
                <a:cs typeface="ＭＳ Ｐゴシック" charset="0"/>
              </a:rPr>
              <a:t> </a:t>
            </a:r>
          </a:p>
          <a:p>
            <a:r>
              <a:rPr lang="en-US">
                <a:latin typeface="Univers" charset="0"/>
                <a:ea typeface="ＭＳ Ｐゴシック" charset="0"/>
                <a:cs typeface="ＭＳ Ｐゴシック" charset="0"/>
              </a:rPr>
              <a:t>REF:  Wiedmeier, R.D., F.D. Provenza and E.A. Burritt. 2002. Performance of mature beef cows wintered on low-quality forages is affected by short-term exposure to the forages as suckling heifer calves. J. Anim. Sci. 80:2340-2348.</a:t>
            </a:r>
          </a:p>
          <a:p>
            <a:endParaRPr lang="en-US">
              <a:latin typeface="Univer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charset="0"/>
                <a:ea typeface="ＭＳ Ｐゴシック" charset="0"/>
                <a:cs typeface="ＭＳ Ｐゴシック" charset="0"/>
              </a:defRPr>
            </a:lvl1pPr>
            <a:lvl2pPr marL="742950" indent="-285750" eaLnBrk="0" hangingPunct="0">
              <a:defRPr sz="1600">
                <a:solidFill>
                  <a:schemeClr val="tx1"/>
                </a:solidFill>
                <a:latin typeface="Comic Sans MS" charset="0"/>
                <a:ea typeface="ＭＳ Ｐゴシック" charset="0"/>
              </a:defRPr>
            </a:lvl2pPr>
            <a:lvl3pPr marL="1143000" indent="-228600" eaLnBrk="0" hangingPunct="0">
              <a:defRPr sz="1600">
                <a:solidFill>
                  <a:schemeClr val="tx1"/>
                </a:solidFill>
                <a:latin typeface="Comic Sans MS" charset="0"/>
                <a:ea typeface="ＭＳ Ｐゴシック" charset="0"/>
              </a:defRPr>
            </a:lvl3pPr>
            <a:lvl4pPr marL="1600200" indent="-228600" eaLnBrk="0" hangingPunct="0">
              <a:defRPr sz="1600">
                <a:solidFill>
                  <a:schemeClr val="tx1"/>
                </a:solidFill>
                <a:latin typeface="Comic Sans MS" charset="0"/>
                <a:ea typeface="ＭＳ Ｐゴシック" charset="0"/>
              </a:defRPr>
            </a:lvl4pPr>
            <a:lvl5pPr marL="2057400" indent="-228600" eaLnBrk="0" hangingPunct="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6240FFC0-18F1-E645-B981-D721E0B6C203}" type="slidenum">
              <a:rPr lang="en-US" sz="1200">
                <a:latin typeface="Univers" charset="0"/>
              </a:rPr>
              <a:pPr/>
              <a:t>48</a:t>
            </a:fld>
            <a:endParaRPr lang="en-US" sz="1200">
              <a:latin typeface="Univers"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Univers" charset="0"/>
                <a:ea typeface="ＭＳ Ｐゴシック" charset="0"/>
                <a:cs typeface="ＭＳ Ｐゴシック" charset="0"/>
              </a:rPr>
              <a:t>Even though they had not seen straw for 5 years, the experienced cows maintained higher body condition, produced more milk, lost less weight, and bred back sooner than cows with no exposure to straw throughout for 2 to 3 years of the study. Experience early in life has lifelong influences on animals that affects the efficiency and profitability of production systems.</a:t>
            </a:r>
          </a:p>
          <a:p>
            <a:endParaRPr lang="en-US">
              <a:latin typeface="Univers" charset="0"/>
              <a:ea typeface="ＭＳ Ｐゴシック" charset="0"/>
              <a:cs typeface="ＭＳ Ｐゴシック" charset="0"/>
            </a:endParaRPr>
          </a:p>
          <a:p>
            <a:r>
              <a:rPr lang="en-US">
                <a:latin typeface="Univers" charset="0"/>
                <a:ea typeface="ＭＳ Ｐゴシック" charset="0"/>
                <a:cs typeface="ＭＳ Ｐゴシック" charset="0"/>
              </a:rPr>
              <a:t>Imagine if all of Randy</a:t>
            </a:r>
            <a:r>
              <a:rPr lang="ja-JP" altLang="en-US">
                <a:latin typeface="Univers" charset="0"/>
                <a:ea typeface="ＭＳ Ｐゴシック" charset="0"/>
                <a:cs typeface="ＭＳ Ｐゴシック" charset="0"/>
              </a:rPr>
              <a:t>’</a:t>
            </a:r>
            <a:r>
              <a:rPr lang="en-US" altLang="ja-JP">
                <a:latin typeface="Univers" charset="0"/>
                <a:ea typeface="ＭＳ Ｐゴシック" charset="0"/>
                <a:cs typeface="ＭＳ Ｐゴシック" charset="0"/>
              </a:rPr>
              <a:t>s cows had been exposed to straw as calves.  His conclusion would have been straw is an adequate winter food.  His conclusion could have been devastating for a producer.</a:t>
            </a:r>
          </a:p>
          <a:p>
            <a:endParaRPr lang="en-US">
              <a:latin typeface="Univer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researchers</a:t>
            </a:r>
            <a:r>
              <a:rPr lang="en-US" baseline="0" dirty="0" smtClean="0"/>
              <a:t> don’t know which end is up.  If researchers conducting the straw study had used animals with experience, they would have concluded that feeding ammoniated straw was an adequate winter-feed.  Then if a producer tried to use ammoniated straw, his cattle would have exhibited reductions in performance.  If all of the cattle on the straw study had no experience with ammoniated straw, they would have concluded that ammoniated straw caused large decreases in performance possibly rejecting a viable winter-feed alternative for some operators.</a:t>
            </a:r>
            <a:endParaRPr lang="en-US"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49</a:t>
            </a:fld>
            <a:endParaRPr lang="en-US"/>
          </a:p>
        </p:txBody>
      </p:sp>
    </p:spTree>
    <p:extLst>
      <p:ext uri="{BB962C8B-B14F-4D97-AF65-F5344CB8AC3E}">
        <p14:creationId xmlns:p14="http://schemas.microsoft.com/office/powerpoint/2010/main" val="12584039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Sagebrush plot after fall grazing with sheep.</a:t>
            </a:r>
            <a:endParaRPr lang="en-US"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50</a:t>
            </a:fld>
            <a:endParaRPr lang="en-US"/>
          </a:p>
        </p:txBody>
      </p:sp>
    </p:spTree>
    <p:extLst>
      <p:ext uri="{BB962C8B-B14F-4D97-AF65-F5344CB8AC3E}">
        <p14:creationId xmlns:p14="http://schemas.microsoft.com/office/powerpoint/2010/main" val="25046568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ECE864-60DD-B44D-8C7C-1838FB644CF0}" type="slidenum">
              <a:rPr lang="en-US"/>
              <a:pPr/>
              <a:t>51</a:t>
            </a:fld>
            <a:endParaRPr lang="en-US"/>
          </a:p>
        </p:txBody>
      </p:sp>
      <p:sp>
        <p:nvSpPr>
          <p:cNvPr id="1139714" name="Rectangle 2"/>
          <p:cNvSpPr>
            <a:spLocks noGrp="1" noRot="1" noChangeAspect="1" noChangeArrowheads="1" noTextEdit="1"/>
          </p:cNvSpPr>
          <p:nvPr>
            <p:ph type="sldImg"/>
          </p:nvPr>
        </p:nvSpPr>
        <p:spPr>
          <a:xfrm>
            <a:off x="1143000" y="685800"/>
            <a:ext cx="4572000" cy="3429000"/>
          </a:xfrm>
          <a:ln/>
        </p:spPr>
      </p:sp>
      <p:sp>
        <p:nvSpPr>
          <p:cNvPr id="1139715" name="Rectangle 3"/>
          <p:cNvSpPr>
            <a:spLocks noGrp="1" noChangeArrowheads="1"/>
          </p:cNvSpPr>
          <p:nvPr>
            <p:ph type="body" idx="1"/>
          </p:nvPr>
        </p:nvSpPr>
        <p:spPr/>
        <p:txBody>
          <a:bodyPr/>
          <a:lstStyle/>
          <a:p>
            <a:r>
              <a:rPr lang="en-US"/>
              <a:t>These photos show recovery after the grazing treatment.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73EAC-5C12-8844-9B1E-0EF5764F9CE0}" type="slidenum">
              <a:rPr lang="en-US"/>
              <a:pPr/>
              <a:t>53</a:t>
            </a:fld>
            <a:endParaRPr lang="en-US"/>
          </a:p>
        </p:txBody>
      </p:sp>
      <p:sp>
        <p:nvSpPr>
          <p:cNvPr id="1313794" name="Rectangle 2"/>
          <p:cNvSpPr>
            <a:spLocks noGrp="1" noRot="1" noChangeAspect="1" noChangeArrowheads="1" noTextEdit="1"/>
          </p:cNvSpPr>
          <p:nvPr>
            <p:ph type="sldImg"/>
          </p:nvPr>
        </p:nvSpPr>
        <p:spPr>
          <a:ln/>
        </p:spPr>
      </p:sp>
      <p:sp>
        <p:nvSpPr>
          <p:cNvPr id="1313795" name="Rectangle 3"/>
          <p:cNvSpPr>
            <a:spLocks noGrp="1" noChangeArrowheads="1"/>
          </p:cNvSpPr>
          <p:nvPr>
            <p:ph type="body" idx="1"/>
          </p:nvPr>
        </p:nvSpPr>
        <p:spPr/>
        <p:txBody>
          <a:bodyPr/>
          <a:lstStyle/>
          <a:p>
            <a:r>
              <a:rPr lang="en-US" dirty="0"/>
              <a:t>Cattle were trained to eat leafy spurge, Canada thistle and spotted </a:t>
            </a:r>
            <a:r>
              <a:rPr lang="en-US" dirty="0" smtClean="0"/>
              <a:t>knapweed.</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3A40C2-DE43-704A-87AF-5FB11F18DFC0}" type="slidenum">
              <a:rPr lang="en-US"/>
              <a:pPr/>
              <a:t>55</a:t>
            </a:fld>
            <a:endParaRPr lang="en-US"/>
          </a:p>
        </p:txBody>
      </p:sp>
      <p:sp>
        <p:nvSpPr>
          <p:cNvPr id="1316866" name="Rectangle 2"/>
          <p:cNvSpPr>
            <a:spLocks noGrp="1" noRot="1" noChangeAspect="1" noChangeArrowheads="1" noTextEdit="1"/>
          </p:cNvSpPr>
          <p:nvPr>
            <p:ph type="sldImg"/>
          </p:nvPr>
        </p:nvSpPr>
        <p:spPr>
          <a:xfrm>
            <a:off x="1143000" y="685800"/>
            <a:ext cx="4572000" cy="3429000"/>
          </a:xfrm>
          <a:ln/>
        </p:spPr>
      </p:sp>
      <p:sp>
        <p:nvSpPr>
          <p:cNvPr id="1316867" name="Rectangle 3"/>
          <p:cNvSpPr>
            <a:spLocks noGrp="1" noChangeArrowheads="1"/>
          </p:cNvSpPr>
          <p:nvPr>
            <p:ph type="body" idx="1"/>
          </p:nvPr>
        </p:nvSpPr>
        <p:spPr/>
        <p:txBody>
          <a:bodyPr/>
          <a:lstStyle/>
          <a:p>
            <a:r>
              <a:rPr lang="en-US"/>
              <a:t>It’s important to work with the right animals.  Young animals are more likely to try something new and females pass diet selection knowledge on to their young.  Animals use additional nutrients when processing toxins, so it’s important that animals be healthy and that you never starve them into eating something.  Finally choose a number that is manageable for you to train.  You don’t have to train the whole herd because trained animals will train their herd mates. So choose a number that is manageable for you and your operation.  And remember, it helps if they are accustomed to humans, or to coming to a horn a truck, or some other signal.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tell you that diet selection is like MEN but it’s more like WOMEN</a:t>
            </a:r>
            <a:endParaRPr lang="en-US"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5</a:t>
            </a:fld>
            <a:endParaRPr lang="en-US"/>
          </a:p>
        </p:txBody>
      </p:sp>
    </p:spTree>
    <p:extLst>
      <p:ext uri="{BB962C8B-B14F-4D97-AF65-F5344CB8AC3E}">
        <p14:creationId xmlns:p14="http://schemas.microsoft.com/office/powerpoint/2010/main" val="35409990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797F4-2C66-DD40-BEE0-413C08036888}" type="slidenum">
              <a:rPr lang="en-US"/>
              <a:pPr/>
              <a:t>56</a:t>
            </a:fld>
            <a:endParaRPr lang="en-US"/>
          </a:p>
        </p:txBody>
      </p:sp>
      <p:sp>
        <p:nvSpPr>
          <p:cNvPr id="1318914" name="Rectangle 2"/>
          <p:cNvSpPr>
            <a:spLocks noGrp="1" noRot="1" noChangeAspect="1" noChangeArrowheads="1" noTextEdit="1"/>
          </p:cNvSpPr>
          <p:nvPr>
            <p:ph type="sldImg"/>
          </p:nvPr>
        </p:nvSpPr>
        <p:spPr>
          <a:xfrm>
            <a:off x="1143000" y="685800"/>
            <a:ext cx="4572000" cy="3429000"/>
          </a:xfrm>
          <a:ln/>
        </p:spPr>
      </p:sp>
      <p:sp>
        <p:nvSpPr>
          <p:cNvPr id="1318915" name="Rectangle 3"/>
          <p:cNvSpPr>
            <a:spLocks noGrp="1" noChangeArrowheads="1"/>
          </p:cNvSpPr>
          <p:nvPr>
            <p:ph type="body" idx="1"/>
          </p:nvPr>
        </p:nvSpPr>
        <p:spPr/>
        <p:txBody>
          <a:bodyPr/>
          <a:lstStyle/>
          <a:p>
            <a:r>
              <a:rPr lang="en-US"/>
              <a:t>To get cows used to trying new foods, I feed them a different, unfamiliar, but nutritious food, once in the morning and once in the afternoon, using the same tubs or troughs.  I do this for four days, or until the animals’ response shows me that they know that even though the foods I give them may look a little strange, they are all still “food.”  We also know that creatures generalize from one familiar odor or flavor to another, so I help them get used to new foods and to the weeds I feed them, by including a familiar flavor or odor.  This can be a food they are familiar with, like rolled corn, or a spritz of watered down molasses (25% molasses to 75% water)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4BD0AA-905C-A24B-A0DD-4E1092DE1FB7}" type="slidenum">
              <a:rPr lang="en-US"/>
              <a:pPr/>
              <a:t>57</a:t>
            </a:fld>
            <a:endParaRPr lang="en-US"/>
          </a:p>
        </p:txBody>
      </p:sp>
      <p:sp>
        <p:nvSpPr>
          <p:cNvPr id="1320962" name="Rectangle 2"/>
          <p:cNvSpPr>
            <a:spLocks noGrp="1" noRot="1" noChangeAspect="1" noChangeArrowheads="1" noTextEdit="1"/>
          </p:cNvSpPr>
          <p:nvPr>
            <p:ph type="sldImg"/>
          </p:nvPr>
        </p:nvSpPr>
        <p:spPr>
          <a:xfrm>
            <a:off x="1143000" y="685800"/>
            <a:ext cx="4572000" cy="3429000"/>
          </a:xfrm>
          <a:ln/>
        </p:spPr>
      </p:sp>
      <p:sp>
        <p:nvSpPr>
          <p:cNvPr id="1320963" name="Rectangle 3"/>
          <p:cNvSpPr>
            <a:spLocks noGrp="1" noChangeArrowheads="1"/>
          </p:cNvSpPr>
          <p:nvPr>
            <p:ph type="body" idx="1"/>
          </p:nvPr>
        </p:nvSpPr>
        <p:spPr/>
        <p:txBody>
          <a:bodyPr/>
          <a:lstStyle/>
          <a:p>
            <a:r>
              <a:rPr lang="en-US"/>
              <a:t>Once animals are eating well from tubs or troughs (usually 3 days), put them in trial pastures.  I use small pastures (a day to a day and a half of forage) because animals need to learn how to harvest the target weed on their own, so this gives them just enough pressure to encourage them to try and it also lets me observe animals to judge their progress.  I never put animals in a solid stand of my target weed.  They need plenty of variety, both in their trial pastures and in any pasture.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3B54047-9847-5743-A247-34C975DD95A0}" type="slidenum">
              <a:rPr lang="en-US"/>
              <a:pPr/>
              <a:t>59</a:t>
            </a:fld>
            <a:endParaRPr lang="en-US"/>
          </a:p>
        </p:txBody>
      </p:sp>
      <p:sp>
        <p:nvSpPr>
          <p:cNvPr id="12380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B39F90A8-BD10-E149-B443-7D67DFA598C3}" type="slidenum">
              <a:rPr lang="en-US" sz="1200">
                <a:effectLst/>
                <a:latin typeface="Univers" pitchFamily="34" charset="0"/>
                <a:ea typeface="ＭＳ Ｐゴシック" charset="-128"/>
                <a:cs typeface="ＭＳ Ｐゴシック" charset="-128"/>
              </a:rPr>
              <a:pPr algn="r" eaLnBrk="0" hangingPunct="0"/>
              <a:t>59</a:t>
            </a:fld>
            <a:endParaRPr lang="en-US" sz="1200">
              <a:effectLst/>
              <a:latin typeface="Univers" pitchFamily="34" charset="0"/>
              <a:ea typeface="ＭＳ Ｐゴシック" charset="-128"/>
              <a:cs typeface="ＭＳ Ｐゴシック" charset="-128"/>
            </a:endParaRPr>
          </a:p>
        </p:txBody>
      </p:sp>
      <p:sp>
        <p:nvSpPr>
          <p:cNvPr id="123801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238020" name="Rectangle 3"/>
          <p:cNvSpPr>
            <a:spLocks noGrp="1" noChangeArrowheads="1"/>
          </p:cNvSpPr>
          <p:nvPr>
            <p:ph type="body" idx="1"/>
          </p:nvPr>
        </p:nvSpPr>
        <p:spPr>
          <a:solidFill>
            <a:srgbClr val="FFFFFF"/>
          </a:solidFill>
          <a:ln>
            <a:solidFill>
              <a:srgbClr val="000000"/>
            </a:solidFill>
          </a:ln>
        </p:spPr>
        <p:txBody>
          <a:bodyPr/>
          <a:lstStyle/>
          <a:p>
            <a:r>
              <a:rPr lang="en-US"/>
              <a:t>Often a group of animals all look the same to us but each animal is unique.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43F3D9-DD89-B64F-8713-BE98A5B79DF2}" type="slidenum">
              <a:rPr lang="en-US"/>
              <a:pPr/>
              <a:t>60</a:t>
            </a:fld>
            <a:endParaRPr lang="en-US"/>
          </a:p>
        </p:txBody>
      </p:sp>
      <p:sp>
        <p:nvSpPr>
          <p:cNvPr id="1218562" name="Rectangle 2"/>
          <p:cNvSpPr>
            <a:spLocks noGrp="1" noRot="1" noChangeAspect="1" noChangeArrowheads="1" noTextEdit="1"/>
          </p:cNvSpPr>
          <p:nvPr>
            <p:ph type="sldImg"/>
          </p:nvPr>
        </p:nvSpPr>
        <p:spPr>
          <a:xfrm>
            <a:off x="1143000" y="685800"/>
            <a:ext cx="4572000" cy="3429000"/>
          </a:xfrm>
          <a:ln/>
        </p:spPr>
      </p:sp>
      <p:sp>
        <p:nvSpPr>
          <p:cNvPr id="1218563" name="Rectangle 3"/>
          <p:cNvSpPr>
            <a:spLocks noGrp="1" noChangeArrowheads="1"/>
          </p:cNvSpPr>
          <p:nvPr>
            <p:ph type="body" idx="1"/>
          </p:nvPr>
        </p:nvSpPr>
        <p:spPr/>
        <p:txBody>
          <a:bodyPr/>
          <a:lstStyle/>
          <a:p>
            <a:r>
              <a:rPr lang="en-US"/>
              <a:t>Within a population most of the individual have similar needs for nutrients or abilities to cope with toxins but a few individuals have have a greater or lesser need for nutrients or resistance to toxins.</a:t>
            </a:r>
          </a:p>
          <a:p>
            <a:r>
              <a:rPr lang="en-US"/>
              <a:t>These differences among animals allow species to adapt to changing environments and can be use to produce animals to perform specific tasks for example eating unpalatable weeds.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BC5CDB-5647-9E40-817F-18E70C573B35}" type="slidenum">
              <a:rPr lang="en-US"/>
              <a:pPr/>
              <a:t>61</a:t>
            </a:fld>
            <a:endParaRPr lang="en-US"/>
          </a:p>
        </p:txBody>
      </p:sp>
      <p:sp>
        <p:nvSpPr>
          <p:cNvPr id="1220610" name="Rectangle 2"/>
          <p:cNvSpPr>
            <a:spLocks noGrp="1" noRot="1" noChangeAspect="1" noChangeArrowheads="1" noTextEdit="1"/>
          </p:cNvSpPr>
          <p:nvPr>
            <p:ph type="sldImg"/>
          </p:nvPr>
        </p:nvSpPr>
        <p:spPr>
          <a:ln/>
        </p:spPr>
      </p:sp>
      <p:sp>
        <p:nvSpPr>
          <p:cNvPr id="1220611" name="Rectangle 3"/>
          <p:cNvSpPr>
            <a:spLocks noGrp="1" noChangeArrowheads="1"/>
          </p:cNvSpPr>
          <p:nvPr>
            <p:ph type="body" idx="1"/>
          </p:nvPr>
        </p:nvSpPr>
        <p:spPr/>
        <p:txBody>
          <a:bodyPr/>
          <a:lstStyle/>
          <a:p>
            <a:r>
              <a:rPr lang="en-US"/>
              <a:t>For example, most goats eat very little current season’s growth blackbrush (CSG) less than 200 g/d. CSG is high in tannins.  But about 20% of goats will eat double that amount with no adverse effects.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908498-89F1-7F44-8FD5-20B3332BF3F2}" type="slidenum">
              <a:rPr lang="en-US"/>
              <a:pPr/>
              <a:t>62</a:t>
            </a:fld>
            <a:endParaRPr lang="en-US"/>
          </a:p>
        </p:txBody>
      </p:sp>
      <p:sp>
        <p:nvSpPr>
          <p:cNvPr id="1222658" name="Rectangle 2"/>
          <p:cNvSpPr>
            <a:spLocks noGrp="1" noRot="1" noChangeAspect="1" noChangeArrowheads="1" noTextEdit="1"/>
          </p:cNvSpPr>
          <p:nvPr>
            <p:ph type="sldImg"/>
          </p:nvPr>
        </p:nvSpPr>
        <p:spPr>
          <a:ln/>
        </p:spPr>
      </p:sp>
      <p:sp>
        <p:nvSpPr>
          <p:cNvPr id="1222659" name="Rectangle 3"/>
          <p:cNvSpPr>
            <a:spLocks noGrp="1" noChangeArrowheads="1"/>
          </p:cNvSpPr>
          <p:nvPr>
            <p:ph type="body" idx="1"/>
          </p:nvPr>
        </p:nvSpPr>
        <p:spPr/>
        <p:txBody>
          <a:bodyPr/>
          <a:lstStyle/>
          <a:p>
            <a:r>
              <a:rPr lang="en-US"/>
              <a:t>Lambs uniform in age, sex, and breed vary in their preferences for foods. 24 lambs were offered the choice between barley and alfalfa pellets for several weeks.  Some preferred foods high in energy. Others preferred foods with medium or even low concentrations of energy.  Amounts of energy that condition preferences in some lambs cause aversions in others. Allowing animals to choose between alternative foods enables</a:t>
            </a:r>
            <a:r>
              <a:rPr lang="en-US" i="1"/>
              <a:t> </a:t>
            </a:r>
            <a:r>
              <a:rPr lang="en-US"/>
              <a:t>them to meet individual needs.</a:t>
            </a:r>
          </a:p>
          <a:p>
            <a:endParaRPr lang="en-US"/>
          </a:p>
          <a:p>
            <a:r>
              <a:rPr lang="en-US"/>
              <a:t>Scott, L.L., and F.D. Provenza. 1998. Variety of foods and flavors affects selection of foraging locations by sheep. Appl. Anim. Behav. Sci. 61:113-122.</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charset="0"/>
                <a:ea typeface="ＭＳ Ｐゴシック" charset="0"/>
                <a:cs typeface="ＭＳ Ｐゴシック" charset="0"/>
              </a:defRPr>
            </a:lvl1pPr>
            <a:lvl2pPr marL="742950" indent="-285750" eaLnBrk="0" hangingPunct="0">
              <a:defRPr sz="1600">
                <a:solidFill>
                  <a:schemeClr val="tx1"/>
                </a:solidFill>
                <a:latin typeface="Comic Sans MS" charset="0"/>
                <a:ea typeface="ＭＳ Ｐゴシック" charset="0"/>
              </a:defRPr>
            </a:lvl2pPr>
            <a:lvl3pPr marL="1143000" indent="-228600" eaLnBrk="0" hangingPunct="0">
              <a:defRPr sz="1600">
                <a:solidFill>
                  <a:schemeClr val="tx1"/>
                </a:solidFill>
                <a:latin typeface="Comic Sans MS" charset="0"/>
                <a:ea typeface="ＭＳ Ｐゴシック" charset="0"/>
              </a:defRPr>
            </a:lvl3pPr>
            <a:lvl4pPr marL="1600200" indent="-228600" eaLnBrk="0" hangingPunct="0">
              <a:defRPr sz="1600">
                <a:solidFill>
                  <a:schemeClr val="tx1"/>
                </a:solidFill>
                <a:latin typeface="Comic Sans MS" charset="0"/>
                <a:ea typeface="ＭＳ Ｐゴシック" charset="0"/>
              </a:defRPr>
            </a:lvl4pPr>
            <a:lvl5pPr marL="2057400" indent="-228600" eaLnBrk="0" hangingPunct="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56A98A36-8E6D-DE49-90EC-20FBCABD0748}" type="slidenum">
              <a:rPr lang="en-US" sz="1200">
                <a:latin typeface="Univers" charset="0"/>
              </a:rPr>
              <a:pPr/>
              <a:t>63</a:t>
            </a:fld>
            <a:endParaRPr lang="en-US" sz="1200">
              <a:latin typeface="Univers"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Univers" charset="0"/>
                <a:ea typeface="ＭＳ Ｐゴシック" charset="0"/>
                <a:cs typeface="ＭＳ Ｐゴシック" charset="0"/>
              </a:rPr>
              <a:t>If animals are fed a nutritionally balanced total mixed ration or given a choice of the individual ingredients in the ration which group would perform the best?</a:t>
            </a:r>
          </a:p>
          <a:p>
            <a:r>
              <a:rPr lang="en-US">
                <a:latin typeface="Univers" charset="0"/>
                <a:ea typeface="ＭＳ Ｐゴシック" charset="0"/>
                <a:cs typeface="ＭＳ Ｐゴシック" charset="0"/>
              </a:rPr>
              <a:t>or</a:t>
            </a:r>
          </a:p>
          <a:p>
            <a:r>
              <a:rPr lang="en-US">
                <a:latin typeface="Univers" charset="0"/>
                <a:ea typeface="ＭＳ Ｐゴシック" charset="0"/>
                <a:cs typeface="ＭＳ Ｐゴシック" charset="0"/>
              </a:rPr>
              <a:t>What happens when cattle are given a choice of foods in the feedlot?  </a:t>
            </a:r>
          </a:p>
          <a:p>
            <a:r>
              <a:rPr lang="en-US">
                <a:latin typeface="Univers" charset="0"/>
                <a:ea typeface="ＭＳ Ｐゴシック" charset="0"/>
                <a:cs typeface="ＭＳ Ｐゴシック" charset="0"/>
              </a:rPr>
              <a:t>Atwood, S.B., F.D. Provenza, R.D. Wiedmeier and R.E. Banner. 2000. Influence of free-choice versus mixed-ration diets on food intake and performance of fattening cattle. J. Anim. Sci. 79:3034-3040</a:t>
            </a:r>
          </a:p>
          <a:p>
            <a:endParaRPr lang="en-US">
              <a:latin typeface="Univers"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charset="0"/>
                <a:ea typeface="ＭＳ Ｐゴシック" charset="0"/>
                <a:cs typeface="ＭＳ Ｐゴシック" charset="0"/>
              </a:defRPr>
            </a:lvl1pPr>
            <a:lvl2pPr marL="742950" indent="-285750" eaLnBrk="0" hangingPunct="0">
              <a:defRPr sz="1600">
                <a:solidFill>
                  <a:schemeClr val="tx1"/>
                </a:solidFill>
                <a:latin typeface="Comic Sans MS" charset="0"/>
                <a:ea typeface="ＭＳ Ｐゴシック" charset="0"/>
              </a:defRPr>
            </a:lvl2pPr>
            <a:lvl3pPr marL="1143000" indent="-228600" eaLnBrk="0" hangingPunct="0">
              <a:defRPr sz="1600">
                <a:solidFill>
                  <a:schemeClr val="tx1"/>
                </a:solidFill>
                <a:latin typeface="Comic Sans MS" charset="0"/>
                <a:ea typeface="ＭＳ Ｐゴシック" charset="0"/>
              </a:defRPr>
            </a:lvl3pPr>
            <a:lvl4pPr marL="1600200" indent="-228600" eaLnBrk="0" hangingPunct="0">
              <a:defRPr sz="1600">
                <a:solidFill>
                  <a:schemeClr val="tx1"/>
                </a:solidFill>
                <a:latin typeface="Comic Sans MS" charset="0"/>
                <a:ea typeface="ＭＳ Ｐゴシック" charset="0"/>
              </a:defRPr>
            </a:lvl4pPr>
            <a:lvl5pPr marL="2057400" indent="-228600" eaLnBrk="0" hangingPunct="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5E4E5E67-3C0F-3048-98B3-6144093C9471}" type="slidenum">
              <a:rPr lang="en-US" sz="1200">
                <a:latin typeface="Univers" charset="0"/>
              </a:rPr>
              <a:pPr/>
              <a:t>64</a:t>
            </a:fld>
            <a:endParaRPr lang="en-US" sz="1200">
              <a:latin typeface="Univers"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395288" y="4343400"/>
            <a:ext cx="6281737" cy="4524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Univers" charset="0"/>
                <a:ea typeface="ＭＳ Ｐゴシック" charset="0"/>
                <a:cs typeface="ＭＳ Ｐゴシック" charset="0"/>
              </a:rPr>
              <a:t>No animal given a choice selected a diet similar to the total-mixed ration, and nor chose the same foods day after day. Yet each animal apparently selected a diet that met its needs. </a:t>
            </a:r>
          </a:p>
          <a:p>
            <a:r>
              <a:rPr lang="en-US">
                <a:latin typeface="Univers" charset="0"/>
                <a:ea typeface="ＭＳ Ｐゴシック" charset="0"/>
                <a:cs typeface="ＭＳ Ｐゴシック" charset="0"/>
              </a:rPr>
              <a:t>1. Both groups consumed similar protein:energy ratios</a:t>
            </a:r>
          </a:p>
          <a:p>
            <a:r>
              <a:rPr lang="en-US">
                <a:latin typeface="Univers" charset="0"/>
                <a:ea typeface="ＭＳ Ｐゴシック" charset="0"/>
                <a:cs typeface="ＭＳ Ｐゴシック" charset="0"/>
              </a:rPr>
              <a:t>2. Gain per unit food consumed was similar for both groups and they gained at the same rate.</a:t>
            </a:r>
          </a:p>
          <a:p>
            <a:r>
              <a:rPr lang="en-US">
                <a:latin typeface="Univers" charset="0"/>
                <a:ea typeface="ＭＳ Ｐゴシック" charset="0"/>
                <a:cs typeface="ＭＳ Ｐゴシック" charset="0"/>
              </a:rPr>
              <a:t>3. Cost/lb gain was 19% less for the choice group than for the mixed-ration group because they ate less expensive foods but had the same.</a:t>
            </a:r>
          </a:p>
          <a:p>
            <a:r>
              <a:rPr lang="en-US">
                <a:latin typeface="Univers" charset="0"/>
                <a:ea typeface="ＭＳ Ｐゴシック" charset="0"/>
                <a:cs typeface="ＭＳ Ｐゴシック" charset="0"/>
              </a:rPr>
              <a:t>These findings suggest that: (1) animals can meet their needs for energy and protein more efficiently when offered a choice among foods than when fed a mixed-ration, even if the ration is </a:t>
            </a:r>
            <a:r>
              <a:rPr lang="ja-JP" altLang="en-US">
                <a:latin typeface="Univers" charset="0"/>
                <a:ea typeface="ＭＳ Ｐゴシック" charset="0"/>
                <a:cs typeface="ＭＳ Ｐゴシック" charset="0"/>
              </a:rPr>
              <a:t>“</a:t>
            </a:r>
            <a:r>
              <a:rPr lang="en-US" altLang="ja-JP">
                <a:latin typeface="Univers" charset="0"/>
                <a:ea typeface="ＭＳ Ｐゴシック" charset="0"/>
                <a:cs typeface="ＭＳ Ｐゴシック" charset="0"/>
              </a:rPr>
              <a:t>nutritionally balanced</a:t>
            </a:r>
            <a:r>
              <a:rPr lang="ja-JP" altLang="en-US">
                <a:latin typeface="Univers" charset="0"/>
                <a:ea typeface="ＭＳ Ｐゴシック" charset="0"/>
                <a:cs typeface="ＭＳ Ｐゴシック" charset="0"/>
              </a:rPr>
              <a:t>”</a:t>
            </a:r>
            <a:r>
              <a:rPr lang="en-US" altLang="ja-JP">
                <a:latin typeface="Univers" charset="0"/>
                <a:ea typeface="ＭＳ Ｐゴシック" charset="0"/>
                <a:cs typeface="ＭＳ Ｐゴシック" charset="0"/>
              </a:rPr>
              <a:t>; (2) offering animals a choice of foods may reduce feeding costs; and (3) allowing individuals to choose their own diet may be less stressful for animals reducing illness and improving performance.</a:t>
            </a:r>
            <a:endParaRPr lang="en-US">
              <a:latin typeface="Univer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charset="0"/>
                <a:ea typeface="ＭＳ Ｐゴシック" charset="0"/>
                <a:cs typeface="ＭＳ Ｐゴシック" charset="0"/>
              </a:defRPr>
            </a:lvl1pPr>
            <a:lvl2pPr marL="742950" indent="-285750" eaLnBrk="0" hangingPunct="0">
              <a:defRPr sz="1600">
                <a:solidFill>
                  <a:schemeClr val="tx1"/>
                </a:solidFill>
                <a:latin typeface="Comic Sans MS" charset="0"/>
                <a:ea typeface="ＭＳ Ｐゴシック" charset="0"/>
              </a:defRPr>
            </a:lvl2pPr>
            <a:lvl3pPr marL="1143000" indent="-228600" eaLnBrk="0" hangingPunct="0">
              <a:defRPr sz="1600">
                <a:solidFill>
                  <a:schemeClr val="tx1"/>
                </a:solidFill>
                <a:latin typeface="Comic Sans MS" charset="0"/>
                <a:ea typeface="ＭＳ Ｐゴシック" charset="0"/>
              </a:defRPr>
            </a:lvl3pPr>
            <a:lvl4pPr marL="1600200" indent="-228600" eaLnBrk="0" hangingPunct="0">
              <a:defRPr sz="1600">
                <a:solidFill>
                  <a:schemeClr val="tx1"/>
                </a:solidFill>
                <a:latin typeface="Comic Sans MS" charset="0"/>
                <a:ea typeface="ＭＳ Ｐゴシック" charset="0"/>
              </a:defRPr>
            </a:lvl4pPr>
            <a:lvl5pPr marL="2057400" indent="-228600" eaLnBrk="0" hangingPunct="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6E48D52B-EBC1-0C4F-B0AA-1447D3F263C3}" type="slidenum">
              <a:rPr lang="en-US" sz="1200">
                <a:latin typeface="Univers" charset="0"/>
              </a:rPr>
              <a:pPr/>
              <a:t>65</a:t>
            </a:fld>
            <a:endParaRPr lang="en-US" sz="1200">
              <a:latin typeface="Univers"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Univers" charset="0"/>
                <a:ea typeface="ＭＳ Ｐゴシック" charset="0"/>
                <a:cs typeface="ＭＳ Ｐゴシック" charset="0"/>
              </a:rPr>
              <a:t>This slide outlines how an individual producer can use some of the ideas presented in this workshop in his own operation.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30B441-356C-4849-808D-357FB133D3C4}" type="slidenum">
              <a:rPr lang="en-US"/>
              <a:pPr/>
              <a:t>66</a:t>
            </a:fld>
            <a:endParaRPr lang="en-US"/>
          </a:p>
        </p:txBody>
      </p:sp>
      <p:sp>
        <p:nvSpPr>
          <p:cNvPr id="1390594" name="Rectangle 2"/>
          <p:cNvSpPr>
            <a:spLocks noGrp="1" noRot="1" noChangeAspect="1" noChangeArrowheads="1" noTextEdit="1"/>
          </p:cNvSpPr>
          <p:nvPr>
            <p:ph type="sldImg"/>
          </p:nvPr>
        </p:nvSpPr>
        <p:spPr>
          <a:xfrm>
            <a:off x="1131888" y="692150"/>
            <a:ext cx="4556125" cy="3416300"/>
          </a:xfrm>
          <a:ln w="12700"/>
        </p:spPr>
      </p:sp>
      <p:sp>
        <p:nvSpPr>
          <p:cNvPr id="1390595" name="Rectangle 3"/>
          <p:cNvSpPr>
            <a:spLocks noGrp="1" noChangeArrowheads="1"/>
          </p:cNvSpPr>
          <p:nvPr>
            <p:ph type="body" idx="1"/>
          </p:nvPr>
        </p:nvSpPr>
        <p:spPr>
          <a:noFill/>
          <a:ln/>
        </p:spPr>
        <p:txBody>
          <a:bodyPr lIns="90488" tIns="44450" rIns="90488" bIns="44450"/>
          <a:lstStyle/>
          <a:p>
            <a:r>
              <a:rPr lang="en-US"/>
              <a:t>How about on pasture? Studies indicate that offering animals mixtures of plants rather than monocultures improve intake and production.  Do you think animals would do best if plants were interspersed or if they were planted in strips?</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77B61-058D-7B41-A6C4-607898B035E5}" type="slidenum">
              <a:rPr lang="en-US"/>
              <a:pPr/>
              <a:t>6</a:t>
            </a:fld>
            <a:endParaRPr lang="en-US"/>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p:txBody>
          <a:bodyPr/>
          <a:lstStyle/>
          <a:p>
            <a:r>
              <a:rPr lang="en-US"/>
              <a:t>Mom has the greatest influence on an animal’s food and habitat preferences.  Learning from mom is efficient.  Mom’s a good role model because she has been successful enough at foraging to grow up and reproduce.  Mom likely knows the plants in the area where her offspring will be foraging.</a:t>
            </a:r>
            <a:r>
              <a:rPr lang="en-US" b="1"/>
              <a:t> </a:t>
            </a:r>
          </a:p>
          <a:p>
            <a:endParaRPr lang="en-US" b="1"/>
          </a:p>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31BF92-E170-CC47-9C95-2636B30FEF40}" type="slidenum">
              <a:rPr lang="en-US"/>
              <a:pPr/>
              <a:t>67</a:t>
            </a:fld>
            <a:endParaRPr lang="en-US"/>
          </a:p>
        </p:txBody>
      </p:sp>
      <p:sp>
        <p:nvSpPr>
          <p:cNvPr id="1392642" name="Rectangle 2"/>
          <p:cNvSpPr>
            <a:spLocks noGrp="1" noRot="1" noChangeAspect="1" noChangeArrowheads="1" noTextEdit="1"/>
          </p:cNvSpPr>
          <p:nvPr>
            <p:ph type="sldImg"/>
          </p:nvPr>
        </p:nvSpPr>
        <p:spPr>
          <a:ln/>
        </p:spPr>
      </p:sp>
      <p:sp>
        <p:nvSpPr>
          <p:cNvPr id="1392643" name="Rectangle 3"/>
          <p:cNvSpPr>
            <a:spLocks noGrp="1" noChangeArrowheads="1"/>
          </p:cNvSpPr>
          <p:nvPr>
            <p:ph type="body" idx="1"/>
          </p:nvPr>
        </p:nvSpPr>
        <p:spPr/>
        <p:txBody>
          <a:bodyPr/>
          <a:lstStyle/>
          <a:p>
            <a:r>
              <a:rPr lang="en-US"/>
              <a:t>The results outlined above indicate that animals perform best when pasture species are planted in strips or blocks rather than interspersed. This makes it easier for animals to select their diet.</a:t>
            </a:r>
          </a:p>
          <a:p>
            <a:endParaRPr lang="en-US"/>
          </a:p>
          <a:p>
            <a:r>
              <a:rPr lang="en-US"/>
              <a:t>The one problem with this idea is that grasses don’t benefit from nitrogen fixing by legumes.</a:t>
            </a:r>
          </a:p>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CE635-9A42-E64D-BF0A-27A44EEE883B}" type="slidenum">
              <a:rPr lang="en-US"/>
              <a:pPr/>
              <a:t>70</a:t>
            </a:fld>
            <a:endParaRPr lang="en-US"/>
          </a:p>
        </p:txBody>
      </p:sp>
      <p:sp>
        <p:nvSpPr>
          <p:cNvPr id="1369090" name="Rectangle 2"/>
          <p:cNvSpPr>
            <a:spLocks noGrp="1" noRot="1" noChangeAspect="1" noChangeArrowheads="1" noTextEdit="1"/>
          </p:cNvSpPr>
          <p:nvPr>
            <p:ph type="sldImg"/>
          </p:nvPr>
        </p:nvSpPr>
        <p:spPr>
          <a:ln/>
        </p:spPr>
      </p:sp>
      <p:sp>
        <p:nvSpPr>
          <p:cNvPr id="1369091" name="Rectangle 3"/>
          <p:cNvSpPr>
            <a:spLocks noGrp="1" noChangeArrowheads="1"/>
          </p:cNvSpPr>
          <p:nvPr>
            <p:ph type="body" idx="1"/>
          </p:nvPr>
        </p:nvSpPr>
        <p:spPr/>
        <p:txBody>
          <a:bodyPr/>
          <a:lstStyle/>
          <a:p>
            <a:r>
              <a:rPr lang="en-US"/>
              <a:t>Rod Leavitt runs his cattle on blackbrush dominated rangelands in southern Utah during the winter. Blackbrush is poor nutritionally and difficult to browse. Before buying cattle, Rod visits the place where the cattle were raised, and he only buys replacement animals from areas similar to the blackbrush range.</a:t>
            </a:r>
          </a:p>
          <a:p>
            <a:endParaRPr lang="en-US"/>
          </a:p>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95A3976-FCF3-DC48-9903-1E051C42332C}" type="slidenum">
              <a:rPr lang="en-US"/>
              <a:pPr/>
              <a:t>71</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685800" y="4267200"/>
            <a:ext cx="5334000" cy="4114800"/>
          </a:xfrm>
          <a:noFill/>
          <a:ln/>
        </p:spPr>
        <p:txBody>
          <a:bodyPr/>
          <a:lstStyle/>
          <a:p>
            <a:r>
              <a:rPr lang="en-US">
                <a:latin typeface="Arial" pitchFamily="32" charset="0"/>
              </a:rPr>
              <a:t>Mick Holder, a rancher in Arizona, writes:"Gila County is mercifully deficient in poisonous plants, but we have lupine and loco in small or moderate stands. In 30 years of ranching, I never had a problem with either. I leased rangeland in Apache County and moved a portion of my cattle to that location during a drought period and suffered severe losses to poisonous plants, while the sister cattle left here in Gila County on equally poor rangeland did not have one case of loco or lupine poisoning. Did they not recognize the plants because they had been relocated 100 miles east?" </a:t>
            </a:r>
          </a:p>
          <a:p>
            <a:endParaRPr lang="en-US">
              <a:latin typeface="Arial" pitchFamily="32" charset="0"/>
            </a:endParaRPr>
          </a:p>
          <a:p>
            <a:r>
              <a:rPr lang="en-US" b="1">
                <a:latin typeface="Arial" pitchFamily="32" charset="0"/>
              </a:rPr>
              <a:t>Read booklet: Ch. 5 pg. 31</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AFD7FAEF-F099-7D42-BC9C-797737F4BBDA}" type="slidenum">
              <a:rPr lang="en-US"/>
              <a:pPr/>
              <a:t>72</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381000" y="4343400"/>
            <a:ext cx="6248400" cy="4495800"/>
          </a:xfrm>
          <a:noFill/>
          <a:ln/>
        </p:spPr>
        <p:txBody>
          <a:bodyPr/>
          <a:lstStyle/>
          <a:p>
            <a:r>
              <a:rPr lang="en-US">
                <a:latin typeface="Arial" pitchFamily="32" charset="0"/>
              </a:rPr>
              <a:t>It may seem strange, but animals prefer familiar to unfamiliar foods, even if the familiar foods are toxic, and this response is especially pronounced in unfamiliar environments. Cattle in Gila county preferred familiar, toxic foods to unfamiliar foods. Holder summed it up: "The only plausible explanation I would make after reading your paper is that moving cattle to Apache County suspended their aversions to familiar plants - loco and lupine - due to the unfamiliar settings or the lack of diversity of browse found in the Pinyon-Juniper habitat.... painful lesson for us both."</a:t>
            </a:r>
            <a:r>
              <a:rPr lang="en-US" i="1">
                <a:latin typeface="Times New Roman" pitchFamily="32" charset="0"/>
              </a:rPr>
              <a:t> </a:t>
            </a:r>
          </a:p>
          <a:p>
            <a:r>
              <a:rPr lang="en-US">
                <a:latin typeface="Arial" pitchFamily="32" charset="0"/>
              </a:rPr>
              <a:t>There also is evidence that the same dose of a toxin has a much greater effect in an unfamiliar environment compared to a familiar one. The added stress heightens the toxin's action on the animal, likely by diminishing the effectiveness of detoxification processes, much as chronic stress suppresses immune responses. Thus, cattle may have ingested amounts of toxic plants that were sub-lethal in the familiar environment but lethal in the unfamiliar environment</a:t>
            </a:r>
            <a:r>
              <a:rPr lang="en-US" i="1">
                <a:latin typeface="Times New Roman" pitchFamily="32" charset="0"/>
              </a:rPr>
              <a:t>.</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4F00C169-E8DF-9D4C-A557-21845B689B98}" type="slidenum">
              <a:rPr lang="en-US"/>
              <a:pPr/>
              <a:t>73</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a:latin typeface="Arial" pitchFamily="32" charset="0"/>
              </a:rPr>
              <a:t>Providing animals with foods they will encounter in the new area prior to moving them or providing them with familiar, nutritious foods while they are adapting to an unfamiliar environment can mean the difference between life and death.</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10185-C23E-9F4F-BFE4-5F6AF41A3F84}" type="slidenum">
              <a:rPr lang="en-US"/>
              <a:pPr/>
              <a:t>75</a:t>
            </a:fld>
            <a:endParaRPr lang="en-US"/>
          </a:p>
        </p:txBody>
      </p:sp>
      <p:sp>
        <p:nvSpPr>
          <p:cNvPr id="1331202" name="Rectangle 2"/>
          <p:cNvSpPr>
            <a:spLocks noGrp="1" noRot="1" noChangeAspect="1" noChangeArrowheads="1" noTextEdit="1"/>
          </p:cNvSpPr>
          <p:nvPr>
            <p:ph type="sldImg"/>
          </p:nvPr>
        </p:nvSpPr>
        <p:spPr>
          <a:ln/>
        </p:spPr>
      </p:sp>
      <p:sp>
        <p:nvSpPr>
          <p:cNvPr id="1331203" name="Rectangle 3"/>
          <p:cNvSpPr>
            <a:spLocks noGrp="1" noChangeArrowheads="1"/>
          </p:cNvSpPr>
          <p:nvPr>
            <p:ph type="body" idx="1"/>
          </p:nvPr>
        </p:nvSpPr>
        <p:spPr/>
        <p:txBody>
          <a:bodyPr/>
          <a:lstStyle/>
          <a:p>
            <a:r>
              <a:rPr lang="en-US"/>
              <a:t>This is Bob Budd he manages the Nature Conservancy’s Red Canyon Ranch.  He has shown that cattle can be trained to increase use on uplands and reduce use on riparian areas thus protecting sensitive areas without fencing.</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6610-736C-8C4F-8B35-9D64E12623A5}" type="slidenum">
              <a:rPr lang="en-US"/>
              <a:pPr/>
              <a:t>76</a:t>
            </a:fld>
            <a:endParaRPr lang="en-US"/>
          </a:p>
        </p:txBody>
      </p:sp>
      <p:sp>
        <p:nvSpPr>
          <p:cNvPr id="1337346" name="Rectangle 2"/>
          <p:cNvSpPr>
            <a:spLocks noGrp="1" noRot="1" noChangeAspect="1" noChangeArrowheads="1" noTextEdit="1"/>
          </p:cNvSpPr>
          <p:nvPr>
            <p:ph type="sldImg"/>
          </p:nvPr>
        </p:nvSpPr>
        <p:spPr>
          <a:xfrm>
            <a:off x="1143000" y="685800"/>
            <a:ext cx="4572000" cy="3429000"/>
          </a:xfrm>
          <a:ln/>
        </p:spPr>
      </p:sp>
      <p:sp>
        <p:nvSpPr>
          <p:cNvPr id="1337347" name="Rectangle 3"/>
          <p:cNvSpPr>
            <a:spLocks noGrp="1" noChangeArrowheads="1"/>
          </p:cNvSpPr>
          <p:nvPr>
            <p:ph type="body" idx="1"/>
          </p:nvPr>
        </p:nvSpPr>
        <p:spPr/>
        <p:txBody>
          <a:bodyPr/>
          <a:lstStyle/>
          <a:p>
            <a:r>
              <a:rPr lang="en-US"/>
              <a:t>Riparian areas recovered when cattle were no longer allowed to lounge in the bottoms.  Bob used a combination of riding and rotational grazing. He doesn’t graze the same pasture at the same time of year.  Prior to his management, I believe small groups of cattle were allowed to graze season long.  After management change the land not only looked better but they had much more forage.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85D0F4-0398-2444-B5EF-4C7284BC9BC5}" type="slidenum">
              <a:rPr lang="en-US"/>
              <a:pPr/>
              <a:t>77</a:t>
            </a:fld>
            <a:endParaRPr lang="en-US"/>
          </a:p>
        </p:txBody>
      </p:sp>
      <p:sp>
        <p:nvSpPr>
          <p:cNvPr id="1339394" name="Rectangle 2"/>
          <p:cNvSpPr>
            <a:spLocks noGrp="1" noRot="1" noChangeAspect="1" noChangeArrowheads="1" noTextEdit="1"/>
          </p:cNvSpPr>
          <p:nvPr>
            <p:ph type="sldImg"/>
          </p:nvPr>
        </p:nvSpPr>
        <p:spPr>
          <a:xfrm>
            <a:off x="1143000" y="685800"/>
            <a:ext cx="4572000" cy="3429000"/>
          </a:xfrm>
          <a:ln/>
        </p:spPr>
      </p:sp>
      <p:sp>
        <p:nvSpPr>
          <p:cNvPr id="1339395" name="Rectangle 3"/>
          <p:cNvSpPr>
            <a:spLocks noGrp="1" noChangeArrowheads="1"/>
          </p:cNvSpPr>
          <p:nvPr>
            <p:ph type="body" idx="1"/>
          </p:nvPr>
        </p:nvSpPr>
        <p:spPr/>
        <p:txBody>
          <a:bodyPr/>
          <a:lstStyle/>
          <a:p>
            <a:r>
              <a:rPr lang="en-US"/>
              <a:t>Another example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05382C-E428-B742-B57A-103A8107C37C}" type="slidenum">
              <a:rPr lang="en-US"/>
              <a:pPr/>
              <a:t>78</a:t>
            </a:fld>
            <a:endParaRPr lang="en-US"/>
          </a:p>
        </p:txBody>
      </p:sp>
      <p:sp>
        <p:nvSpPr>
          <p:cNvPr id="1333250" name="Rectangle 2"/>
          <p:cNvSpPr>
            <a:spLocks noGrp="1" noRot="1" noChangeAspect="1" noChangeArrowheads="1" noTextEdit="1"/>
          </p:cNvSpPr>
          <p:nvPr>
            <p:ph type="sldImg"/>
          </p:nvPr>
        </p:nvSpPr>
        <p:spPr>
          <a:ln/>
        </p:spPr>
      </p:sp>
      <p:sp>
        <p:nvSpPr>
          <p:cNvPr id="1333251" name="Rectangle 3"/>
          <p:cNvSpPr>
            <a:spLocks noGrp="1" noChangeArrowheads="1"/>
          </p:cNvSpPr>
          <p:nvPr>
            <p:ph type="body" idx="1"/>
          </p:nvPr>
        </p:nvSpPr>
        <p:spPr/>
        <p:txBody>
          <a:bodyPr/>
          <a:lstStyle/>
          <a:p>
            <a:r>
              <a:rPr lang="en-US"/>
              <a:t>Riding is a means for people to retrain cows and to train calves to prefer upland to riparian habitats. Riders using low stress livestock handling techniques, move animals from sensitive or overused area to new area that provide fresh nutritious forage.  </a:t>
            </a:r>
          </a:p>
          <a:p>
            <a:endParaRPr lang="en-US"/>
          </a:p>
          <a:p>
            <a:r>
              <a:rPr lang="en-US"/>
              <a:t>Likewise, culling cows that overuse riparian areas, and keeping heifer calves whose mothers use uplands, will result in cattle herds that prefer upland to riparian areas. </a:t>
            </a:r>
          </a:p>
          <a:p>
            <a:endParaRPr lang="en-US"/>
          </a:p>
          <a:p>
            <a:r>
              <a:rPr lang="en-US"/>
              <a:t>Providing alternative shade and water sources away from riparian areas improves efforts to change cattle behavior.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6D283A-B6D2-5848-B706-E77DF86474B3}" type="slidenum">
              <a:rPr lang="en-US"/>
              <a:pPr/>
              <a:t>85</a:t>
            </a:fld>
            <a:endParaRPr lang="en-US"/>
          </a:p>
        </p:txBody>
      </p:sp>
      <p:sp>
        <p:nvSpPr>
          <p:cNvPr id="995330" name="Rectangle 2"/>
          <p:cNvSpPr>
            <a:spLocks noGrp="1" noRot="1" noChangeAspect="1" noChangeArrowheads="1" noTextEdit="1"/>
          </p:cNvSpPr>
          <p:nvPr>
            <p:ph type="sldImg"/>
          </p:nvPr>
        </p:nvSpPr>
        <p:spPr>
          <a:ln/>
        </p:spPr>
      </p:sp>
      <p:sp>
        <p:nvSpPr>
          <p:cNvPr id="995331" name="Rectangle 3"/>
          <p:cNvSpPr>
            <a:spLocks noGrp="1" noChangeArrowheads="1"/>
          </p:cNvSpPr>
          <p:nvPr>
            <p:ph type="body" idx="1"/>
          </p:nvPr>
        </p:nvSpPr>
        <p:spPr/>
        <p:txBody>
          <a:bodyPr/>
          <a:lstStyle/>
          <a:p>
            <a:pPr eaLnBrk="1" hangingPunct="1">
              <a:spcBef>
                <a:spcPct val="0"/>
              </a:spcBef>
            </a:pPr>
            <a:r>
              <a:rPr lang="en-US">
                <a:latin typeface="Arial" charset="0"/>
                <a:ea typeface="Arial" charset="0"/>
                <a:cs typeface="Arial" charset="0"/>
              </a:rPr>
              <a:t>Animals are most likely to eat new foods if they are nutrient deprived. This poor specimen of a Holstein steer is eating a dead rabbit.  </a:t>
            </a:r>
            <a:r>
              <a:rPr lang="en-US">
                <a:latin typeface="Arial" charset="0"/>
                <a:ea typeface="Times New Roman" charset="0"/>
                <a:cs typeface="Times New Roman" charset="0"/>
              </a:rPr>
              <a:t>This steer grazed a pasture grown on phosphorus-deficient soils.  When scientists offered these steers dead rabbits, the steers developed a preference for rabbit while steers on phosphorus adequate soils refused to eat rabbits.  Animals deficient in nutrients seek out new foods.  Animals form preferences for foods, no matter how odd, if the food corrects the imbalance.</a:t>
            </a:r>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study,</a:t>
            </a:r>
            <a:r>
              <a:rPr lang="en-US" baseline="0" dirty="0" smtClean="0"/>
              <a:t> ewes with lambs were either averted to serviceberry or mountain mahogany. Then ewes and lambs were allowed to eat with their mothers and given a choice of the two shrubs. Lambs ate what mom ate</a:t>
            </a:r>
            <a:r>
              <a:rPr lang="en-US" dirty="0" smtClean="0"/>
              <a:t> and avoided what she avoided.</a:t>
            </a:r>
          </a:p>
          <a:p>
            <a:r>
              <a:rPr lang="en-US" dirty="0" smtClean="0"/>
              <a:t>The </a:t>
            </a:r>
            <a:r>
              <a:rPr lang="en-US" dirty="0"/>
              <a:t>slide above is data from lambs  whose mothers ate serviceberry but avoided  mountain mahogany.  Lambs whose mothers ate  mountain mahogany but that avoided serviceberry did  the reverse.</a:t>
            </a:r>
          </a:p>
          <a:p>
            <a:endParaRPr lang="en-US" dirty="0"/>
          </a:p>
          <a:p>
            <a:r>
              <a:rPr lang="en-US" b="1" dirty="0"/>
              <a:t>REF: </a:t>
            </a:r>
            <a:r>
              <a:rPr lang="en-US" b="1" dirty="0" err="1"/>
              <a:t>Mirza</a:t>
            </a:r>
            <a:r>
              <a:rPr lang="en-US" b="1" dirty="0"/>
              <a:t>, S.N. and F.D. </a:t>
            </a:r>
            <a:r>
              <a:rPr lang="en-US" b="1" dirty="0" err="1"/>
              <a:t>Provenza</a:t>
            </a:r>
            <a:r>
              <a:rPr lang="en-US" b="1" dirty="0"/>
              <a:t>. 1990. Preference of the mother affects selection and avoidance of foods by lambs differing in age. Appl. Anim. </a:t>
            </a:r>
            <a:r>
              <a:rPr lang="en-US" b="1" dirty="0" err="1"/>
              <a:t>Behav</a:t>
            </a:r>
            <a:r>
              <a:rPr lang="en-US" b="1" dirty="0"/>
              <a:t>. Sci. 28:255-263. </a:t>
            </a:r>
            <a:endParaRPr lang="en-US" dirty="0"/>
          </a:p>
          <a:p>
            <a:endParaRPr lang="en-US"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7</a:t>
            </a:fld>
            <a:endParaRPr lang="en-US"/>
          </a:p>
        </p:txBody>
      </p:sp>
    </p:spTree>
    <p:extLst>
      <p:ext uri="{BB962C8B-B14F-4D97-AF65-F5344CB8AC3E}">
        <p14:creationId xmlns:p14="http://schemas.microsoft.com/office/powerpoint/2010/main" val="9254209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8F533A-0B90-A64F-B3A1-FE302D1D5602}" type="slidenum">
              <a:rPr lang="en-US"/>
              <a:pPr/>
              <a:t>86</a:t>
            </a:fld>
            <a:endParaRPr lang="en-US"/>
          </a:p>
        </p:txBody>
      </p:sp>
      <p:sp>
        <p:nvSpPr>
          <p:cNvPr id="1034242" name="Rectangle 2"/>
          <p:cNvSpPr>
            <a:spLocks noGrp="1" noRot="1" noChangeAspect="1" noChangeArrowheads="1" noTextEdit="1"/>
          </p:cNvSpPr>
          <p:nvPr>
            <p:ph type="sldImg"/>
          </p:nvPr>
        </p:nvSpPr>
        <p:spPr>
          <a:ln/>
        </p:spPr>
      </p:sp>
      <p:sp>
        <p:nvSpPr>
          <p:cNvPr id="1034243" name="Rectangle 3"/>
          <p:cNvSpPr>
            <a:spLocks noGrp="1" noChangeArrowheads="1"/>
          </p:cNvSpPr>
          <p:nvPr>
            <p:ph type="body" idx="1"/>
          </p:nvPr>
        </p:nvSpPr>
        <p:spPr>
          <a:xfrm>
            <a:off x="671513" y="4343400"/>
            <a:ext cx="5622925" cy="3770313"/>
          </a:xfrm>
        </p:spPr>
        <p:txBody>
          <a:bodyPr/>
          <a:lstStyle/>
          <a:p>
            <a:r>
              <a:rPr lang="en-US"/>
              <a:t>We conducted a study where seep were made familiar with three diets: 1) high grain, 2) high in tannin and 3) high in oxalates and three medicines 1) bentonite, 2) PEG and 3) dicalcium phosphate.  One group was fed the medicines and diets at different times of the day. The other group received the proper medicine right after eating the diet that caused the illness.  Bentonite helps animals deal with grain acidosis, PEG for tannin and dical for oxalate.</a:t>
            </a:r>
          </a:p>
          <a:p>
            <a:endParaRPr lang="en-US"/>
          </a:p>
          <a:p>
            <a:r>
              <a:rPr lang="en-US"/>
              <a:t>Animals were then put in one of the above physiological states and then offered a choice of three medicines.  Did they select the correct medicine?</a:t>
            </a:r>
            <a:endParaRPr lang="en-US" b="1"/>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C4476D-03DB-1948-8F63-6CC927523140}" type="slidenum">
              <a:rPr lang="en-US"/>
              <a:pPr/>
              <a:t>87</a:t>
            </a:fld>
            <a:endParaRPr lang="en-US"/>
          </a:p>
        </p:txBody>
      </p:sp>
      <p:sp>
        <p:nvSpPr>
          <p:cNvPr id="1045506" name="Rectangle 2"/>
          <p:cNvSpPr>
            <a:spLocks noGrp="1" noRot="1" noChangeAspect="1" noChangeArrowheads="1" noTextEdit="1"/>
          </p:cNvSpPr>
          <p:nvPr>
            <p:ph type="sldImg"/>
          </p:nvPr>
        </p:nvSpPr>
        <p:spPr>
          <a:ln/>
        </p:spPr>
      </p:sp>
      <p:sp>
        <p:nvSpPr>
          <p:cNvPr id="1045507" name="Rectangle 3"/>
          <p:cNvSpPr>
            <a:spLocks noGrp="1" noChangeArrowheads="1"/>
          </p:cNvSpPr>
          <p:nvPr>
            <p:ph type="body" idx="1"/>
          </p:nvPr>
        </p:nvSpPr>
        <p:spPr/>
        <p:txBody>
          <a:bodyPr/>
          <a:lstStyle/>
          <a:p>
            <a:r>
              <a:rPr lang="en-US"/>
              <a:t>Of course they did. Control animals ate the same proportion of medicines regardless of the diet they were eating. The treatment group ate more of the correct medicine depending on their physiological state. </a:t>
            </a:r>
          </a:p>
          <a:p>
            <a:endParaRPr lang="en-US"/>
          </a:p>
          <a:p>
            <a:r>
              <a:rPr lang="en-US" b="1"/>
              <a:t>REF: Villalba, J.J., F. D. Provenza and R. Shaw. 2006. Sheep self-medicate when challenged with illness-inducing foods. Anim. Behav.: in press.</a:t>
            </a:r>
            <a:r>
              <a:rPr lang="en-US"/>
              <a:t>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18441E-CD97-974E-9056-216D0918EDA0}" type="slidenum">
              <a:rPr lang="en-US"/>
              <a:pPr/>
              <a:t>89</a:t>
            </a:fld>
            <a:endParaRPr lang="en-US"/>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p:txBody>
          <a:bodyPr/>
          <a:lstStyle/>
          <a:p>
            <a:r>
              <a:rPr lang="en-US"/>
              <a:t>Read slide?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4E78925E-B62D-344C-A8A0-41B960E93A24}" type="slidenum">
              <a:rPr lang="en-US"/>
              <a:pPr/>
              <a:t>90</a:t>
            </a:fld>
            <a:endParaRPr lang="en-US"/>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r>
              <a:rPr lang="en-US">
                <a:ea typeface="Arial" charset="0"/>
                <a:cs typeface="Arial" charset="0"/>
              </a:rPr>
              <a:t>BEHAVE stands for Behavioral Education for Animal, Vegetation and Ecosystem management.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i="0" u="none" strike="noStrike" kern="1200" dirty="0" smtClean="0">
                <a:solidFill>
                  <a:schemeClr val="tx1"/>
                </a:solidFill>
                <a:latin typeface="Univers" pitchFamily="34" charset="0"/>
                <a:ea typeface="+mn-ea"/>
                <a:cs typeface="+mn-cs"/>
              </a:rPr>
              <a:t>Even after weaning lambs continued to prefer what mom ate and avoid what she avoided.</a:t>
            </a:r>
          </a:p>
          <a:p>
            <a:endParaRPr lang="en-US" dirty="0"/>
          </a:p>
        </p:txBody>
      </p:sp>
      <p:sp>
        <p:nvSpPr>
          <p:cNvPr id="4" name="Slide Number Placeholder 3"/>
          <p:cNvSpPr>
            <a:spLocks noGrp="1"/>
          </p:cNvSpPr>
          <p:nvPr>
            <p:ph type="sldNum" sz="quarter" idx="10"/>
          </p:nvPr>
        </p:nvSpPr>
        <p:spPr/>
        <p:txBody>
          <a:bodyPr/>
          <a:lstStyle/>
          <a:p>
            <a:fld id="{75617D82-F93E-F545-A317-B4EBEF0EC2CB}" type="slidenum">
              <a:rPr lang="en-US" smtClean="0"/>
              <a:pPr/>
              <a:t>8</a:t>
            </a:fld>
            <a:endParaRPr lang="en-US"/>
          </a:p>
        </p:txBody>
      </p:sp>
    </p:spTree>
    <p:extLst>
      <p:ext uri="{BB962C8B-B14F-4D97-AF65-F5344CB8AC3E}">
        <p14:creationId xmlns:p14="http://schemas.microsoft.com/office/powerpoint/2010/main" val="233389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62D783-B22F-BF4A-BB47-F00611C3A114}" type="slidenum">
              <a:rPr lang="en-US"/>
              <a:pPr/>
              <a:t>9</a:t>
            </a:fld>
            <a:endParaRPr lang="en-US"/>
          </a:p>
        </p:txBody>
      </p:sp>
      <p:sp>
        <p:nvSpPr>
          <p:cNvPr id="1230850" name="Rectangle 2"/>
          <p:cNvSpPr>
            <a:spLocks noGrp="1" noRot="1" noChangeAspect="1" noChangeArrowheads="1" noTextEdit="1"/>
          </p:cNvSpPr>
          <p:nvPr>
            <p:ph type="sldImg"/>
          </p:nvPr>
        </p:nvSpPr>
        <p:spPr>
          <a:ln/>
        </p:spPr>
      </p:sp>
      <p:sp>
        <p:nvSpPr>
          <p:cNvPr id="123085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i="0" u="none" strike="noStrike" kern="1200" dirty="0" smtClean="0">
                <a:solidFill>
                  <a:schemeClr val="tx1"/>
                </a:solidFill>
                <a:latin typeface="Univers" pitchFamily="34" charset="0"/>
                <a:ea typeface="+mn-ea"/>
                <a:cs typeface="+mn-cs"/>
              </a:rPr>
              <a:t>Experience changes animals, not only their behavior but also the structure of their bodies and the way their bodies work.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E337BC-4232-BB44-9C6B-37028217E501}" type="datetimeFigureOut">
              <a:rPr lang="en-US" smtClean="0"/>
              <a:t>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C3ECC-B517-3C47-A6DD-DB67C097AB44}" type="slidenum">
              <a:rPr lang="en-US" smtClean="0"/>
              <a:t>‹#›</a:t>
            </a:fld>
            <a:endParaRPr lang="en-US"/>
          </a:p>
        </p:txBody>
      </p:sp>
    </p:spTree>
    <p:extLst>
      <p:ext uri="{BB962C8B-B14F-4D97-AF65-F5344CB8AC3E}">
        <p14:creationId xmlns:p14="http://schemas.microsoft.com/office/powerpoint/2010/main" val="3973218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337BC-4232-BB44-9C6B-37028217E501}" type="datetimeFigureOut">
              <a:rPr lang="en-US" smtClean="0"/>
              <a:t>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C3ECC-B517-3C47-A6DD-DB67C097AB44}" type="slidenum">
              <a:rPr lang="en-US" smtClean="0"/>
              <a:t>‹#›</a:t>
            </a:fld>
            <a:endParaRPr lang="en-US"/>
          </a:p>
        </p:txBody>
      </p:sp>
    </p:spTree>
    <p:extLst>
      <p:ext uri="{BB962C8B-B14F-4D97-AF65-F5344CB8AC3E}">
        <p14:creationId xmlns:p14="http://schemas.microsoft.com/office/powerpoint/2010/main" val="306170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337BC-4232-BB44-9C6B-37028217E501}" type="datetimeFigureOut">
              <a:rPr lang="en-US" smtClean="0"/>
              <a:t>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C3ECC-B517-3C47-A6DD-DB67C097AB44}" type="slidenum">
              <a:rPr lang="en-US" smtClean="0"/>
              <a:t>‹#›</a:t>
            </a:fld>
            <a:endParaRPr lang="en-US"/>
          </a:p>
        </p:txBody>
      </p:sp>
    </p:spTree>
    <p:extLst>
      <p:ext uri="{BB962C8B-B14F-4D97-AF65-F5344CB8AC3E}">
        <p14:creationId xmlns:p14="http://schemas.microsoft.com/office/powerpoint/2010/main" val="1377067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fld id="{57BACF65-05A3-8441-BF09-D0D7F3714DD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8467" cy="4114800"/>
          </a:xfrm>
        </p:spPr>
        <p:txBody>
          <a:bodyPr/>
          <a:lstStyle/>
          <a:p>
            <a:endParaRPr lang="en-US"/>
          </a:p>
        </p:txBody>
      </p:sp>
      <p:sp>
        <p:nvSpPr>
          <p:cNvPr id="4" name="Text Placeholder 3"/>
          <p:cNvSpPr>
            <a:spLocks noGrp="1"/>
          </p:cNvSpPr>
          <p:nvPr>
            <p:ph type="body" sz="half" idx="2"/>
          </p:nvPr>
        </p:nvSpPr>
        <p:spPr>
          <a:xfrm>
            <a:off x="4639734"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983651AE-580B-A549-A62D-75CE4EFC9BE1}"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39734" y="1981200"/>
            <a:ext cx="3818467"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5723E9B2-D709-214F-A979-474C9CEBEA1A}"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39734" y="1981200"/>
            <a:ext cx="3818467"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251C5847-A96A-AE4F-A02F-218D235149B6}"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A8580FD8-DFA7-9347-823D-5F1A54DBBD0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337BC-4232-BB44-9C6B-37028217E501}" type="datetimeFigureOut">
              <a:rPr lang="en-US" smtClean="0"/>
              <a:t>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C3ECC-B517-3C47-A6DD-DB67C097AB44}" type="slidenum">
              <a:rPr lang="en-US" smtClean="0"/>
              <a:t>‹#›</a:t>
            </a:fld>
            <a:endParaRPr lang="en-US"/>
          </a:p>
        </p:txBody>
      </p:sp>
    </p:spTree>
    <p:extLst>
      <p:ext uri="{BB962C8B-B14F-4D97-AF65-F5344CB8AC3E}">
        <p14:creationId xmlns:p14="http://schemas.microsoft.com/office/powerpoint/2010/main" val="2596674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E337BC-4232-BB44-9C6B-37028217E501}" type="datetimeFigureOut">
              <a:rPr lang="en-US" smtClean="0"/>
              <a:t>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C3ECC-B517-3C47-A6DD-DB67C097AB44}" type="slidenum">
              <a:rPr lang="en-US" smtClean="0"/>
              <a:t>‹#›</a:t>
            </a:fld>
            <a:endParaRPr lang="en-US"/>
          </a:p>
        </p:txBody>
      </p:sp>
    </p:spTree>
    <p:extLst>
      <p:ext uri="{BB962C8B-B14F-4D97-AF65-F5344CB8AC3E}">
        <p14:creationId xmlns:p14="http://schemas.microsoft.com/office/powerpoint/2010/main" val="2469831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E337BC-4232-BB44-9C6B-37028217E501}" type="datetimeFigureOut">
              <a:rPr lang="en-US" smtClean="0"/>
              <a:t>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C3ECC-B517-3C47-A6DD-DB67C097AB44}" type="slidenum">
              <a:rPr lang="en-US" smtClean="0"/>
              <a:t>‹#›</a:t>
            </a:fld>
            <a:endParaRPr lang="en-US"/>
          </a:p>
        </p:txBody>
      </p:sp>
    </p:spTree>
    <p:extLst>
      <p:ext uri="{BB962C8B-B14F-4D97-AF65-F5344CB8AC3E}">
        <p14:creationId xmlns:p14="http://schemas.microsoft.com/office/powerpoint/2010/main" val="362825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E337BC-4232-BB44-9C6B-37028217E501}" type="datetimeFigureOut">
              <a:rPr lang="en-US" smtClean="0"/>
              <a:t>1/9/12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CC3ECC-B517-3C47-A6DD-DB67C097AB44}" type="slidenum">
              <a:rPr lang="en-US" smtClean="0"/>
              <a:t>‹#›</a:t>
            </a:fld>
            <a:endParaRPr lang="en-US"/>
          </a:p>
        </p:txBody>
      </p:sp>
    </p:spTree>
    <p:extLst>
      <p:ext uri="{BB962C8B-B14F-4D97-AF65-F5344CB8AC3E}">
        <p14:creationId xmlns:p14="http://schemas.microsoft.com/office/powerpoint/2010/main" val="3219953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E337BC-4232-BB44-9C6B-37028217E501}" type="datetimeFigureOut">
              <a:rPr lang="en-US" smtClean="0"/>
              <a:t>1/9/12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CC3ECC-B517-3C47-A6DD-DB67C097AB44}" type="slidenum">
              <a:rPr lang="en-US" smtClean="0"/>
              <a:t>‹#›</a:t>
            </a:fld>
            <a:endParaRPr lang="en-US"/>
          </a:p>
        </p:txBody>
      </p:sp>
    </p:spTree>
    <p:extLst>
      <p:ext uri="{BB962C8B-B14F-4D97-AF65-F5344CB8AC3E}">
        <p14:creationId xmlns:p14="http://schemas.microsoft.com/office/powerpoint/2010/main" val="4124122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337BC-4232-BB44-9C6B-37028217E501}" type="datetimeFigureOut">
              <a:rPr lang="en-US" smtClean="0"/>
              <a:t>1/9/12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CC3ECC-B517-3C47-A6DD-DB67C097AB44}" type="slidenum">
              <a:rPr lang="en-US" smtClean="0"/>
              <a:t>‹#›</a:t>
            </a:fld>
            <a:endParaRPr lang="en-US"/>
          </a:p>
        </p:txBody>
      </p:sp>
    </p:spTree>
    <p:extLst>
      <p:ext uri="{BB962C8B-B14F-4D97-AF65-F5344CB8AC3E}">
        <p14:creationId xmlns:p14="http://schemas.microsoft.com/office/powerpoint/2010/main" val="318115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E337BC-4232-BB44-9C6B-37028217E501}" type="datetimeFigureOut">
              <a:rPr lang="en-US" smtClean="0"/>
              <a:t>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C3ECC-B517-3C47-A6DD-DB67C097AB44}" type="slidenum">
              <a:rPr lang="en-US" smtClean="0"/>
              <a:t>‹#›</a:t>
            </a:fld>
            <a:endParaRPr lang="en-US"/>
          </a:p>
        </p:txBody>
      </p:sp>
    </p:spTree>
    <p:extLst>
      <p:ext uri="{BB962C8B-B14F-4D97-AF65-F5344CB8AC3E}">
        <p14:creationId xmlns:p14="http://schemas.microsoft.com/office/powerpoint/2010/main" val="3431181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E337BC-4232-BB44-9C6B-37028217E501}" type="datetimeFigureOut">
              <a:rPr lang="en-US" smtClean="0"/>
              <a:t>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C3ECC-B517-3C47-A6DD-DB67C097AB44}" type="slidenum">
              <a:rPr lang="en-US" smtClean="0"/>
              <a:t>‹#›</a:t>
            </a:fld>
            <a:endParaRPr lang="en-US"/>
          </a:p>
        </p:txBody>
      </p:sp>
    </p:spTree>
    <p:extLst>
      <p:ext uri="{BB962C8B-B14F-4D97-AF65-F5344CB8AC3E}">
        <p14:creationId xmlns:p14="http://schemas.microsoft.com/office/powerpoint/2010/main" val="34928411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337BC-4232-BB44-9C6B-37028217E501}" type="datetimeFigureOut">
              <a:rPr lang="en-US" smtClean="0"/>
              <a:t>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C3ECC-B517-3C47-A6DD-DB67C097AB44}" type="slidenum">
              <a:rPr lang="en-US" smtClean="0"/>
              <a:t>‹#›</a:t>
            </a:fld>
            <a:endParaRPr lang="en-US"/>
          </a:p>
        </p:txBody>
      </p:sp>
    </p:spTree>
    <p:extLst>
      <p:ext uri="{BB962C8B-B14F-4D97-AF65-F5344CB8AC3E}">
        <p14:creationId xmlns:p14="http://schemas.microsoft.com/office/powerpoint/2010/main" val="1770571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chart" Target="../charts/char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chart" Target="../charts/char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chart" Target="../charts/char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gif"/><Relationship Id="rId5" Type="http://schemas.openxmlformats.org/officeDocument/2006/relationships/image" Target="../media/image25.gif"/><Relationship Id="rId6" Type="http://schemas.openxmlformats.org/officeDocument/2006/relationships/image" Target="../media/image26.gif"/><Relationship Id="rId7" Type="http://schemas.openxmlformats.org/officeDocument/2006/relationships/image" Target="../media/image27.gif"/><Relationship Id="rId8" Type="http://schemas.openxmlformats.org/officeDocument/2006/relationships/image" Target="../media/image28.gif"/><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chart" Target="../charts/char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chart" Target="../charts/char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chart" Target="../charts/char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chart" Target="../charts/char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4.jpeg"/></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4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image" Target="../media/image4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4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chart" Target="../charts/char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chart" Target="../charts/char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chart" Target="../charts/char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4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4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50.jpeg"/></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5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NULL"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 Id="rId3" Type="http://schemas.openxmlformats.org/officeDocument/2006/relationships/image" Target="../media/image5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6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88.xml.rels><?xml version="1.0" encoding="UTF-8" standalone="yes"?>
<Relationships xmlns="http://schemas.openxmlformats.org/package/2006/relationships"><Relationship Id="rId3" Type="http://schemas.openxmlformats.org/officeDocument/2006/relationships/image" Target="../media/image65.gif"/><Relationship Id="rId4" Type="http://schemas.openxmlformats.org/officeDocument/2006/relationships/image" Target="../media/image66.jpeg"/><Relationship Id="rId1" Type="http://schemas.openxmlformats.org/officeDocument/2006/relationships/slideLayout" Target="../slideLayouts/slideLayout4.xml"/><Relationship Id="rId2" Type="http://schemas.openxmlformats.org/officeDocument/2006/relationships/image" Target="../media/image64.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6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achment_003.jpg"/>
          <p:cNvPicPr>
            <a:picLocks noChangeAspect="1"/>
          </p:cNvPicPr>
          <p:nvPr/>
        </p:nvPicPr>
        <p:blipFill>
          <a:blip r:embed="rId3" cstate="screen"/>
          <a:stretch>
            <a:fillRect/>
          </a:stretch>
        </p:blipFill>
        <p:spPr>
          <a:xfrm>
            <a:off x="1735778" y="1"/>
            <a:ext cx="5789220" cy="6858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6885759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Text Box 2"/>
          <p:cNvSpPr txBox="1">
            <a:spLocks noChangeArrowheads="1"/>
          </p:cNvSpPr>
          <p:nvPr/>
        </p:nvSpPr>
        <p:spPr bwMode="auto">
          <a:xfrm>
            <a:off x="275504" y="793750"/>
            <a:ext cx="8558052" cy="830997"/>
          </a:xfrm>
          <a:prstGeom prst="rect">
            <a:avLst/>
          </a:prstGeom>
          <a:noFill/>
          <a:ln w="9525">
            <a:noFill/>
            <a:miter lim="800000"/>
            <a:headEnd/>
            <a:tailEnd/>
          </a:ln>
          <a:effectLst/>
        </p:spPr>
        <p:txBody>
          <a:bodyPr wrap="none">
            <a:prstTxWarp prst="textNoShape">
              <a:avLst/>
            </a:prstTxWarp>
            <a:spAutoFit/>
          </a:bodyPr>
          <a:lstStyle/>
          <a:p>
            <a:pPr algn="r"/>
            <a:r>
              <a:rPr lang="en-US" sz="4800" dirty="0" smtClean="0">
                <a:solidFill>
                  <a:srgbClr val="FFCC00"/>
                </a:solidFill>
                <a:effectLst>
                  <a:outerShdw blurRad="38100" dist="38100" dir="2700000" algn="tl">
                    <a:srgbClr val="000000"/>
                  </a:outerShdw>
                </a:effectLst>
                <a:latin typeface="Comic Sans MS"/>
                <a:cs typeface="Comic Sans MS"/>
              </a:rPr>
              <a:t>Experience changes the body</a:t>
            </a:r>
            <a:endParaRPr lang="en-US" sz="4800" dirty="0">
              <a:solidFill>
                <a:srgbClr val="FFCC00"/>
              </a:solidFill>
              <a:effectLst>
                <a:outerShdw blurRad="38100" dist="38100" dir="2700000" algn="tl">
                  <a:srgbClr val="000000"/>
                </a:outerShdw>
              </a:effectLst>
              <a:latin typeface="Comic Sans MS"/>
              <a:cs typeface="Comic Sans MS"/>
            </a:endParaRPr>
          </a:p>
        </p:txBody>
      </p:sp>
      <p:sp>
        <p:nvSpPr>
          <p:cNvPr id="1231875" name="Text Box 3"/>
          <p:cNvSpPr txBox="1">
            <a:spLocks noChangeArrowheads="1"/>
          </p:cNvSpPr>
          <p:nvPr/>
        </p:nvSpPr>
        <p:spPr bwMode="auto">
          <a:xfrm>
            <a:off x="565856" y="1836739"/>
            <a:ext cx="7814960" cy="3447098"/>
          </a:xfrm>
          <a:prstGeom prst="rect">
            <a:avLst/>
          </a:prstGeom>
          <a:noFill/>
          <a:ln w="9525">
            <a:noFill/>
            <a:miter lim="800000"/>
            <a:headEnd/>
            <a:tailEnd/>
          </a:ln>
          <a:effectLst/>
        </p:spPr>
        <p:txBody>
          <a:bodyPr wrap="none">
            <a:prstTxWarp prst="textNoShape">
              <a:avLst/>
            </a:prstTxWarp>
            <a:spAutoFit/>
          </a:bodyPr>
          <a:lstStyle/>
          <a:p>
            <a:pPr marL="457200" indent="-457200">
              <a:buFontTx/>
              <a:buChar char="•"/>
            </a:pPr>
            <a:r>
              <a:rPr lang="en-US" sz="4000" dirty="0">
                <a:solidFill>
                  <a:srgbClr val="FFFFFF"/>
                </a:solidFill>
                <a:effectLst>
                  <a:outerShdw blurRad="38100" dist="38100" dir="2700000" algn="tl">
                    <a:srgbClr val="000000"/>
                  </a:outerShdw>
                </a:effectLst>
                <a:latin typeface="Comic Sans MS"/>
                <a:cs typeface="Comic Sans MS"/>
              </a:rPr>
              <a:t>Brain structure and function</a:t>
            </a:r>
          </a:p>
          <a:p>
            <a:pPr marL="457200" indent="-457200">
              <a:buFontTx/>
              <a:buChar char="•"/>
            </a:pPr>
            <a:r>
              <a:rPr lang="en-US" sz="4000" dirty="0">
                <a:solidFill>
                  <a:srgbClr val="FFFFFF"/>
                </a:solidFill>
                <a:effectLst>
                  <a:outerShdw blurRad="38100" dist="38100" dir="2700000" algn="tl">
                    <a:srgbClr val="000000"/>
                  </a:outerShdw>
                </a:effectLst>
                <a:latin typeface="Comic Sans MS"/>
                <a:cs typeface="Comic Sans MS"/>
              </a:rPr>
              <a:t>Liver function</a:t>
            </a:r>
          </a:p>
          <a:p>
            <a:pPr marL="457200" indent="-457200">
              <a:buFontTx/>
              <a:buChar char="•"/>
            </a:pPr>
            <a:r>
              <a:rPr lang="en-US" sz="4000" dirty="0">
                <a:solidFill>
                  <a:srgbClr val="FFFFFF"/>
                </a:solidFill>
                <a:effectLst>
                  <a:outerShdw blurRad="38100" dist="38100" dir="2700000" algn="tl">
                    <a:srgbClr val="000000"/>
                  </a:outerShdw>
                </a:effectLst>
                <a:latin typeface="Comic Sans MS"/>
                <a:cs typeface="Comic Sans MS"/>
              </a:rPr>
              <a:t>Nitrogen recycling</a:t>
            </a:r>
          </a:p>
          <a:p>
            <a:pPr marL="457200" indent="-457200">
              <a:buFontTx/>
              <a:buChar char="•"/>
            </a:pPr>
            <a:r>
              <a:rPr lang="en-US" sz="4000" dirty="0">
                <a:solidFill>
                  <a:srgbClr val="FFFFFF"/>
                </a:solidFill>
                <a:effectLst>
                  <a:outerShdw blurRad="38100" dist="38100" dir="2700000" algn="tl">
                    <a:srgbClr val="000000"/>
                  </a:outerShdw>
                </a:effectLst>
                <a:latin typeface="Comic Sans MS"/>
                <a:cs typeface="Comic Sans MS"/>
              </a:rPr>
              <a:t>Rumen size</a:t>
            </a:r>
          </a:p>
          <a:p>
            <a:pPr marL="457200" indent="-457200">
              <a:buFontTx/>
              <a:buChar char="•"/>
            </a:pPr>
            <a:r>
              <a:rPr lang="en-US" sz="4000" dirty="0">
                <a:solidFill>
                  <a:srgbClr val="FFFFFF"/>
                </a:solidFill>
                <a:effectLst>
                  <a:outerShdw blurRad="38100" dist="38100" dir="2700000" algn="tl">
                    <a:srgbClr val="000000"/>
                  </a:outerShdw>
                </a:effectLst>
                <a:latin typeface="Comic Sans MS"/>
                <a:cs typeface="Comic Sans MS"/>
              </a:rPr>
              <a:t>Rumen papilla size and number</a:t>
            </a:r>
          </a:p>
          <a:p>
            <a:pPr marL="457200" indent="-457200"/>
            <a:endParaRPr lang="en-US"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70" name="Picture 2" descr="goat eats blackbrush"/>
          <p:cNvPicPr>
            <a:picLocks noChangeAspect="1" noChangeArrowheads="1"/>
          </p:cNvPicPr>
          <p:nvPr/>
        </p:nvPicPr>
        <p:blipFill>
          <a:blip r:embed="rId3"/>
          <a:srcRect/>
          <a:stretch>
            <a:fillRect/>
          </a:stretch>
        </p:blipFill>
        <p:spPr bwMode="auto">
          <a:xfrm>
            <a:off x="-555978" y="-112713"/>
            <a:ext cx="10545234" cy="8397876"/>
          </a:xfrm>
          <a:prstGeom prst="rect">
            <a:avLst/>
          </a:prstGeom>
          <a:noFill/>
        </p:spPr>
      </p:pic>
      <p:sp>
        <p:nvSpPr>
          <p:cNvPr id="1031171" name="Rectangle 3"/>
          <p:cNvSpPr>
            <a:spLocks noChangeArrowheads="1"/>
          </p:cNvSpPr>
          <p:nvPr/>
        </p:nvSpPr>
        <p:spPr bwMode="auto">
          <a:xfrm>
            <a:off x="1095022" y="177801"/>
            <a:ext cx="7900771" cy="1446550"/>
          </a:xfrm>
          <a:prstGeom prst="rect">
            <a:avLst/>
          </a:prstGeom>
          <a:noFill/>
          <a:ln w="9525">
            <a:noFill/>
            <a:miter lim="800000"/>
            <a:headEnd/>
            <a:tailEnd/>
          </a:ln>
          <a:effectLst/>
        </p:spPr>
        <p:txBody>
          <a:bodyPr wrap="none">
            <a:prstTxWarp prst="textNoShape">
              <a:avLst/>
            </a:prstTxWarp>
            <a:spAutoFit/>
          </a:bodyPr>
          <a:lstStyle/>
          <a:p>
            <a:r>
              <a:rPr lang="en-US" sz="8800" dirty="0">
                <a:solidFill>
                  <a:srgbClr val="FFCC66"/>
                </a:solidFill>
                <a:effectLst>
                  <a:outerShdw blurRad="38100" dist="38100" dir="2700000" algn="tl">
                    <a:srgbClr val="000000"/>
                  </a:outerShdw>
                </a:effectLst>
                <a:latin typeface="Comic Sans MS"/>
                <a:cs typeface="Comic Sans MS"/>
              </a:rPr>
              <a:t>Foraging Skills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08000"/>
            <a:ext cx="7772400" cy="5588000"/>
          </a:xfrm>
        </p:spPr>
        <p:txBody>
          <a:bodyPr/>
          <a:lstStyle/>
          <a:p>
            <a:pPr marL="0" indent="0" algn="ctr">
              <a:buNone/>
            </a:pPr>
            <a:r>
              <a:rPr lang="en-US" sz="8800" dirty="0" smtClean="0">
                <a:solidFill>
                  <a:srgbClr val="FFCC00"/>
                </a:solidFill>
                <a:latin typeface="Comic Sans MS"/>
              </a:rPr>
              <a:t>Palatability: More than a Matter of Taste</a:t>
            </a:r>
            <a:endParaRPr lang="en-US" sz="8800" dirty="0">
              <a:solidFill>
                <a:srgbClr val="FFCC00"/>
              </a:solidFill>
              <a:latin typeface="Comic Sans MS"/>
            </a:endParaRPr>
          </a:p>
        </p:txBody>
      </p:sp>
    </p:spTree>
    <p:extLst>
      <p:ext uri="{BB962C8B-B14F-4D97-AF65-F5344CB8AC3E}">
        <p14:creationId xmlns:p14="http://schemas.microsoft.com/office/powerpoint/2010/main" val="35712962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70" name="Picture 2" descr="Bbyfd"/>
          <p:cNvPicPr>
            <a:picLocks noChangeAspect="1" noChangeArrowheads="1"/>
          </p:cNvPicPr>
          <p:nvPr/>
        </p:nvPicPr>
        <p:blipFill>
          <a:blip r:embed="rId3"/>
          <a:srcRect/>
          <a:stretch>
            <a:fillRect/>
          </a:stretch>
        </p:blipFill>
        <p:spPr bwMode="auto">
          <a:xfrm>
            <a:off x="0" y="-11113"/>
            <a:ext cx="9144000" cy="6869113"/>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075" name="Picture 3" descr="chocolate_picture"/>
          <p:cNvPicPr>
            <a:picLocks noChangeAspect="1" noChangeArrowheads="1"/>
          </p:cNvPicPr>
          <p:nvPr/>
        </p:nvPicPr>
        <p:blipFill>
          <a:blip r:embed="rId3"/>
          <a:srcRect/>
          <a:stretch>
            <a:fillRect/>
          </a:stretch>
        </p:blipFill>
        <p:spPr bwMode="auto">
          <a:xfrm>
            <a:off x="754945" y="552450"/>
            <a:ext cx="2476500" cy="3733800"/>
          </a:xfrm>
          <a:prstGeom prst="rect">
            <a:avLst/>
          </a:prstGeom>
          <a:noFill/>
          <a:ln w="57150">
            <a:solidFill>
              <a:srgbClr val="000066"/>
            </a:solidFill>
            <a:miter lim="800000"/>
            <a:headEnd/>
            <a:tailEnd/>
          </a:ln>
        </p:spPr>
      </p:pic>
      <p:pic>
        <p:nvPicPr>
          <p:cNvPr id="1027076" name="Picture 4" descr="barley110"/>
          <p:cNvPicPr>
            <a:picLocks noChangeAspect="1" noChangeArrowheads="1"/>
          </p:cNvPicPr>
          <p:nvPr/>
        </p:nvPicPr>
        <p:blipFill>
          <a:blip r:embed="rId4"/>
          <a:srcRect/>
          <a:stretch>
            <a:fillRect/>
          </a:stretch>
        </p:blipFill>
        <p:spPr bwMode="auto">
          <a:xfrm>
            <a:off x="3556000" y="552450"/>
            <a:ext cx="5058834" cy="3733800"/>
          </a:xfrm>
          <a:prstGeom prst="rect">
            <a:avLst/>
          </a:prstGeom>
          <a:noFill/>
          <a:ln w="57150">
            <a:solidFill>
              <a:srgbClr val="000066"/>
            </a:solidFill>
            <a:miter lim="800000"/>
            <a:headEnd/>
            <a:tailEnd/>
          </a:ln>
        </p:spPr>
      </p:pic>
      <p:sp>
        <p:nvSpPr>
          <p:cNvPr id="3" name="Rectangle 2"/>
          <p:cNvSpPr/>
          <p:nvPr/>
        </p:nvSpPr>
        <p:spPr>
          <a:xfrm>
            <a:off x="272345" y="4286250"/>
            <a:ext cx="8681155" cy="2308324"/>
          </a:xfrm>
          <a:prstGeom prst="rect">
            <a:avLst/>
          </a:prstGeom>
        </p:spPr>
        <p:txBody>
          <a:bodyPr wrap="square">
            <a:spAutoFit/>
          </a:bodyPr>
          <a:lstStyle/>
          <a:p>
            <a:pPr algn="ctr"/>
            <a:r>
              <a:rPr lang="en-US" sz="7200" dirty="0" smtClean="0">
                <a:solidFill>
                  <a:srgbClr val="FFCC66"/>
                </a:solidFill>
                <a:effectLst>
                  <a:outerShdw blurRad="50800" dist="38100" dir="2700000" algn="tl" rotWithShape="0">
                    <a:prstClr val="black"/>
                  </a:outerShdw>
                </a:effectLst>
                <a:latin typeface="Comic Sans MS" charset="0"/>
              </a:rPr>
              <a:t>Nutrients Increase Palatability</a:t>
            </a:r>
            <a:endParaRPr lang="en-US" sz="7200" dirty="0">
              <a:solidFill>
                <a:srgbClr val="FFCC66"/>
              </a:solidFill>
              <a:effectLst>
                <a:outerShdw blurRad="50800" dist="38100" dir="2700000" algn="tl" rotWithShape="0">
                  <a:prstClr val="black"/>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123" name="Picture 3" descr="bigsagebrush3"/>
          <p:cNvPicPr>
            <a:picLocks noChangeAspect="1" noChangeArrowheads="1"/>
          </p:cNvPicPr>
          <p:nvPr/>
        </p:nvPicPr>
        <p:blipFill>
          <a:blip r:embed="rId3"/>
          <a:srcRect/>
          <a:stretch>
            <a:fillRect/>
          </a:stretch>
        </p:blipFill>
        <p:spPr bwMode="auto">
          <a:xfrm>
            <a:off x="4831645" y="677864"/>
            <a:ext cx="4004733" cy="3379787"/>
          </a:xfrm>
          <a:prstGeom prst="rect">
            <a:avLst/>
          </a:prstGeom>
          <a:noFill/>
          <a:ln w="57150">
            <a:solidFill>
              <a:srgbClr val="000066"/>
            </a:solidFill>
            <a:miter lim="800000"/>
            <a:headEnd/>
            <a:tailEnd/>
          </a:ln>
        </p:spPr>
      </p:pic>
      <p:pic>
        <p:nvPicPr>
          <p:cNvPr id="1029124" name="Picture 4" descr="broccoli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400" y="704850"/>
            <a:ext cx="3951111" cy="3333750"/>
          </a:xfrm>
          <a:prstGeom prst="rect">
            <a:avLst/>
          </a:prstGeom>
          <a:noFill/>
          <a:ln w="57150">
            <a:solidFill>
              <a:srgbClr val="000066"/>
            </a:solidFill>
            <a:miter lim="800000"/>
            <a:headEnd/>
            <a:tailEnd/>
          </a:ln>
        </p:spPr>
      </p:pic>
      <p:sp>
        <p:nvSpPr>
          <p:cNvPr id="3" name="Rectangle 2"/>
          <p:cNvSpPr/>
          <p:nvPr/>
        </p:nvSpPr>
        <p:spPr>
          <a:xfrm>
            <a:off x="254001" y="4095751"/>
            <a:ext cx="8458200" cy="2308324"/>
          </a:xfrm>
          <a:prstGeom prst="rect">
            <a:avLst/>
          </a:prstGeom>
        </p:spPr>
        <p:txBody>
          <a:bodyPr wrap="square">
            <a:spAutoFit/>
          </a:bodyPr>
          <a:lstStyle/>
          <a:p>
            <a:pPr algn="ctr"/>
            <a:r>
              <a:rPr lang="en-US" sz="7200" dirty="0" smtClean="0">
                <a:solidFill>
                  <a:srgbClr val="FFCC66"/>
                </a:solidFill>
                <a:effectLst>
                  <a:outerShdw blurRad="50800" dist="38100" dir="2700000" algn="tl" rotWithShape="0">
                    <a:srgbClr val="000000"/>
                  </a:outerShdw>
                </a:effectLst>
                <a:latin typeface="Comic Sans MS" charset="0"/>
              </a:rPr>
              <a:t>Toxins Decrease Palatability</a:t>
            </a:r>
            <a:endParaRPr lang="en-US" sz="7200" dirty="0">
              <a:solidFill>
                <a:srgbClr val="FFCC66"/>
              </a:solidFill>
              <a:effectLst>
                <a:outerShdw blurRad="50800" dist="38100" dir="2700000" algn="tl" rotWithShape="0">
                  <a:srgbClr val="00000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6" name="Oval 2"/>
          <p:cNvSpPr>
            <a:spLocks noChangeArrowheads="1"/>
          </p:cNvSpPr>
          <p:nvPr/>
        </p:nvSpPr>
        <p:spPr bwMode="auto">
          <a:xfrm>
            <a:off x="2057400" y="1600200"/>
            <a:ext cx="5181600" cy="3581400"/>
          </a:xfrm>
          <a:prstGeom prst="ellipse">
            <a:avLst/>
          </a:prstGeom>
          <a:solidFill>
            <a:srgbClr val="0066CC"/>
          </a:solidFill>
          <a:ln w="9525">
            <a:solidFill>
              <a:schemeClr val="tx1"/>
            </a:solidFill>
            <a:miter lim="800000"/>
            <a:headEnd/>
            <a:tailEnd/>
          </a:ln>
          <a:effectLst>
            <a:outerShdw blurRad="63500" dist="101600" dir="2700000" algn="tl" rotWithShape="0">
              <a:srgbClr val="000000">
                <a:alpha val="75000"/>
              </a:srgbClr>
            </a:outerShdw>
          </a:effectLst>
        </p:spPr>
        <p:txBody>
          <a:bodyPr wrap="none" anchor="ctr">
            <a:prstTxWarp prst="textNoShape">
              <a:avLst/>
            </a:prstTxWarp>
          </a:bodyPr>
          <a:lstStyle/>
          <a:p>
            <a:endParaRPr lang="en-US"/>
          </a:p>
        </p:txBody>
      </p:sp>
      <p:sp>
        <p:nvSpPr>
          <p:cNvPr id="1081347" name="Oval 3"/>
          <p:cNvSpPr>
            <a:spLocks noChangeArrowheads="1"/>
          </p:cNvSpPr>
          <p:nvPr/>
        </p:nvSpPr>
        <p:spPr bwMode="auto">
          <a:xfrm>
            <a:off x="3657600" y="2895600"/>
            <a:ext cx="1981200" cy="1066800"/>
          </a:xfrm>
          <a:prstGeom prst="ellipse">
            <a:avLst/>
          </a:prstGeom>
          <a:solidFill>
            <a:srgbClr val="FF0000"/>
          </a:solidFill>
          <a:ln w="9525">
            <a:solidFill>
              <a:schemeClr val="tx1"/>
            </a:solidFill>
            <a:miter lim="800000"/>
            <a:headEnd/>
            <a:tailEnd/>
          </a:ln>
          <a:effectLst>
            <a:outerShdw blurRad="50800" dist="38100" dir="2100000" algn="tl" rotWithShape="0">
              <a:srgbClr val="000000"/>
            </a:outerShdw>
          </a:effectLst>
        </p:spPr>
        <p:txBody>
          <a:bodyPr wrap="none" anchor="ctr">
            <a:prstTxWarp prst="textNoShape">
              <a:avLst/>
            </a:prstTxWarp>
          </a:bodyPr>
          <a:lstStyle/>
          <a:p>
            <a:pPr algn="ctr"/>
            <a:r>
              <a:rPr lang="en-US" sz="2400" dirty="0">
                <a:solidFill>
                  <a:schemeClr val="bg1"/>
                </a:solidFill>
                <a:effectLst>
                  <a:outerShdw blurRad="38100" dist="38100" dir="2700000" algn="tl">
                    <a:srgbClr val="000000"/>
                  </a:outerShdw>
                </a:effectLst>
              </a:rPr>
              <a:t>Poisonous</a:t>
            </a:r>
          </a:p>
          <a:p>
            <a:pPr algn="ctr"/>
            <a:r>
              <a:rPr lang="en-US" sz="2400" dirty="0">
                <a:solidFill>
                  <a:schemeClr val="bg1"/>
                </a:solidFill>
                <a:effectLst>
                  <a:outerShdw blurRad="38100" dist="38100" dir="2700000" algn="tl">
                    <a:srgbClr val="000000"/>
                  </a:outerShdw>
                </a:effectLst>
              </a:rPr>
              <a:t>Plants</a:t>
            </a:r>
          </a:p>
        </p:txBody>
      </p:sp>
      <p:sp>
        <p:nvSpPr>
          <p:cNvPr id="1081348" name="Text Box 4"/>
          <p:cNvSpPr txBox="1">
            <a:spLocks noChangeArrowheads="1"/>
          </p:cNvSpPr>
          <p:nvPr/>
        </p:nvSpPr>
        <p:spPr bwMode="auto">
          <a:xfrm>
            <a:off x="3115734" y="2133601"/>
            <a:ext cx="3217333" cy="5492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3000" dirty="0">
                <a:solidFill>
                  <a:srgbClr val="FFFFFF"/>
                </a:solidFill>
                <a:effectLst>
                  <a:outerShdw blurRad="38100" dist="38100" dir="2700000" algn="tl">
                    <a:srgbClr val="000000"/>
                  </a:outerShdw>
                </a:effectLst>
              </a:rPr>
              <a:t>Plants with Toxins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42" name="Text Box 2"/>
          <p:cNvSpPr txBox="1">
            <a:spLocks noChangeArrowheads="1"/>
          </p:cNvSpPr>
          <p:nvPr/>
        </p:nvSpPr>
        <p:spPr bwMode="auto">
          <a:xfrm>
            <a:off x="3200400" y="4581525"/>
            <a:ext cx="6057900" cy="1138773"/>
          </a:xfrm>
          <a:prstGeom prst="rect">
            <a:avLst/>
          </a:prstGeom>
          <a:noFill/>
          <a:ln w="9525">
            <a:noFill/>
            <a:miter lim="800000"/>
            <a:headEnd/>
            <a:tailEnd/>
          </a:ln>
          <a:effectLst/>
        </p:spPr>
        <p:txBody>
          <a:bodyPr wrap="square">
            <a:prstTxWarp prst="textNoShape">
              <a:avLst/>
            </a:prstTxWarp>
            <a:spAutoFit/>
          </a:bodyPr>
          <a:lstStyle/>
          <a:p>
            <a:r>
              <a:rPr lang="en-US" sz="3400" dirty="0">
                <a:solidFill>
                  <a:schemeClr val="bg1"/>
                </a:solidFill>
                <a:effectLst>
                  <a:outerShdw blurRad="38100" dist="38100" dir="2700000" algn="tl">
                    <a:srgbClr val="000000"/>
                  </a:outerShdw>
                </a:effectLst>
                <a:latin typeface="Comic Sans MS"/>
                <a:cs typeface="Comic Sans MS"/>
              </a:rPr>
              <a:t>Flavor allows animals to discriminate between foods.</a:t>
            </a:r>
          </a:p>
        </p:txBody>
      </p:sp>
      <p:sp>
        <p:nvSpPr>
          <p:cNvPr id="1187843" name="Text Box 3"/>
          <p:cNvSpPr txBox="1">
            <a:spLocks noChangeArrowheads="1"/>
          </p:cNvSpPr>
          <p:nvPr/>
        </p:nvSpPr>
        <p:spPr bwMode="auto">
          <a:xfrm>
            <a:off x="3124201" y="1676400"/>
            <a:ext cx="6235700" cy="1661993"/>
          </a:xfrm>
          <a:prstGeom prst="rect">
            <a:avLst/>
          </a:prstGeom>
          <a:noFill/>
          <a:ln w="9525">
            <a:noFill/>
            <a:miter lim="800000"/>
            <a:headEnd/>
            <a:tailEnd/>
          </a:ln>
          <a:effectLst/>
        </p:spPr>
        <p:txBody>
          <a:bodyPr>
            <a:prstTxWarp prst="textNoShape">
              <a:avLst/>
            </a:prstTxWarp>
            <a:spAutoFit/>
          </a:bodyPr>
          <a:lstStyle/>
          <a:p>
            <a:r>
              <a:rPr lang="en-US" sz="3400" dirty="0">
                <a:solidFill>
                  <a:schemeClr val="bg1"/>
                </a:solidFill>
                <a:effectLst>
                  <a:outerShdw blurRad="38100" dist="38100" dir="2700000" algn="tl">
                    <a:srgbClr val="000000"/>
                  </a:outerShdw>
                </a:effectLst>
                <a:latin typeface="Comic Sans MS"/>
                <a:cs typeface="Comic Sans MS"/>
              </a:rPr>
              <a:t>Feedback tells the body whether a particular food flavor is useful or harmful.</a:t>
            </a:r>
          </a:p>
        </p:txBody>
      </p:sp>
      <p:sp>
        <p:nvSpPr>
          <p:cNvPr id="1187844" name="Text Box 4"/>
          <p:cNvSpPr txBox="1">
            <a:spLocks noChangeArrowheads="1"/>
          </p:cNvSpPr>
          <p:nvPr/>
        </p:nvSpPr>
        <p:spPr bwMode="auto">
          <a:xfrm>
            <a:off x="304800" y="209550"/>
            <a:ext cx="8610600" cy="1311275"/>
          </a:xfrm>
          <a:prstGeom prst="rect">
            <a:avLst/>
          </a:prstGeom>
          <a:noFill/>
          <a:ln w="9525">
            <a:noFill/>
            <a:miter lim="800000"/>
            <a:headEnd/>
            <a:tailEnd/>
          </a:ln>
          <a:effectLst/>
        </p:spPr>
        <p:txBody>
          <a:bodyPr>
            <a:prstTxWarp prst="textNoShape">
              <a:avLst/>
            </a:prstTxWarp>
            <a:spAutoFit/>
          </a:bodyPr>
          <a:lstStyle/>
          <a:p>
            <a:r>
              <a:rPr lang="en-US" sz="4000" dirty="0">
                <a:solidFill>
                  <a:srgbClr val="FFCC00"/>
                </a:solidFill>
                <a:effectLst>
                  <a:outerShdw blurRad="38100" dist="38100" dir="2700000" algn="tl">
                    <a:srgbClr val="000000"/>
                  </a:outerShdw>
                </a:effectLst>
                <a:latin typeface="Comic Sans MS"/>
                <a:cs typeface="Comic Sans MS"/>
              </a:rPr>
              <a:t>Flavors apart from feedback are neither palatable or unpalatable</a:t>
            </a:r>
          </a:p>
        </p:txBody>
      </p:sp>
      <p:pic>
        <p:nvPicPr>
          <p:cNvPr id="1187845" name="Picture 5" descr="spices_2515"/>
          <p:cNvPicPr>
            <a:picLocks noChangeAspect="1" noChangeArrowheads="1"/>
          </p:cNvPicPr>
          <p:nvPr/>
        </p:nvPicPr>
        <p:blipFill>
          <a:blip r:embed="rId3"/>
          <a:srcRect/>
          <a:stretch>
            <a:fillRect/>
          </a:stretch>
        </p:blipFill>
        <p:spPr bwMode="auto">
          <a:xfrm>
            <a:off x="381000" y="1520825"/>
            <a:ext cx="2540000" cy="4895850"/>
          </a:xfrm>
          <a:prstGeom prst="rect">
            <a:avLst/>
          </a:prstGeom>
          <a:noFill/>
        </p:spPr>
      </p:pic>
      <p:sp>
        <p:nvSpPr>
          <p:cNvPr id="1187846" name="Text Box 6"/>
          <p:cNvSpPr txBox="1">
            <a:spLocks noChangeArrowheads="1"/>
          </p:cNvSpPr>
          <p:nvPr/>
        </p:nvSpPr>
        <p:spPr bwMode="auto">
          <a:xfrm>
            <a:off x="3201812" y="3860801"/>
            <a:ext cx="184666" cy="707886"/>
          </a:xfrm>
          <a:prstGeom prst="rect">
            <a:avLst/>
          </a:prstGeom>
          <a:noFill/>
          <a:ln w="9525">
            <a:noFill/>
            <a:miter lim="800000"/>
            <a:headEnd/>
            <a:tailEnd/>
          </a:ln>
          <a:effectLst/>
        </p:spPr>
        <p:txBody>
          <a:bodyPr wrap="none">
            <a:prstTxWarp prst="textNoShape">
              <a:avLst/>
            </a:prstTxWarp>
            <a:spAutoFit/>
          </a:bodyPr>
          <a:lstStyle/>
          <a:p>
            <a:endParaRPr lang="en-US" sz="4000">
              <a:effectLst>
                <a:outerShdw blurRad="38100" dist="38100" dir="2700000" algn="tl">
                  <a:srgbClr val="000000"/>
                </a:outerShdw>
              </a:effectLst>
            </a:endParaRPr>
          </a:p>
        </p:txBody>
      </p:sp>
      <p:sp>
        <p:nvSpPr>
          <p:cNvPr id="1187847" name="Text Box 7"/>
          <p:cNvSpPr txBox="1">
            <a:spLocks noChangeArrowheads="1"/>
          </p:cNvSpPr>
          <p:nvPr/>
        </p:nvSpPr>
        <p:spPr bwMode="auto">
          <a:xfrm>
            <a:off x="2921000" y="3976688"/>
            <a:ext cx="6107561" cy="584776"/>
          </a:xfrm>
          <a:prstGeom prst="rect">
            <a:avLst/>
          </a:prstGeom>
          <a:noFill/>
          <a:ln w="9525">
            <a:noFill/>
            <a:miter lim="800000"/>
            <a:headEnd/>
            <a:tailEnd/>
          </a:ln>
          <a:effectLst/>
        </p:spPr>
        <p:txBody>
          <a:bodyPr wrap="none">
            <a:prstTxWarp prst="textNoShape">
              <a:avLst/>
            </a:prstTxWarp>
            <a:spAutoFit/>
          </a:bodyPr>
          <a:lstStyle/>
          <a:p>
            <a:r>
              <a:rPr lang="en-US" sz="3200" dirty="0">
                <a:solidFill>
                  <a:srgbClr val="FFCC00"/>
                </a:solidFill>
                <a:effectLst>
                  <a:outerShdw blurRad="38100" dist="38100" dir="2700000" algn="tl">
                    <a:srgbClr val="000000"/>
                  </a:outerShdw>
                </a:effectLst>
                <a:latin typeface="Comic Sans MS"/>
                <a:cs typeface="Comic Sans MS"/>
              </a:rPr>
              <a:t>What is the purpose of flavor?</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85822"/>
            <a:ext cx="8064500" cy="5586144"/>
          </a:xfrm>
          <a:prstGeom prst="rect">
            <a:avLst/>
          </a:prstGeom>
        </p:spPr>
        <p:txBody>
          <a:bodyPr wrap="square">
            <a:spAutoFit/>
          </a:bodyPr>
          <a:lstStyle/>
          <a:p>
            <a:pPr>
              <a:spcAft>
                <a:spcPts val="1800"/>
              </a:spcAft>
              <a:buClr>
                <a:schemeClr val="tx1"/>
              </a:buClr>
            </a:pPr>
            <a:r>
              <a:rPr lang="en-US" sz="4800" dirty="0" smtClean="0">
                <a:solidFill>
                  <a:srgbClr val="FF0000"/>
                </a:solidFill>
                <a:effectLst>
                  <a:outerShdw blurRad="38100" dist="38100" dir="2700000" algn="tl">
                    <a:srgbClr val="000000"/>
                  </a:outerShdw>
                </a:effectLst>
                <a:latin typeface="Comic Sans MS" charset="0"/>
              </a:rPr>
              <a:t>They can’t be that smart.</a:t>
            </a:r>
          </a:p>
          <a:p>
            <a:pPr marL="914400" indent="-914400">
              <a:spcBef>
                <a:spcPts val="0"/>
              </a:spcBef>
              <a:spcAft>
                <a:spcPts val="1800"/>
              </a:spcAft>
              <a:buFont typeface="+mj-lt"/>
              <a:buAutoNum type="arabicPeriod"/>
            </a:pPr>
            <a:r>
              <a:rPr lang="en-US" sz="4400" dirty="0" smtClean="0">
                <a:solidFill>
                  <a:srgbClr val="FFFFFF"/>
                </a:solidFill>
                <a:effectLst>
                  <a:outerShdw blurRad="38100" dist="38100" dir="2700000" algn="tl">
                    <a:srgbClr val="000000"/>
                  </a:outerShdw>
                </a:effectLst>
                <a:latin typeface="Comic Sans MS" charset="0"/>
              </a:rPr>
              <a:t>Changes in preferences for foods are automatic.</a:t>
            </a:r>
          </a:p>
          <a:p>
            <a:pPr marL="914400" indent="-914400">
              <a:spcBef>
                <a:spcPts val="0"/>
              </a:spcBef>
              <a:spcAft>
                <a:spcPts val="1800"/>
              </a:spcAft>
              <a:buFont typeface="+mj-lt"/>
              <a:buAutoNum type="arabicPeriod"/>
            </a:pPr>
            <a:r>
              <a:rPr lang="en-US" sz="4400" dirty="0" smtClean="0">
                <a:solidFill>
                  <a:srgbClr val="FFFFFF"/>
                </a:solidFill>
                <a:effectLst>
                  <a:outerShdw blurRad="38100" dist="38100" dir="2700000" algn="tl">
                    <a:srgbClr val="000000"/>
                  </a:outerShdw>
                </a:effectLst>
                <a:latin typeface="Comic Sans MS" charset="0"/>
              </a:rPr>
              <a:t>They don’t have to think about them.</a:t>
            </a:r>
          </a:p>
          <a:p>
            <a:pPr marL="914400" indent="-914400">
              <a:spcBef>
                <a:spcPts val="0"/>
              </a:spcBef>
              <a:spcAft>
                <a:spcPts val="1800"/>
              </a:spcAft>
              <a:buFont typeface="+mj-lt"/>
              <a:buAutoNum type="arabicPeriod"/>
            </a:pPr>
            <a:r>
              <a:rPr lang="en-US" sz="4400" dirty="0" smtClean="0">
                <a:solidFill>
                  <a:srgbClr val="FFFFFF"/>
                </a:solidFill>
                <a:effectLst>
                  <a:outerShdw blurRad="38100" dist="38100" dir="2700000" algn="tl">
                    <a:srgbClr val="000000"/>
                  </a:outerShdw>
                </a:effectLst>
                <a:latin typeface="Comic Sans MS" charset="0"/>
              </a:rPr>
              <a:t>At times, they are not  rational.</a:t>
            </a:r>
            <a:endParaRPr lang="en-US" sz="4400" dirty="0">
              <a:solidFill>
                <a:srgbClr val="FFFFFF"/>
              </a:solidFill>
              <a:effectLst>
                <a:outerShdw blurRad="38100" dist="38100" dir="2700000" algn="tl">
                  <a:srgbClr val="000000"/>
                </a:outerShdw>
              </a:effectLst>
              <a:latin typeface="Comic Sans M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Text Box 2"/>
          <p:cNvSpPr txBox="1">
            <a:spLocks noChangeArrowheads="1"/>
          </p:cNvSpPr>
          <p:nvPr/>
        </p:nvSpPr>
        <p:spPr bwMode="auto">
          <a:xfrm>
            <a:off x="1557867" y="1244600"/>
            <a:ext cx="5825067" cy="44831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9600" dirty="0">
                <a:solidFill>
                  <a:srgbClr val="FFCC00"/>
                </a:solidFill>
                <a:effectLst>
                  <a:outerShdw blurRad="38100" dist="38100" dir="2700000" algn="tl">
                    <a:srgbClr val="000000"/>
                  </a:outerShdw>
                </a:effectLst>
                <a:latin typeface="Comic Sans MS"/>
                <a:cs typeface="Comic Sans MS"/>
              </a:rPr>
              <a:t>Variety is the Spice of Life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351" y="887612"/>
            <a:ext cx="8068509" cy="4154983"/>
          </a:xfrm>
          <a:prstGeom prst="rect">
            <a:avLst/>
          </a:prstGeom>
        </p:spPr>
        <p:txBody>
          <a:bodyPr wrap="square">
            <a:spAutoFit/>
          </a:bodyPr>
          <a:lstStyle/>
          <a:p>
            <a:pPr algn="ctr"/>
            <a:r>
              <a:rPr lang="en-US" sz="8800" dirty="0" smtClean="0">
                <a:solidFill>
                  <a:srgbClr val="FFCC00"/>
                </a:solidFill>
                <a:effectLst>
                  <a:outerShdw blurRad="38100" dist="38100" dir="2700000" algn="tl">
                    <a:srgbClr val="000000"/>
                  </a:outerShdw>
                </a:effectLst>
                <a:latin typeface="Comic Sans MS"/>
                <a:cs typeface="Comic Sans MS"/>
              </a:rPr>
              <a:t>Behavior Depends on Consequences</a:t>
            </a:r>
            <a:endParaRPr lang="en-US" sz="8800" dirty="0">
              <a:solidFill>
                <a:srgbClr val="FFCC00"/>
              </a:solidFill>
              <a:effectLst>
                <a:outerShdw blurRad="38100" dist="38100" dir="2700000" algn="tl">
                  <a:srgbClr val="000000"/>
                </a:outerShdw>
              </a:effectLst>
              <a:latin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29FFFF"/>
                </a:solidFill>
                <a:latin typeface="Comic Sans MS"/>
                <a:cs typeface="Comic Sans MS"/>
              </a:rPr>
              <a:t>Monotony – Same Flavor</a:t>
            </a:r>
            <a:endParaRPr lang="en-US" dirty="0">
              <a:solidFill>
                <a:srgbClr val="29FFFF"/>
              </a:solidFill>
              <a:latin typeface="Comic Sans MS"/>
              <a:cs typeface="Comic Sans MS"/>
            </a:endParaRPr>
          </a:p>
        </p:txBody>
      </p:sp>
      <p:graphicFrame>
        <p:nvGraphicFramePr>
          <p:cNvPr id="3" name="Object 3">
            <a:hlinkClick r:id="" action="ppaction://ole?verb=0"/>
          </p:cNvPr>
          <p:cNvGraphicFramePr>
            <a:graphicFrameLocks noGrp="1"/>
          </p:cNvGraphicFramePr>
          <p:nvPr>
            <p:ph type="chart" sz="half" idx="1"/>
            <p:extLst>
              <p:ext uri="{D42A27DB-BD31-4B8C-83A1-F6EECF244321}">
                <p14:modId xmlns:p14="http://schemas.microsoft.com/office/powerpoint/2010/main" val="3539421281"/>
              </p:ext>
            </p:extLst>
          </p:nvPr>
        </p:nvGraphicFramePr>
        <p:xfrm>
          <a:off x="289223" y="2205085"/>
          <a:ext cx="4326467" cy="41100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Object 4">
            <a:hlinkClick r:id="" action="ppaction://ole?verb=0"/>
          </p:cNvPr>
          <p:cNvGraphicFramePr>
            <a:graphicFrameLocks noGrp="1"/>
          </p:cNvGraphicFramePr>
          <p:nvPr>
            <p:ph type="body" sz="half" idx="2"/>
            <p:extLst>
              <p:ext uri="{D42A27DB-BD31-4B8C-83A1-F6EECF244321}">
                <p14:modId xmlns:p14="http://schemas.microsoft.com/office/powerpoint/2010/main" val="2024783007"/>
              </p:ext>
            </p:extLst>
          </p:nvPr>
        </p:nvGraphicFramePr>
        <p:xfrm>
          <a:off x="4669340" y="2205085"/>
          <a:ext cx="4285544" cy="411008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rot="16200000">
            <a:off x="-295911" y="3838835"/>
            <a:ext cx="1484751" cy="461665"/>
          </a:xfrm>
          <a:prstGeom prst="rect">
            <a:avLst/>
          </a:prstGeom>
          <a:noFill/>
        </p:spPr>
        <p:txBody>
          <a:bodyPr wrap="none" rtlCol="0">
            <a:spAutoFit/>
          </a:bodyPr>
          <a:lstStyle/>
          <a:p>
            <a:r>
              <a:rPr lang="en-US" sz="2400" dirty="0" smtClean="0"/>
              <a:t>Intake (g)</a:t>
            </a: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ChangeArrowheads="1"/>
          </p:cNvSpPr>
          <p:nvPr/>
        </p:nvSpPr>
        <p:spPr bwMode="auto">
          <a:xfrm>
            <a:off x="925689" y="1079500"/>
            <a:ext cx="7621411" cy="8382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prstTxWarp prst="textNoShape">
              <a:avLst/>
            </a:prstTxWarp>
          </a:bodyPr>
          <a:lstStyle/>
          <a:p>
            <a:pPr algn="ctr" eaLnBrk="0" hangingPunct="0"/>
            <a:r>
              <a:rPr lang="en-US" sz="4400" dirty="0">
                <a:solidFill>
                  <a:srgbClr val="29FFFF"/>
                </a:solidFill>
                <a:effectLst>
                  <a:outerShdw blurRad="38100" dist="38100" dir="2700000" algn="tl">
                    <a:srgbClr val="000000"/>
                  </a:outerShdw>
                </a:effectLst>
                <a:latin typeface="Comic Sans MS"/>
                <a:cs typeface="Comic Sans MS"/>
              </a:rPr>
              <a:t> </a:t>
            </a:r>
            <a:r>
              <a:rPr lang="en-US" sz="4800" u="sng" dirty="0" smtClean="0">
                <a:solidFill>
                  <a:srgbClr val="29FFFF"/>
                </a:solidFill>
                <a:effectLst>
                  <a:outerShdw blurRad="38100" dist="38100" dir="2700000" algn="tl">
                    <a:srgbClr val="000000">
                      <a:alpha val="43137"/>
                    </a:srgbClr>
                  </a:outerShdw>
                </a:effectLst>
                <a:latin typeface="Comic Sans MS"/>
                <a:cs typeface="Comic Sans MS"/>
              </a:rPr>
              <a:t>Preference for Nutrients</a:t>
            </a:r>
            <a:endParaRPr lang="en-US" sz="4800" u="sng" dirty="0">
              <a:solidFill>
                <a:srgbClr val="29FFFF"/>
              </a:solidFill>
              <a:effectLst>
                <a:outerShdw blurRad="38100" dist="38100" dir="2700000" algn="tl">
                  <a:srgbClr val="000000">
                    <a:alpha val="43137"/>
                  </a:srgbClr>
                </a:outerShdw>
              </a:effectLst>
              <a:latin typeface="Comic Sans MS"/>
              <a:cs typeface="Comic Sans MS"/>
            </a:endParaRPr>
          </a:p>
        </p:txBody>
      </p:sp>
      <p:sp>
        <p:nvSpPr>
          <p:cNvPr id="1073155" name="Text Box 3"/>
          <p:cNvSpPr txBox="1">
            <a:spLocks noChangeArrowheads="1"/>
          </p:cNvSpPr>
          <p:nvPr/>
        </p:nvSpPr>
        <p:spPr bwMode="auto">
          <a:xfrm>
            <a:off x="4038599" y="2209800"/>
            <a:ext cx="3657600" cy="707886"/>
          </a:xfrm>
          <a:prstGeom prst="rect">
            <a:avLst/>
          </a:prstGeom>
          <a:noFill/>
          <a:ln w="12700">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eaLnBrk="0" hangingPunct="0">
              <a:spcBef>
                <a:spcPct val="50000"/>
              </a:spcBef>
            </a:pPr>
            <a:r>
              <a:rPr lang="en-US" sz="4000" dirty="0">
                <a:solidFill>
                  <a:schemeClr val="tx2">
                    <a:lumMod val="20000"/>
                    <a:lumOff val="80000"/>
                  </a:schemeClr>
                </a:solidFill>
                <a:effectLst/>
                <a:latin typeface="Comic Sans MS"/>
                <a:cs typeface="Comic Sans MS"/>
              </a:rPr>
              <a:t>Preference</a:t>
            </a:r>
          </a:p>
        </p:txBody>
      </p:sp>
      <p:sp>
        <p:nvSpPr>
          <p:cNvPr id="1073156" name="Text Box 4"/>
          <p:cNvSpPr txBox="1">
            <a:spLocks noChangeArrowheads="1"/>
          </p:cNvSpPr>
          <p:nvPr/>
        </p:nvSpPr>
        <p:spPr bwMode="auto">
          <a:xfrm>
            <a:off x="3429000" y="2773363"/>
            <a:ext cx="1905000" cy="641350"/>
          </a:xfrm>
          <a:prstGeom prst="rect">
            <a:avLst/>
          </a:prstGeom>
          <a:noFill/>
          <a:ln w="12700">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eaLnBrk="0" hangingPunct="0">
              <a:spcBef>
                <a:spcPct val="50000"/>
              </a:spcBef>
            </a:pPr>
            <a:r>
              <a:rPr lang="en-US" sz="3600" u="sng" dirty="0">
                <a:solidFill>
                  <a:schemeClr val="accent1">
                    <a:lumMod val="40000"/>
                    <a:lumOff val="60000"/>
                  </a:schemeClr>
                </a:solidFill>
                <a:effectLst/>
                <a:latin typeface="Comic Sans MS"/>
                <a:cs typeface="Comic Sans MS"/>
              </a:rPr>
              <a:t>Energy</a:t>
            </a:r>
          </a:p>
        </p:txBody>
      </p:sp>
      <p:sp>
        <p:nvSpPr>
          <p:cNvPr id="1073157" name="Text Box 5"/>
          <p:cNvSpPr txBox="1">
            <a:spLocks noChangeArrowheads="1"/>
          </p:cNvSpPr>
          <p:nvPr/>
        </p:nvSpPr>
        <p:spPr bwMode="auto">
          <a:xfrm>
            <a:off x="6400800" y="2773363"/>
            <a:ext cx="1905000" cy="641350"/>
          </a:xfrm>
          <a:prstGeom prst="rect">
            <a:avLst/>
          </a:prstGeom>
          <a:noFill/>
          <a:ln w="12700">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eaLnBrk="0" hangingPunct="0">
              <a:spcBef>
                <a:spcPct val="50000"/>
              </a:spcBef>
            </a:pPr>
            <a:r>
              <a:rPr lang="en-US" sz="3600" u="sng">
                <a:solidFill>
                  <a:schemeClr val="accent1">
                    <a:lumMod val="40000"/>
                    <a:lumOff val="60000"/>
                  </a:schemeClr>
                </a:solidFill>
                <a:effectLst/>
                <a:latin typeface="Comic Sans MS"/>
                <a:cs typeface="Comic Sans MS"/>
              </a:rPr>
              <a:t>Protein</a:t>
            </a:r>
          </a:p>
        </p:txBody>
      </p:sp>
      <p:sp>
        <p:nvSpPr>
          <p:cNvPr id="1073158" name="Text Box 6"/>
          <p:cNvSpPr txBox="1">
            <a:spLocks noChangeArrowheads="1"/>
          </p:cNvSpPr>
          <p:nvPr/>
        </p:nvSpPr>
        <p:spPr bwMode="auto">
          <a:xfrm>
            <a:off x="774700" y="2773363"/>
            <a:ext cx="1905000" cy="641350"/>
          </a:xfrm>
          <a:prstGeom prst="rect">
            <a:avLst/>
          </a:prstGeom>
          <a:noFill/>
          <a:ln w="12700">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eaLnBrk="0" hangingPunct="0">
              <a:spcBef>
                <a:spcPct val="50000"/>
              </a:spcBef>
            </a:pPr>
            <a:r>
              <a:rPr lang="en-US" sz="3600" u="sng" dirty="0">
                <a:solidFill>
                  <a:schemeClr val="accent1">
                    <a:lumMod val="40000"/>
                    <a:lumOff val="60000"/>
                  </a:schemeClr>
                </a:solidFill>
                <a:effectLst/>
                <a:latin typeface="Comic Sans MS"/>
                <a:cs typeface="Comic Sans MS"/>
              </a:rPr>
              <a:t>Meal</a:t>
            </a:r>
          </a:p>
        </p:txBody>
      </p:sp>
      <p:sp>
        <p:nvSpPr>
          <p:cNvPr id="1073159" name="Text Box 7"/>
          <p:cNvSpPr txBox="1">
            <a:spLocks noChangeArrowheads="1"/>
          </p:cNvSpPr>
          <p:nvPr/>
        </p:nvSpPr>
        <p:spPr bwMode="auto">
          <a:xfrm>
            <a:off x="431800" y="3543300"/>
            <a:ext cx="2997200" cy="646331"/>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a:prstTxWarp prst="textNoShape">
              <a:avLst/>
            </a:prstTxWarp>
            <a:spAutoFit/>
          </a:bodyPr>
          <a:lstStyle/>
          <a:p>
            <a:pPr algn="ctr" eaLnBrk="0" hangingPunct="0">
              <a:spcBef>
                <a:spcPct val="50000"/>
              </a:spcBef>
            </a:pPr>
            <a:r>
              <a:rPr lang="en-US" sz="3600" dirty="0" smtClean="0">
                <a:solidFill>
                  <a:srgbClr val="FFFF00"/>
                </a:solidFill>
                <a:effectLst/>
                <a:latin typeface="Comic Sans MS"/>
                <a:cs typeface="Comic Sans MS"/>
              </a:rPr>
              <a:t>High Energy</a:t>
            </a:r>
            <a:endParaRPr lang="en-US" sz="3600" dirty="0">
              <a:solidFill>
                <a:srgbClr val="FFFF00"/>
              </a:solidFill>
              <a:effectLst/>
              <a:latin typeface="Comic Sans MS"/>
              <a:cs typeface="Comic Sans MS"/>
            </a:endParaRPr>
          </a:p>
        </p:txBody>
      </p:sp>
      <p:sp>
        <p:nvSpPr>
          <p:cNvPr id="1073160" name="Text Box 8"/>
          <p:cNvSpPr txBox="1">
            <a:spLocks noChangeArrowheads="1"/>
          </p:cNvSpPr>
          <p:nvPr/>
        </p:nvSpPr>
        <p:spPr bwMode="auto">
          <a:xfrm>
            <a:off x="165100" y="4618038"/>
            <a:ext cx="3263900" cy="646331"/>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a:prstTxWarp prst="textNoShape">
              <a:avLst/>
            </a:prstTxWarp>
            <a:spAutoFit/>
          </a:bodyPr>
          <a:lstStyle/>
          <a:p>
            <a:pPr algn="ctr" eaLnBrk="0" hangingPunct="0">
              <a:spcBef>
                <a:spcPct val="50000"/>
              </a:spcBef>
            </a:pPr>
            <a:r>
              <a:rPr lang="en-US" sz="3600" dirty="0" smtClean="0">
                <a:solidFill>
                  <a:srgbClr val="FF6600"/>
                </a:solidFill>
                <a:effectLst/>
                <a:latin typeface="Comic Sans MS"/>
                <a:cs typeface="Comic Sans MS"/>
              </a:rPr>
              <a:t>High Protein</a:t>
            </a:r>
            <a:endParaRPr lang="en-US" sz="3600" dirty="0">
              <a:solidFill>
                <a:srgbClr val="FF6600"/>
              </a:solidFill>
              <a:effectLst/>
              <a:latin typeface="Comic Sans MS"/>
              <a:cs typeface="Comic Sans MS"/>
            </a:endParaRPr>
          </a:p>
        </p:txBody>
      </p:sp>
      <p:sp>
        <p:nvSpPr>
          <p:cNvPr id="1073161" name="AutoShape 9"/>
          <p:cNvSpPr>
            <a:spLocks noChangeArrowheads="1"/>
          </p:cNvSpPr>
          <p:nvPr/>
        </p:nvSpPr>
        <p:spPr bwMode="auto">
          <a:xfrm>
            <a:off x="4038600" y="3581400"/>
            <a:ext cx="762000" cy="609600"/>
          </a:xfrm>
          <a:prstGeom prst="downArrow">
            <a:avLst>
              <a:gd name="adj1" fmla="val 50000"/>
              <a:gd name="adj2" fmla="val 25000"/>
            </a:avLst>
          </a:prstGeom>
          <a:solidFill>
            <a:srgbClr val="29FFFF"/>
          </a:solidFill>
          <a:ln w="12700">
            <a:solidFill>
              <a:schemeClr val="tx1"/>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solidFill>
                <a:srgbClr val="29FFFF"/>
              </a:solidFill>
            </a:endParaRPr>
          </a:p>
        </p:txBody>
      </p:sp>
      <p:sp>
        <p:nvSpPr>
          <p:cNvPr id="1073162" name="AutoShape 10"/>
          <p:cNvSpPr>
            <a:spLocks noChangeArrowheads="1"/>
          </p:cNvSpPr>
          <p:nvPr/>
        </p:nvSpPr>
        <p:spPr bwMode="auto">
          <a:xfrm rot="10800000">
            <a:off x="7010400" y="3581400"/>
            <a:ext cx="762000" cy="609600"/>
          </a:xfrm>
          <a:prstGeom prst="downArrow">
            <a:avLst>
              <a:gd name="adj1" fmla="val 50000"/>
              <a:gd name="adj2" fmla="val 25000"/>
            </a:avLst>
          </a:prstGeom>
          <a:solidFill>
            <a:srgbClr val="29FFFF"/>
          </a:solidFill>
          <a:ln w="12700">
            <a:solidFill>
              <a:schemeClr val="tx1"/>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solidFill>
                <a:srgbClr val="29FFFF"/>
              </a:solidFill>
            </a:endParaRPr>
          </a:p>
        </p:txBody>
      </p:sp>
      <p:sp>
        <p:nvSpPr>
          <p:cNvPr id="1073163" name="AutoShape 11"/>
          <p:cNvSpPr>
            <a:spLocks noChangeArrowheads="1"/>
          </p:cNvSpPr>
          <p:nvPr/>
        </p:nvSpPr>
        <p:spPr bwMode="auto">
          <a:xfrm>
            <a:off x="7010400" y="4618038"/>
            <a:ext cx="762000" cy="609600"/>
          </a:xfrm>
          <a:prstGeom prst="downArrow">
            <a:avLst>
              <a:gd name="adj1" fmla="val 50000"/>
              <a:gd name="adj2" fmla="val 25000"/>
            </a:avLst>
          </a:prstGeom>
          <a:solidFill>
            <a:srgbClr val="29FFFF"/>
          </a:solidFill>
          <a:ln w="12700">
            <a:solidFill>
              <a:schemeClr val="tx1"/>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solidFill>
                <a:srgbClr val="29FFFF"/>
              </a:solidFill>
            </a:endParaRPr>
          </a:p>
        </p:txBody>
      </p:sp>
      <p:sp>
        <p:nvSpPr>
          <p:cNvPr id="1073164" name="AutoShape 12"/>
          <p:cNvSpPr>
            <a:spLocks noChangeArrowheads="1"/>
          </p:cNvSpPr>
          <p:nvPr/>
        </p:nvSpPr>
        <p:spPr bwMode="auto">
          <a:xfrm rot="10800000">
            <a:off x="4038600" y="4618038"/>
            <a:ext cx="762000" cy="609600"/>
          </a:xfrm>
          <a:prstGeom prst="downArrow">
            <a:avLst>
              <a:gd name="adj1" fmla="val 50000"/>
              <a:gd name="adj2" fmla="val 25000"/>
            </a:avLst>
          </a:prstGeom>
          <a:solidFill>
            <a:srgbClr val="29FFFF"/>
          </a:solidFill>
          <a:ln w="12700">
            <a:solidFill>
              <a:schemeClr val="tx1"/>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solidFill>
                <a:srgbClr val="29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395" name="Picture 3" descr="sage grouse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7112" y="110773"/>
            <a:ext cx="4498266" cy="3302352"/>
          </a:xfrm>
          <a:prstGeom prst="rect">
            <a:avLst/>
          </a:prstGeom>
          <a:noFill/>
          <a:ln w="63500">
            <a:solidFill>
              <a:schemeClr val="tx2"/>
            </a:solidFill>
            <a:miter lim="800000"/>
            <a:headEnd/>
            <a:tailEnd/>
          </a:ln>
        </p:spPr>
      </p:pic>
      <p:pic>
        <p:nvPicPr>
          <p:cNvPr id="1083396" name="Picture 4" descr="rabbit"/>
          <p:cNvPicPr>
            <a:picLocks noChangeAspect="1" noChangeArrowheads="1"/>
          </p:cNvPicPr>
          <p:nvPr/>
        </p:nvPicPr>
        <p:blipFill>
          <a:blip r:embed="rId4"/>
          <a:srcRect/>
          <a:stretch>
            <a:fillRect/>
          </a:stretch>
        </p:blipFill>
        <p:spPr bwMode="auto">
          <a:xfrm>
            <a:off x="4576234" y="110773"/>
            <a:ext cx="4415366" cy="3302351"/>
          </a:xfrm>
          <a:prstGeom prst="rect">
            <a:avLst/>
          </a:prstGeom>
          <a:noFill/>
          <a:ln w="63500">
            <a:solidFill>
              <a:schemeClr val="tx2"/>
            </a:solidFill>
            <a:miter lim="800000"/>
            <a:headEnd/>
            <a:tailEnd/>
          </a:ln>
        </p:spPr>
      </p:pic>
      <p:sp>
        <p:nvSpPr>
          <p:cNvPr id="2" name="Rectangle 1"/>
          <p:cNvSpPr/>
          <p:nvPr/>
        </p:nvSpPr>
        <p:spPr>
          <a:xfrm>
            <a:off x="753534" y="1082240"/>
            <a:ext cx="7645400" cy="3785652"/>
          </a:xfrm>
          <a:prstGeom prst="rect">
            <a:avLst/>
          </a:prstGeom>
        </p:spPr>
        <p:txBody>
          <a:bodyPr wrap="square">
            <a:spAutoFit/>
          </a:bodyPr>
          <a:lstStyle/>
          <a:p>
            <a:pPr algn="ctr" eaLnBrk="0" hangingPunct="0"/>
            <a:r>
              <a:rPr lang="en-US" sz="6000" dirty="0">
                <a:solidFill>
                  <a:srgbClr val="FFCC00"/>
                </a:solidFill>
                <a:effectLst>
                  <a:outerShdw blurRad="38100" dist="38100" dir="2700000" algn="tl">
                    <a:srgbClr val="000000"/>
                  </a:outerShdw>
                </a:effectLst>
                <a:latin typeface="Comic Sans MS"/>
                <a:cs typeface="Comic Sans MS"/>
              </a:rPr>
              <a:t>Most toxins limit intake, and cause animals to eat a variety of foods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2"/>
          <p:cNvSpPr>
            <a:spLocks noGrp="1" noChangeArrowheads="1"/>
          </p:cNvSpPr>
          <p:nvPr>
            <p:ph type="title"/>
          </p:nvPr>
        </p:nvSpPr>
        <p:spPr>
          <a:xfrm>
            <a:off x="0" y="533400"/>
            <a:ext cx="9144000" cy="1295400"/>
          </a:xfrm>
          <a:noFill/>
          <a:ln/>
        </p:spPr>
        <p:txBody>
          <a:bodyPr lIns="90488" tIns="44450" rIns="90488" bIns="44450"/>
          <a:lstStyle/>
          <a:p>
            <a:r>
              <a:rPr lang="en-US" sz="4800" dirty="0">
                <a:solidFill>
                  <a:srgbClr val="CC9900"/>
                </a:solidFill>
              </a:rPr>
              <a:t>   </a:t>
            </a:r>
            <a:r>
              <a:rPr lang="en-US" sz="4800" dirty="0">
                <a:solidFill>
                  <a:srgbClr val="FFCC66"/>
                </a:solidFill>
                <a:latin typeface="Comic Sans MS"/>
              </a:rPr>
              <a:t>Toxins Limit Intake</a:t>
            </a:r>
          </a:p>
        </p:txBody>
      </p:sp>
      <p:sp>
        <p:nvSpPr>
          <p:cNvPr id="1085444" name="Rectangle 4"/>
          <p:cNvSpPr>
            <a:spLocks noGrp="1" noChangeArrowheads="1"/>
          </p:cNvSpPr>
          <p:nvPr>
            <p:ph type="body" sz="half" idx="1"/>
          </p:nvPr>
        </p:nvSpPr>
        <p:spPr>
          <a:xfrm>
            <a:off x="838200" y="1752600"/>
            <a:ext cx="8204200" cy="4191000"/>
          </a:xfrm>
          <a:noFill/>
          <a:ln/>
        </p:spPr>
        <p:txBody>
          <a:bodyPr lIns="90488" tIns="44450" rIns="90488" bIns="44450"/>
          <a:lstStyle/>
          <a:p>
            <a:pPr>
              <a:buFont typeface="Wingdings" charset="2"/>
              <a:buNone/>
            </a:pPr>
            <a:r>
              <a:rPr lang="en-US">
                <a:solidFill>
                  <a:srgbClr val="99CCFF"/>
                </a:solidFill>
              </a:rPr>
              <a:t>                   </a:t>
            </a:r>
            <a:endParaRPr lang="en-US">
              <a:solidFill>
                <a:srgbClr val="CCECFF"/>
              </a:solidFill>
            </a:endParaRPr>
          </a:p>
        </p:txBody>
      </p:sp>
      <p:graphicFrame>
        <p:nvGraphicFramePr>
          <p:cNvPr id="2" name="Object 3">
            <a:hlinkClick r:id="" action="ppaction://ole?verb=0"/>
          </p:cNvPr>
          <p:cNvGraphicFramePr>
            <a:graphicFrameLocks noGrp="1"/>
          </p:cNvGraphicFramePr>
          <p:nvPr>
            <p:ph type="chart" sz="half" idx="2"/>
            <p:extLst>
              <p:ext uri="{D42A27DB-BD31-4B8C-83A1-F6EECF244321}">
                <p14:modId xmlns:p14="http://schemas.microsoft.com/office/powerpoint/2010/main" val="968997971"/>
              </p:ext>
            </p:extLst>
          </p:nvPr>
        </p:nvGraphicFramePr>
        <p:xfrm>
          <a:off x="1133474" y="1701800"/>
          <a:ext cx="7680325" cy="4751388"/>
        </p:xfrm>
        <a:graphic>
          <a:graphicData uri="http://schemas.openxmlformats.org/drawingml/2006/chart">
            <c:chart xmlns:c="http://schemas.openxmlformats.org/drawingml/2006/chart" xmlns:r="http://schemas.openxmlformats.org/officeDocument/2006/relationships" r:id="rId3"/>
          </a:graphicData>
        </a:graphic>
      </p:graphicFrame>
      <p:sp>
        <p:nvSpPr>
          <p:cNvPr id="1085445" name="Text Box 5"/>
          <p:cNvSpPr txBox="1">
            <a:spLocks noChangeArrowheads="1"/>
          </p:cNvSpPr>
          <p:nvPr/>
        </p:nvSpPr>
        <p:spPr bwMode="auto">
          <a:xfrm rot="16200000">
            <a:off x="-773201" y="3186619"/>
            <a:ext cx="3173413" cy="584776"/>
          </a:xfrm>
          <a:prstGeom prst="rect">
            <a:avLst/>
          </a:prstGeom>
          <a:noFill/>
          <a:ln w="12700">
            <a:noFill/>
            <a:miter lim="800000"/>
            <a:headEnd/>
            <a:tailEnd/>
          </a:ln>
          <a:effectLst/>
        </p:spPr>
        <p:txBody>
          <a:bodyPr anchor="ctr">
            <a:prstTxWarp prst="textNoShape">
              <a:avLst/>
            </a:prstTxWarp>
            <a:spAutoFit/>
          </a:bodyPr>
          <a:lstStyle/>
          <a:p>
            <a:pPr algn="ctr" eaLnBrk="0" hangingPunct="0"/>
            <a:r>
              <a:rPr lang="en-US" sz="3200" dirty="0">
                <a:solidFill>
                  <a:srgbClr val="FFFFFF"/>
                </a:solidFill>
                <a:latin typeface="Arial" charset="0"/>
              </a:rPr>
              <a:t>Intake of oats, 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Text Box 1026"/>
          <p:cNvSpPr txBox="1">
            <a:spLocks noChangeArrowheads="1"/>
          </p:cNvSpPr>
          <p:nvPr/>
        </p:nvSpPr>
        <p:spPr bwMode="auto">
          <a:xfrm>
            <a:off x="546100" y="3035300"/>
            <a:ext cx="8267700" cy="2800767"/>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8800" dirty="0">
                <a:solidFill>
                  <a:srgbClr val="FFCC00"/>
                </a:solidFill>
                <a:effectLst>
                  <a:outerShdw blurRad="38100" dist="38100" dir="2700000" algn="tl">
                    <a:srgbClr val="000000"/>
                  </a:outerShdw>
                </a:effectLst>
                <a:latin typeface="Comic Sans MS"/>
                <a:cs typeface="Comic Sans MS"/>
              </a:rPr>
              <a:t>I never tried it I don’t like it</a:t>
            </a:r>
          </a:p>
        </p:txBody>
      </p:sp>
      <p:sp>
        <p:nvSpPr>
          <p:cNvPr id="1004547" name="Text Box 1027"/>
          <p:cNvSpPr txBox="1">
            <a:spLocks noChangeArrowheads="1"/>
          </p:cNvSpPr>
          <p:nvPr/>
        </p:nvSpPr>
        <p:spPr bwMode="auto">
          <a:xfrm>
            <a:off x="1476023" y="1200150"/>
            <a:ext cx="6577642" cy="1569660"/>
          </a:xfrm>
          <a:prstGeom prst="rect">
            <a:avLst/>
          </a:prstGeom>
          <a:noFill/>
          <a:ln w="9525">
            <a:noFill/>
            <a:miter lim="800000"/>
            <a:headEnd/>
            <a:tailEnd/>
          </a:ln>
          <a:effectLst/>
        </p:spPr>
        <p:txBody>
          <a:bodyPr wrap="none">
            <a:prstTxWarp prst="textNoShape">
              <a:avLst/>
            </a:prstTxWarp>
            <a:spAutoFit/>
          </a:bodyPr>
          <a:lstStyle/>
          <a:p>
            <a:pPr algn="ctr"/>
            <a:r>
              <a:rPr lang="en-US" sz="9600" dirty="0" err="1">
                <a:solidFill>
                  <a:srgbClr val="FFCC00"/>
                </a:solidFill>
                <a:effectLst>
                  <a:outerShdw blurRad="38100" dist="38100" dir="2700000" algn="tl">
                    <a:srgbClr val="000000"/>
                  </a:outerShdw>
                </a:effectLst>
                <a:latin typeface="Comic Sans MS"/>
                <a:cs typeface="Comic Sans MS"/>
              </a:rPr>
              <a:t>Neophobia</a:t>
            </a:r>
            <a:r>
              <a:rPr lang="en-US" sz="9600" dirty="0">
                <a:solidFill>
                  <a:srgbClr val="FFCC00"/>
                </a:solidFill>
                <a:effectLst>
                  <a:outerShdw blurRad="38100" dist="38100" dir="2700000" algn="tl">
                    <a:srgbClr val="000000"/>
                  </a:outerShdw>
                </a:effectLst>
                <a:latin typeface="Comic Sans MS"/>
                <a:cs typeface="Comic Sans MS"/>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FFCC66"/>
                </a:solidFill>
                <a:effectLst>
                  <a:outerShdw blurRad="38100" dist="38100" dir="2700000" algn="tl">
                    <a:srgbClr val="000000">
                      <a:alpha val="43137"/>
                    </a:srgbClr>
                  </a:outerShdw>
                </a:effectLst>
                <a:latin typeface="Comic Sans MS"/>
                <a:cs typeface="Comic Sans MS"/>
              </a:rPr>
              <a:t>Animals Sample Novel Foods</a:t>
            </a:r>
            <a:endParaRPr lang="en-US" dirty="0">
              <a:solidFill>
                <a:srgbClr val="FFCC66"/>
              </a:solidFill>
              <a:effectLst>
                <a:outerShdw blurRad="38100" dist="38100" dir="2700000" algn="tl">
                  <a:srgbClr val="000000">
                    <a:alpha val="43137"/>
                  </a:srgbClr>
                </a:outerShdw>
              </a:effectLst>
              <a:latin typeface="Comic Sans MS"/>
              <a:cs typeface="Comic Sans MS"/>
            </a:endParaRPr>
          </a:p>
        </p:txBody>
      </p:sp>
      <p:graphicFrame>
        <p:nvGraphicFramePr>
          <p:cNvPr id="2" name="Object 3">
            <a:hlinkClick r:id="" action="ppaction://ole?verb=0"/>
          </p:cNvPr>
          <p:cNvGraphicFramePr>
            <a:graphicFrameLocks noGrp="1"/>
          </p:cNvGraphicFramePr>
          <p:nvPr>
            <p:ph type="chart" idx="1"/>
            <p:extLst>
              <p:ext uri="{D42A27DB-BD31-4B8C-83A1-F6EECF244321}">
                <p14:modId xmlns:p14="http://schemas.microsoft.com/office/powerpoint/2010/main" val="1915871591"/>
              </p:ext>
            </p:extLst>
          </p:nvPr>
        </p:nvGraphicFramePr>
        <p:xfrm>
          <a:off x="1079500" y="1657350"/>
          <a:ext cx="7484533" cy="44132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rot="16200000">
            <a:off x="-442507" y="3163127"/>
            <a:ext cx="2171988"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Arial"/>
                <a:cs typeface="Arial"/>
              </a:rPr>
              <a:t>Intake (g) </a:t>
            </a:r>
            <a:endParaRPr lang="en-US" sz="3600" dirty="0">
              <a:solidFill>
                <a:schemeClr val="bg1"/>
              </a:solidFill>
              <a:effectLst>
                <a:outerShdw blurRad="38100" dist="38100" dir="2700000" algn="tl">
                  <a:srgbClr val="000000">
                    <a:alpha val="43137"/>
                  </a:srgbClr>
                </a:outerShdw>
              </a:effectLst>
              <a:latin typeface="Arial"/>
              <a:cs typeface="Arial"/>
            </a:endParaRPr>
          </a:p>
        </p:txBody>
      </p:sp>
      <p:sp>
        <p:nvSpPr>
          <p:cNvPr id="5" name="TextBox 4"/>
          <p:cNvSpPr txBox="1"/>
          <p:nvPr/>
        </p:nvSpPr>
        <p:spPr>
          <a:xfrm>
            <a:off x="4635500" y="5702012"/>
            <a:ext cx="939800" cy="584776"/>
          </a:xfrm>
          <a:prstGeom prst="rect">
            <a:avLst/>
          </a:prstGeom>
          <a:noFill/>
        </p:spPr>
        <p:txBody>
          <a:bodyPr wrap="square" rtlCol="0">
            <a:spAutoFit/>
          </a:bodyPr>
          <a:lstStyle/>
          <a:p>
            <a:r>
              <a:rPr lang="en-US" sz="3200" dirty="0" smtClean="0">
                <a:solidFill>
                  <a:schemeClr val="bg1"/>
                </a:solidFill>
                <a:effectLst>
                  <a:outerShdw blurRad="38100" dist="38100" dir="2700000" algn="tl">
                    <a:srgbClr val="000000">
                      <a:alpha val="43137"/>
                    </a:srgbClr>
                  </a:outerShdw>
                </a:effectLst>
                <a:latin typeface="Arial"/>
                <a:cs typeface="Arial"/>
              </a:rPr>
              <a:t>Day </a:t>
            </a:r>
            <a:endParaRPr lang="en-US" sz="3200" dirty="0">
              <a:solidFill>
                <a:schemeClr val="bg1"/>
              </a:solidFill>
              <a:effectLst>
                <a:outerShdw blurRad="38100" dist="38100" dir="2700000" algn="tl">
                  <a:srgbClr val="000000">
                    <a:alpha val="43137"/>
                  </a:srgbClr>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g beetles scorpions.jpg"/>
          <p:cNvPicPr>
            <a:picLocks noChangeAspect="1"/>
          </p:cNvPicPr>
          <p:nvPr/>
        </p:nvPicPr>
        <p:blipFill>
          <a:blip r:embed="rId3"/>
          <a:stretch>
            <a:fillRect/>
          </a:stretch>
        </p:blipFill>
        <p:spPr>
          <a:xfrm>
            <a:off x="282041" y="3"/>
            <a:ext cx="8625073" cy="6857999"/>
          </a:xfrm>
          <a:prstGeom prst="rect">
            <a:avLst/>
          </a:prstGeom>
        </p:spPr>
      </p:pic>
      <p:sp>
        <p:nvSpPr>
          <p:cNvPr id="3" name="TextBox 2"/>
          <p:cNvSpPr txBox="1"/>
          <p:nvPr/>
        </p:nvSpPr>
        <p:spPr>
          <a:xfrm>
            <a:off x="270933" y="-25398"/>
            <a:ext cx="3905956" cy="584776"/>
          </a:xfrm>
          <a:prstGeom prst="rect">
            <a:avLst/>
          </a:prstGeom>
          <a:noFill/>
        </p:spPr>
        <p:txBody>
          <a:bodyPr wrap="square" rtlCol="0">
            <a:spAutoFit/>
          </a:bodyPr>
          <a:lstStyle/>
          <a:p>
            <a:r>
              <a:rPr lang="en-US" sz="3200" dirty="0">
                <a:solidFill>
                  <a:srgbClr val="FFCC66"/>
                </a:solidFill>
                <a:effectLst>
                  <a:outerShdw blurRad="38100" dist="38100" dir="2700000" algn="tl">
                    <a:srgbClr val="000000"/>
                  </a:outerShdw>
                </a:effectLst>
              </a:rPr>
              <a:t>Beijing </a:t>
            </a:r>
            <a:r>
              <a:rPr lang="en-US" sz="3200" dirty="0" smtClean="0">
                <a:solidFill>
                  <a:srgbClr val="FFCC66"/>
                </a:solidFill>
                <a:effectLst>
                  <a:outerShdw blurRad="38100" dist="38100" dir="2700000" algn="tl">
                    <a:srgbClr val="000000"/>
                  </a:outerShdw>
                </a:effectLst>
              </a:rPr>
              <a:t>fast food</a:t>
            </a:r>
            <a:endParaRPr lang="en-US" sz="3200" dirty="0">
              <a:solidFill>
                <a:srgbClr val="FFCC66"/>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 urchins starfish.jpg"/>
          <p:cNvPicPr>
            <a:picLocks noChangeAspect="1"/>
          </p:cNvPicPr>
          <p:nvPr/>
        </p:nvPicPr>
        <p:blipFill>
          <a:blip r:embed="rId2"/>
          <a:stretch>
            <a:fillRect/>
          </a:stretch>
        </p:blipFill>
        <p:spPr>
          <a:xfrm>
            <a:off x="259464" y="0"/>
            <a:ext cx="8625075" cy="6858000"/>
          </a:xfrm>
          <a:prstGeom prst="rect">
            <a:avLst/>
          </a:prstGeom>
        </p:spPr>
      </p:pic>
      <p:sp>
        <p:nvSpPr>
          <p:cNvPr id="3" name="TextBox 2"/>
          <p:cNvSpPr txBox="1"/>
          <p:nvPr/>
        </p:nvSpPr>
        <p:spPr>
          <a:xfrm>
            <a:off x="270933" y="-25398"/>
            <a:ext cx="3905956" cy="584776"/>
          </a:xfrm>
          <a:prstGeom prst="rect">
            <a:avLst/>
          </a:prstGeom>
          <a:noFill/>
        </p:spPr>
        <p:txBody>
          <a:bodyPr wrap="square" rtlCol="0">
            <a:spAutoFit/>
          </a:bodyPr>
          <a:lstStyle/>
          <a:p>
            <a:r>
              <a:rPr lang="en-US" sz="3200" dirty="0">
                <a:solidFill>
                  <a:srgbClr val="FFCC66"/>
                </a:solidFill>
                <a:effectLst>
                  <a:outerShdw blurRad="38100" dist="38100" dir="2700000" algn="tl">
                    <a:srgbClr val="000000"/>
                  </a:outerShdw>
                </a:effectLst>
              </a:rPr>
              <a:t>Beijing </a:t>
            </a:r>
            <a:r>
              <a:rPr lang="en-US" sz="3200" dirty="0" smtClean="0">
                <a:solidFill>
                  <a:srgbClr val="FFCC66"/>
                </a:solidFill>
                <a:effectLst>
                  <a:outerShdw blurRad="38100" dist="38100" dir="2700000" algn="tl">
                    <a:srgbClr val="000000"/>
                  </a:outerShdw>
                </a:effectLst>
              </a:rPr>
              <a:t>fast food</a:t>
            </a:r>
            <a:endParaRPr lang="en-US" sz="3200" dirty="0">
              <a:solidFill>
                <a:srgbClr val="FFCC66"/>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key vulture sea snakes.jpg"/>
          <p:cNvPicPr>
            <a:picLocks noChangeAspect="1"/>
          </p:cNvPicPr>
          <p:nvPr/>
        </p:nvPicPr>
        <p:blipFill>
          <a:blip r:embed="rId2"/>
          <a:stretch>
            <a:fillRect/>
          </a:stretch>
        </p:blipFill>
        <p:spPr>
          <a:xfrm>
            <a:off x="259464" y="0"/>
            <a:ext cx="8625075" cy="6858000"/>
          </a:xfrm>
          <a:prstGeom prst="rect">
            <a:avLst/>
          </a:prstGeom>
        </p:spPr>
      </p:pic>
      <p:sp>
        <p:nvSpPr>
          <p:cNvPr id="3" name="TextBox 2"/>
          <p:cNvSpPr txBox="1"/>
          <p:nvPr/>
        </p:nvSpPr>
        <p:spPr>
          <a:xfrm>
            <a:off x="270933" y="-25398"/>
            <a:ext cx="3905956" cy="584776"/>
          </a:xfrm>
          <a:prstGeom prst="rect">
            <a:avLst/>
          </a:prstGeom>
          <a:noFill/>
        </p:spPr>
        <p:txBody>
          <a:bodyPr wrap="square" rtlCol="0">
            <a:spAutoFit/>
          </a:bodyPr>
          <a:lstStyle/>
          <a:p>
            <a:r>
              <a:rPr lang="en-US" sz="3200" dirty="0">
                <a:solidFill>
                  <a:srgbClr val="FFCC66"/>
                </a:solidFill>
                <a:effectLst>
                  <a:outerShdw blurRad="38100" dist="38100" dir="2700000" algn="tl">
                    <a:srgbClr val="000000"/>
                  </a:outerShdw>
                </a:effectLst>
              </a:rPr>
              <a:t>Beijing </a:t>
            </a:r>
            <a:r>
              <a:rPr lang="en-US" sz="3200" dirty="0" smtClean="0">
                <a:solidFill>
                  <a:srgbClr val="FFCC66"/>
                </a:solidFill>
                <a:effectLst>
                  <a:outerShdw blurRad="38100" dist="38100" dir="2700000" algn="tl">
                    <a:srgbClr val="000000"/>
                  </a:outerShdw>
                </a:effectLst>
              </a:rPr>
              <a:t>fast food</a:t>
            </a:r>
            <a:endParaRPr lang="en-US" sz="3200" dirty="0">
              <a:solidFill>
                <a:srgbClr val="FFCC66"/>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zard legs.jpg"/>
          <p:cNvPicPr>
            <a:picLocks noChangeAspect="1"/>
          </p:cNvPicPr>
          <p:nvPr/>
        </p:nvPicPr>
        <p:blipFill>
          <a:blip r:embed="rId2"/>
          <a:stretch>
            <a:fillRect/>
          </a:stretch>
        </p:blipFill>
        <p:spPr>
          <a:xfrm>
            <a:off x="259464" y="0"/>
            <a:ext cx="8625075" cy="6858000"/>
          </a:xfrm>
          <a:prstGeom prst="rect">
            <a:avLst/>
          </a:prstGeom>
        </p:spPr>
      </p:pic>
      <p:sp>
        <p:nvSpPr>
          <p:cNvPr id="3" name="TextBox 2"/>
          <p:cNvSpPr txBox="1"/>
          <p:nvPr/>
        </p:nvSpPr>
        <p:spPr>
          <a:xfrm>
            <a:off x="270933" y="-25398"/>
            <a:ext cx="3905956" cy="584776"/>
          </a:xfrm>
          <a:prstGeom prst="rect">
            <a:avLst/>
          </a:prstGeom>
          <a:noFill/>
        </p:spPr>
        <p:txBody>
          <a:bodyPr wrap="square" rtlCol="0">
            <a:spAutoFit/>
          </a:bodyPr>
          <a:lstStyle/>
          <a:p>
            <a:r>
              <a:rPr lang="en-US" sz="3200" dirty="0">
                <a:solidFill>
                  <a:srgbClr val="FFCC66"/>
                </a:solidFill>
                <a:effectLst>
                  <a:outerShdw blurRad="38100" dist="38100" dir="2700000" algn="tl">
                    <a:srgbClr val="000000"/>
                  </a:outerShdw>
                </a:effectLst>
              </a:rPr>
              <a:t>Beijing </a:t>
            </a:r>
            <a:r>
              <a:rPr lang="en-US" sz="3200" dirty="0" smtClean="0">
                <a:solidFill>
                  <a:srgbClr val="FFCC66"/>
                </a:solidFill>
                <a:effectLst>
                  <a:outerShdw blurRad="38100" dist="38100" dir="2700000" algn="tl">
                    <a:srgbClr val="000000"/>
                  </a:outerShdw>
                </a:effectLst>
              </a:rPr>
              <a:t>fast food</a:t>
            </a:r>
            <a:endParaRPr lang="en-US" sz="3200" dirty="0">
              <a:solidFill>
                <a:srgbClr val="FFCC66"/>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8" name="Arc 2"/>
          <p:cNvSpPr>
            <a:spLocks/>
          </p:cNvSpPr>
          <p:nvPr/>
        </p:nvSpPr>
        <p:spPr bwMode="auto">
          <a:xfrm rot="5400000">
            <a:off x="3733800" y="-76200"/>
            <a:ext cx="1524000" cy="4267200"/>
          </a:xfrm>
          <a:custGeom>
            <a:avLst/>
            <a:gdLst>
              <a:gd name="G0" fmla="+- 21600 0 0"/>
              <a:gd name="G1" fmla="+- 19921 0 0"/>
              <a:gd name="G2" fmla="+- 21600 0 0"/>
              <a:gd name="T0" fmla="*/ 13911 w 21600"/>
              <a:gd name="T1" fmla="*/ 40106 h 40106"/>
              <a:gd name="T2" fmla="*/ 13251 w 21600"/>
              <a:gd name="T3" fmla="*/ 0 h 40106"/>
              <a:gd name="T4" fmla="*/ 21600 w 21600"/>
              <a:gd name="T5" fmla="*/ 19921 h 40106"/>
            </a:gdLst>
            <a:ahLst/>
            <a:cxnLst>
              <a:cxn ang="0">
                <a:pos x="T0" y="T1"/>
              </a:cxn>
              <a:cxn ang="0">
                <a:pos x="T2" y="T3"/>
              </a:cxn>
              <a:cxn ang="0">
                <a:pos x="T4" y="T5"/>
              </a:cxn>
            </a:cxnLst>
            <a:rect l="0" t="0" r="r" b="b"/>
            <a:pathLst>
              <a:path w="21600" h="40106" fill="none" extrusionOk="0">
                <a:moveTo>
                  <a:pt x="13910" y="40106"/>
                </a:moveTo>
                <a:cubicBezTo>
                  <a:pt x="5535" y="36915"/>
                  <a:pt x="0" y="28883"/>
                  <a:pt x="0" y="19921"/>
                </a:cubicBezTo>
                <a:cubicBezTo>
                  <a:pt x="0" y="11217"/>
                  <a:pt x="5223" y="3364"/>
                  <a:pt x="13250" y="-1"/>
                </a:cubicBezTo>
              </a:path>
              <a:path w="21600" h="40106" stroke="0" extrusionOk="0">
                <a:moveTo>
                  <a:pt x="13910" y="40106"/>
                </a:moveTo>
                <a:cubicBezTo>
                  <a:pt x="5535" y="36915"/>
                  <a:pt x="0" y="28883"/>
                  <a:pt x="0" y="19921"/>
                </a:cubicBezTo>
                <a:cubicBezTo>
                  <a:pt x="0" y="11217"/>
                  <a:pt x="5223" y="3364"/>
                  <a:pt x="13250" y="-1"/>
                </a:cubicBezTo>
                <a:lnTo>
                  <a:pt x="21600" y="19921"/>
                </a:lnTo>
                <a:close/>
              </a:path>
            </a:pathLst>
          </a:custGeom>
          <a:noFill/>
          <a:ln w="190500">
            <a:solidFill>
              <a:srgbClr val="FFFFFF"/>
            </a:solidFill>
            <a:round/>
            <a:headEnd/>
            <a:tailEnd type="triangle" w="med" len="me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1043459" name="Arc 3"/>
          <p:cNvSpPr>
            <a:spLocks/>
          </p:cNvSpPr>
          <p:nvPr/>
        </p:nvSpPr>
        <p:spPr bwMode="auto">
          <a:xfrm rot="-5400000">
            <a:off x="3877733" y="2463800"/>
            <a:ext cx="1524000" cy="4267200"/>
          </a:xfrm>
          <a:custGeom>
            <a:avLst/>
            <a:gdLst>
              <a:gd name="G0" fmla="+- 21600 0 0"/>
              <a:gd name="G1" fmla="+- 19921 0 0"/>
              <a:gd name="G2" fmla="+- 21600 0 0"/>
              <a:gd name="T0" fmla="*/ 13911 w 21600"/>
              <a:gd name="T1" fmla="*/ 40106 h 40106"/>
              <a:gd name="T2" fmla="*/ 13251 w 21600"/>
              <a:gd name="T3" fmla="*/ 0 h 40106"/>
              <a:gd name="T4" fmla="*/ 21600 w 21600"/>
              <a:gd name="T5" fmla="*/ 19921 h 40106"/>
            </a:gdLst>
            <a:ahLst/>
            <a:cxnLst>
              <a:cxn ang="0">
                <a:pos x="T0" y="T1"/>
              </a:cxn>
              <a:cxn ang="0">
                <a:pos x="T2" y="T3"/>
              </a:cxn>
              <a:cxn ang="0">
                <a:pos x="T4" y="T5"/>
              </a:cxn>
            </a:cxnLst>
            <a:rect l="0" t="0" r="r" b="b"/>
            <a:pathLst>
              <a:path w="21600" h="40106" fill="none" extrusionOk="0">
                <a:moveTo>
                  <a:pt x="13910" y="40106"/>
                </a:moveTo>
                <a:cubicBezTo>
                  <a:pt x="5535" y="36915"/>
                  <a:pt x="0" y="28883"/>
                  <a:pt x="0" y="19921"/>
                </a:cubicBezTo>
                <a:cubicBezTo>
                  <a:pt x="0" y="11217"/>
                  <a:pt x="5223" y="3364"/>
                  <a:pt x="13250" y="-1"/>
                </a:cubicBezTo>
              </a:path>
              <a:path w="21600" h="40106" stroke="0" extrusionOk="0">
                <a:moveTo>
                  <a:pt x="13910" y="40106"/>
                </a:moveTo>
                <a:cubicBezTo>
                  <a:pt x="5535" y="36915"/>
                  <a:pt x="0" y="28883"/>
                  <a:pt x="0" y="19921"/>
                </a:cubicBezTo>
                <a:cubicBezTo>
                  <a:pt x="0" y="11217"/>
                  <a:pt x="5223" y="3364"/>
                  <a:pt x="13250" y="-1"/>
                </a:cubicBezTo>
                <a:lnTo>
                  <a:pt x="21600" y="19921"/>
                </a:lnTo>
                <a:close/>
              </a:path>
            </a:pathLst>
          </a:custGeom>
          <a:noFill/>
          <a:ln w="190500">
            <a:solidFill>
              <a:schemeClr val="bg1"/>
            </a:solidFill>
            <a:round/>
            <a:headEnd/>
            <a:tailEnd type="triangle" w="med" len="me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1043460" name="Oval 4"/>
          <p:cNvSpPr>
            <a:spLocks noChangeArrowheads="1"/>
          </p:cNvSpPr>
          <p:nvPr/>
        </p:nvSpPr>
        <p:spPr bwMode="auto">
          <a:xfrm>
            <a:off x="5008034" y="2451100"/>
            <a:ext cx="3255433" cy="1727200"/>
          </a:xfrm>
          <a:prstGeom prst="ellipse">
            <a:avLst/>
          </a:prstGeom>
          <a:solidFill>
            <a:srgbClr val="003399"/>
          </a:solidFill>
          <a:ln w="9525">
            <a:solidFill>
              <a:schemeClr val="tx1"/>
            </a:solidFill>
            <a:round/>
            <a:headEnd/>
            <a:tailEnd/>
          </a:ln>
          <a:effectLst/>
        </p:spPr>
        <p:txBody>
          <a:bodyPr wrap="none" anchor="ctr">
            <a:prstTxWarp prst="textNoShape">
              <a:avLst/>
            </a:prstTxWarp>
          </a:bodyPr>
          <a:lstStyle/>
          <a:p>
            <a:pPr algn="ctr" eaLnBrk="0" hangingPunct="0"/>
            <a:r>
              <a:rPr lang="en-US" sz="3600" dirty="0">
                <a:solidFill>
                  <a:srgbClr val="FFCC66"/>
                </a:solidFill>
                <a:effectLst>
                  <a:outerShdw blurRad="38100" dist="38100" dir="2700000" algn="tl">
                    <a:srgbClr val="000000"/>
                  </a:outerShdw>
                </a:effectLst>
                <a:latin typeface="Comic Sans MS"/>
                <a:cs typeface="Comic Sans MS"/>
              </a:rPr>
              <a:t>Consequences</a:t>
            </a:r>
          </a:p>
        </p:txBody>
      </p:sp>
      <p:sp>
        <p:nvSpPr>
          <p:cNvPr id="1043461" name="Oval 5"/>
          <p:cNvSpPr>
            <a:spLocks noChangeArrowheads="1"/>
          </p:cNvSpPr>
          <p:nvPr/>
        </p:nvSpPr>
        <p:spPr bwMode="auto">
          <a:xfrm>
            <a:off x="809978" y="2451100"/>
            <a:ext cx="3255434" cy="1727200"/>
          </a:xfrm>
          <a:prstGeom prst="ellipse">
            <a:avLst/>
          </a:prstGeom>
          <a:solidFill>
            <a:srgbClr val="000080"/>
          </a:solidFill>
          <a:ln w="9525">
            <a:solidFill>
              <a:schemeClr val="tx1"/>
            </a:solidFill>
            <a:round/>
            <a:headEnd/>
            <a:tailEnd/>
          </a:ln>
          <a:effectLst/>
        </p:spPr>
        <p:txBody>
          <a:bodyPr wrap="none" anchor="ctr">
            <a:prstTxWarp prst="textNoShape">
              <a:avLst/>
            </a:prstTxWarp>
          </a:bodyPr>
          <a:lstStyle/>
          <a:p>
            <a:pPr algn="ctr" eaLnBrk="0" hangingPunct="0"/>
            <a:r>
              <a:rPr lang="en-US" sz="3600" dirty="0">
                <a:solidFill>
                  <a:srgbClr val="FFCC66"/>
                </a:solidFill>
                <a:effectLst>
                  <a:outerShdw blurRad="38100" dist="38100" dir="2700000" algn="tl">
                    <a:srgbClr val="000000"/>
                  </a:outerShdw>
                </a:effectLst>
                <a:latin typeface="Comic Sans MS"/>
                <a:cs typeface="Comic Sans MS"/>
              </a:rPr>
              <a:t>Behavior</a:t>
            </a:r>
          </a:p>
        </p:txBody>
      </p:sp>
      <p:sp>
        <p:nvSpPr>
          <p:cNvPr id="1043462" name="Oval 6"/>
          <p:cNvSpPr>
            <a:spLocks noChangeArrowheads="1"/>
          </p:cNvSpPr>
          <p:nvPr/>
        </p:nvSpPr>
        <p:spPr bwMode="auto">
          <a:xfrm>
            <a:off x="5008034" y="2451100"/>
            <a:ext cx="3255433" cy="1727200"/>
          </a:xfrm>
          <a:prstGeom prst="ellipse">
            <a:avLst/>
          </a:prstGeom>
          <a:solidFill>
            <a:srgbClr val="008000"/>
          </a:solidFill>
          <a:ln w="9525">
            <a:solidFill>
              <a:schemeClr val="tx1"/>
            </a:solidFill>
            <a:round/>
            <a:headEnd/>
            <a:tailEnd/>
          </a:ln>
          <a:effectLst/>
        </p:spPr>
        <p:txBody>
          <a:bodyPr wrap="none" anchor="ctr">
            <a:prstTxWarp prst="textNoShape">
              <a:avLst/>
            </a:prstTxWarp>
          </a:bodyPr>
          <a:lstStyle/>
          <a:p>
            <a:pPr algn="ctr" eaLnBrk="0" hangingPunct="0"/>
            <a:r>
              <a:rPr lang="en-US" sz="3600" dirty="0">
                <a:solidFill>
                  <a:schemeClr val="bg1"/>
                </a:solidFill>
                <a:effectLst>
                  <a:outerShdw blurRad="38100" dist="38100" dir="2700000" algn="tl">
                    <a:srgbClr val="000000"/>
                  </a:outerShdw>
                </a:effectLst>
              </a:rPr>
              <a:t>Consequences</a:t>
            </a:r>
          </a:p>
        </p:txBody>
      </p:sp>
      <p:sp>
        <p:nvSpPr>
          <p:cNvPr id="1043463" name="Oval 7"/>
          <p:cNvSpPr>
            <a:spLocks noChangeArrowheads="1"/>
          </p:cNvSpPr>
          <p:nvPr/>
        </p:nvSpPr>
        <p:spPr bwMode="auto">
          <a:xfrm>
            <a:off x="5008034" y="2451100"/>
            <a:ext cx="3255433" cy="1727200"/>
          </a:xfrm>
          <a:prstGeom prst="ellipse">
            <a:avLst/>
          </a:prstGeom>
          <a:solidFill>
            <a:srgbClr val="000000"/>
          </a:solidFill>
          <a:ln w="9525">
            <a:solidFill>
              <a:schemeClr val="tx1"/>
            </a:solidFill>
            <a:round/>
            <a:headEnd/>
            <a:tailEnd/>
          </a:ln>
          <a:effectLst/>
        </p:spPr>
        <p:txBody>
          <a:bodyPr wrap="none" anchor="ctr">
            <a:prstTxWarp prst="textNoShape">
              <a:avLst/>
            </a:prstTxWarp>
          </a:bodyPr>
          <a:lstStyle/>
          <a:p>
            <a:pPr algn="ctr" eaLnBrk="0" hangingPunct="0"/>
            <a:r>
              <a:rPr lang="en-US" sz="3600" dirty="0">
                <a:solidFill>
                  <a:srgbClr val="FFCC66"/>
                </a:solidFill>
                <a:effectLst>
                  <a:outerShdw blurRad="38100" dist="38100" dir="2700000" algn="tl">
                    <a:srgbClr val="FFFFFF"/>
                  </a:outerShdw>
                </a:effectLst>
                <a:latin typeface="Comic Sans MS"/>
                <a:cs typeface="Comic Sans MS"/>
              </a:rPr>
              <a:t>Consequences</a:t>
            </a:r>
            <a:endParaRPr lang="en-US" sz="3600" dirty="0">
              <a:solidFill>
                <a:srgbClr val="FFCC66"/>
              </a:solidFill>
              <a:effectLst>
                <a:outerShdw blurRad="38100" dist="38100" dir="2700000" algn="tl">
                  <a:srgbClr val="000000"/>
                </a:outerShdw>
              </a:effectLst>
              <a:latin typeface="Comic Sans MS"/>
              <a:cs typeface="Comic Sans M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3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043461"/>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34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1" nodeType="clickEffect">
                                  <p:stCondLst>
                                    <p:cond delay="0"/>
                                  </p:stCondLst>
                                  <p:childTnLst>
                                    <p:animScale>
                                      <p:cBhvr>
                                        <p:cTn id="18" dur="2000" fill="hold"/>
                                        <p:tgtEl>
                                          <p:spTgt spid="104346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461" grpId="0" animBg="1"/>
      <p:bldP spid="1043461" grpId="1" animBg="1"/>
      <p:bldP spid="1043462" grpId="0" animBg="1"/>
      <p:bldP spid="10434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at lungs.jpg"/>
          <p:cNvPicPr>
            <a:picLocks noChangeAspect="1"/>
          </p:cNvPicPr>
          <p:nvPr/>
        </p:nvPicPr>
        <p:blipFill>
          <a:blip r:embed="rId2"/>
          <a:stretch>
            <a:fillRect/>
          </a:stretch>
        </p:blipFill>
        <p:spPr>
          <a:xfrm>
            <a:off x="259464" y="0"/>
            <a:ext cx="8625075" cy="6858000"/>
          </a:xfrm>
          <a:prstGeom prst="rect">
            <a:avLst/>
          </a:prstGeom>
        </p:spPr>
      </p:pic>
      <p:sp>
        <p:nvSpPr>
          <p:cNvPr id="3" name="TextBox 2"/>
          <p:cNvSpPr txBox="1"/>
          <p:nvPr/>
        </p:nvSpPr>
        <p:spPr>
          <a:xfrm>
            <a:off x="270933" y="-25398"/>
            <a:ext cx="3905956" cy="584776"/>
          </a:xfrm>
          <a:prstGeom prst="rect">
            <a:avLst/>
          </a:prstGeom>
          <a:noFill/>
        </p:spPr>
        <p:txBody>
          <a:bodyPr wrap="square" rtlCol="0">
            <a:spAutoFit/>
          </a:bodyPr>
          <a:lstStyle/>
          <a:p>
            <a:r>
              <a:rPr lang="en-US" sz="3200" dirty="0">
                <a:solidFill>
                  <a:srgbClr val="FFCC66"/>
                </a:solidFill>
                <a:effectLst>
                  <a:outerShdw blurRad="38100" dist="38100" dir="2700000" algn="tl">
                    <a:srgbClr val="000000"/>
                  </a:outerShdw>
                </a:effectLst>
              </a:rPr>
              <a:t>Beijing </a:t>
            </a:r>
            <a:r>
              <a:rPr lang="en-US" sz="3200" dirty="0" smtClean="0">
                <a:solidFill>
                  <a:srgbClr val="FFCC66"/>
                </a:solidFill>
                <a:effectLst>
                  <a:outerShdw blurRad="38100" dist="38100" dir="2700000" algn="tl">
                    <a:srgbClr val="000000"/>
                  </a:outerShdw>
                </a:effectLst>
              </a:rPr>
              <a:t>fast food</a:t>
            </a:r>
            <a:endParaRPr lang="en-US" sz="3200" dirty="0">
              <a:solidFill>
                <a:srgbClr val="FFCC66"/>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Rectangle 2"/>
          <p:cNvSpPr>
            <a:spLocks noGrp="1" noChangeArrowheads="1"/>
          </p:cNvSpPr>
          <p:nvPr>
            <p:ph type="title"/>
          </p:nvPr>
        </p:nvSpPr>
        <p:spPr>
          <a:xfrm>
            <a:off x="685800" y="815975"/>
            <a:ext cx="7772400" cy="4618038"/>
          </a:xfrm>
        </p:spPr>
        <p:txBody>
          <a:bodyPr>
            <a:normAutofit fontScale="90000"/>
          </a:bodyPr>
          <a:lstStyle/>
          <a:p>
            <a:r>
              <a:rPr lang="en-US" sz="6600" dirty="0">
                <a:solidFill>
                  <a:srgbClr val="FFCC66"/>
                </a:solidFill>
                <a:effectLst>
                  <a:outerShdw blurRad="38100" dist="38100" dir="2700000" algn="tl">
                    <a:srgbClr val="000000">
                      <a:alpha val="43137"/>
                    </a:srgbClr>
                  </a:outerShdw>
                </a:effectLst>
                <a:latin typeface="Comic Sans MS" charset="0"/>
              </a:rPr>
              <a:t>How does </a:t>
            </a:r>
            <a:r>
              <a:rPr lang="en-US" sz="6600" dirty="0" err="1">
                <a:solidFill>
                  <a:srgbClr val="FFCC66"/>
                </a:solidFill>
                <a:effectLst>
                  <a:outerShdw blurRad="38100" dist="38100" dir="2700000" algn="tl">
                    <a:srgbClr val="000000">
                      <a:alpha val="43137"/>
                    </a:srgbClr>
                  </a:outerShdw>
                </a:effectLst>
                <a:latin typeface="Comic Sans MS" charset="0"/>
              </a:rPr>
              <a:t>neophobia</a:t>
            </a:r>
            <a:r>
              <a:rPr lang="en-US" sz="6600" dirty="0">
                <a:solidFill>
                  <a:srgbClr val="FFCC66"/>
                </a:solidFill>
                <a:effectLst>
                  <a:outerShdw blurRad="38100" dist="38100" dir="2700000" algn="tl">
                    <a:srgbClr val="000000">
                      <a:alpha val="43137"/>
                    </a:srgbClr>
                  </a:outerShdw>
                </a:effectLst>
                <a:latin typeface="Comic Sans MS" charset="0"/>
              </a:rPr>
              <a:t> keep animals safe and help them learn about new foods?</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0866" name="Picture 2" descr="whgoat"/>
          <p:cNvPicPr>
            <a:picLocks noChangeAspect="1" noChangeArrowheads="1"/>
          </p:cNvPicPr>
          <p:nvPr/>
        </p:nvPicPr>
        <p:blipFill>
          <a:blip r:embed="rId3">
            <a:lum bright="-24000" contrast="36000"/>
          </a:blip>
          <a:srcRect/>
          <a:stretch>
            <a:fillRect/>
          </a:stretch>
        </p:blipFill>
        <p:spPr bwMode="auto">
          <a:xfrm>
            <a:off x="0" y="-9525"/>
            <a:ext cx="9144000" cy="6875463"/>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hlinkClick r:id="" action="ppaction://ole?verb=0"/>
          </p:cNvPr>
          <p:cNvGraphicFramePr>
            <a:graphicFrameLocks noGrp="1"/>
          </p:cNvGraphicFramePr>
          <p:nvPr>
            <p:ph type="chart" sz="half" idx="1"/>
            <p:extLst>
              <p:ext uri="{D42A27DB-BD31-4B8C-83A1-F6EECF244321}">
                <p14:modId xmlns:p14="http://schemas.microsoft.com/office/powerpoint/2010/main" val="1650876718"/>
              </p:ext>
            </p:extLst>
          </p:nvPr>
        </p:nvGraphicFramePr>
        <p:xfrm>
          <a:off x="330201" y="1790700"/>
          <a:ext cx="8440718" cy="4516437"/>
        </p:xfrm>
        <a:graphic>
          <a:graphicData uri="http://schemas.openxmlformats.org/drawingml/2006/chart">
            <c:chart xmlns:c="http://schemas.openxmlformats.org/drawingml/2006/chart" xmlns:r="http://schemas.openxmlformats.org/officeDocument/2006/relationships" r:id="rId3"/>
          </a:graphicData>
        </a:graphic>
      </p:graphicFrame>
      <p:sp>
        <p:nvSpPr>
          <p:cNvPr id="1058827" name="AutoShape 11"/>
          <p:cNvSpPr>
            <a:spLocks noChangeArrowheads="1"/>
          </p:cNvSpPr>
          <p:nvPr/>
        </p:nvSpPr>
        <p:spPr bwMode="auto">
          <a:xfrm>
            <a:off x="2939346" y="3711576"/>
            <a:ext cx="238477" cy="758825"/>
          </a:xfrm>
          <a:prstGeom prst="upArrow">
            <a:avLst>
              <a:gd name="adj1" fmla="val 50000"/>
              <a:gd name="adj2" fmla="val 70710"/>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solidFill>
                <a:srgbClr val="FFFFFF"/>
              </a:solidFill>
            </a:endParaRPr>
          </a:p>
        </p:txBody>
      </p:sp>
      <p:sp>
        <p:nvSpPr>
          <p:cNvPr id="1058828" name="Text Box 12"/>
          <p:cNvSpPr txBox="1">
            <a:spLocks noChangeArrowheads="1"/>
          </p:cNvSpPr>
          <p:nvPr/>
        </p:nvSpPr>
        <p:spPr bwMode="auto">
          <a:xfrm>
            <a:off x="2629631" y="4470401"/>
            <a:ext cx="619430" cy="461665"/>
          </a:xfrm>
          <a:prstGeom prst="rect">
            <a:avLst/>
          </a:prstGeom>
          <a:noFill/>
          <a:ln w="9525">
            <a:noFill/>
            <a:miter lim="800000"/>
            <a:headEnd/>
            <a:tailEnd/>
          </a:ln>
          <a:effectLst/>
        </p:spPr>
        <p:txBody>
          <a:bodyPr wrap="none">
            <a:prstTxWarp prst="textNoShape">
              <a:avLst/>
            </a:prstTxWarp>
            <a:spAutoFit/>
          </a:bodyPr>
          <a:lstStyle/>
          <a:p>
            <a:r>
              <a:rPr lang="en-US" sz="2400" dirty="0" err="1">
                <a:solidFill>
                  <a:srgbClr val="FFFFFF"/>
                </a:solidFill>
                <a:effectLst>
                  <a:outerShdw blurRad="38100" dist="38100" dir="2700000" algn="tl">
                    <a:srgbClr val="000000"/>
                  </a:outerShdw>
                </a:effectLst>
              </a:rPr>
              <a:t>LiCl</a:t>
            </a:r>
            <a:endParaRPr lang="en-US" sz="2400" dirty="0">
              <a:solidFill>
                <a:srgbClr val="FFFFFF"/>
              </a:solidFill>
              <a:effectLst>
                <a:outerShdw blurRad="38100" dist="38100" dir="2700000" algn="tl">
                  <a:srgbClr val="000000"/>
                </a:outerShdw>
              </a:effectLst>
            </a:endParaRPr>
          </a:p>
        </p:txBody>
      </p:sp>
      <p:sp>
        <p:nvSpPr>
          <p:cNvPr id="3" name="Rectangle 2"/>
          <p:cNvSpPr/>
          <p:nvPr/>
        </p:nvSpPr>
        <p:spPr>
          <a:xfrm>
            <a:off x="4844673" y="5783917"/>
            <a:ext cx="823212" cy="523220"/>
          </a:xfrm>
          <a:prstGeom prst="rect">
            <a:avLst/>
          </a:prstGeom>
        </p:spPr>
        <p:txBody>
          <a:bodyPr wrap="none">
            <a:spAutoFit/>
          </a:bodyPr>
          <a:lstStyle/>
          <a:p>
            <a:r>
              <a:rPr lang="en-US" sz="2800" dirty="0" smtClean="0">
                <a:solidFill>
                  <a:srgbClr val="FFFFFF"/>
                </a:solidFill>
                <a:latin typeface="Arial"/>
              </a:rPr>
              <a:t>Day</a:t>
            </a:r>
            <a:endParaRPr lang="en-US" sz="2800" dirty="0">
              <a:solidFill>
                <a:srgbClr val="FFFFFF"/>
              </a:solidFill>
              <a:latin typeface="Arial"/>
            </a:endParaRPr>
          </a:p>
        </p:txBody>
      </p:sp>
      <p:sp>
        <p:nvSpPr>
          <p:cNvPr id="7" name="Rectangle 2"/>
          <p:cNvSpPr>
            <a:spLocks noGrp="1" noChangeArrowheads="1"/>
          </p:cNvSpPr>
          <p:nvPr>
            <p:ph type="title"/>
          </p:nvPr>
        </p:nvSpPr>
        <p:spPr>
          <a:xfrm>
            <a:off x="0" y="739775"/>
            <a:ext cx="10287000" cy="1066800"/>
          </a:xfrm>
          <a:noFill/>
          <a:ln/>
          <a:effectLst/>
        </p:spPr>
        <p:txBody>
          <a:bodyPr lIns="90488" tIns="44450" rIns="90488" bIns="44450"/>
          <a:lstStyle/>
          <a:p>
            <a:r>
              <a:rPr lang="en-US" dirty="0">
                <a:solidFill>
                  <a:schemeClr val="tx1"/>
                </a:solidFill>
                <a:effectLst>
                  <a:outerShdw blurRad="38100" dist="38100" dir="2700000" algn="tl">
                    <a:srgbClr val="000000">
                      <a:alpha val="43137"/>
                    </a:srgbClr>
                  </a:outerShdw>
                </a:effectLst>
                <a:latin typeface="Comic Sans MS"/>
                <a:cs typeface="Comic Sans MS"/>
              </a:rPr>
              <a:t>  Familiar-Novel </a:t>
            </a:r>
            <a:r>
              <a:rPr lang="en-US" dirty="0" smtClean="0">
                <a:solidFill>
                  <a:schemeClr val="tx1"/>
                </a:solidFill>
                <a:effectLst>
                  <a:outerShdw blurRad="38100" dist="38100" dir="2700000" algn="tl">
                    <a:srgbClr val="000000">
                      <a:alpha val="43137"/>
                    </a:srgbClr>
                  </a:outerShdw>
                </a:effectLst>
                <a:latin typeface="Comic Sans MS"/>
                <a:cs typeface="Comic Sans MS"/>
              </a:rPr>
              <a:t>Dichotomy</a:t>
            </a:r>
            <a:endParaRPr lang="en-US" dirty="0">
              <a:solidFill>
                <a:schemeClr val="tx1"/>
              </a:solidFill>
              <a:effectLst>
                <a:outerShdw blurRad="38100" dist="38100" dir="2700000" algn="tl">
                  <a:srgbClr val="000000">
                    <a:alpha val="43137"/>
                  </a:srgbClr>
                </a:outerShdw>
              </a:effectLst>
              <a:latin typeface="Comic Sans MS"/>
              <a:cs typeface="Comic Sans MS"/>
            </a:endParaRPr>
          </a:p>
        </p:txBody>
      </p:sp>
      <p:sp>
        <p:nvSpPr>
          <p:cNvPr id="2" name="TextBox 1"/>
          <p:cNvSpPr txBox="1"/>
          <p:nvPr/>
        </p:nvSpPr>
        <p:spPr>
          <a:xfrm>
            <a:off x="4699000" y="4932066"/>
            <a:ext cx="2032227" cy="369332"/>
          </a:xfrm>
          <a:prstGeom prst="rect">
            <a:avLst/>
          </a:prstGeom>
          <a:noFill/>
        </p:spPr>
        <p:txBody>
          <a:bodyPr wrap="none" rtlCol="0">
            <a:spAutoFit/>
          </a:bodyPr>
          <a:lstStyle/>
          <a:p>
            <a:r>
              <a:rPr lang="en-US" dirty="0" smtClean="0">
                <a:solidFill>
                  <a:srgbClr val="FF0000"/>
                </a:solidFill>
              </a:rPr>
              <a:t>Rye – Novel Food</a:t>
            </a:r>
            <a:endParaRPr lang="en-US" dirty="0">
              <a:solidFill>
                <a:srgbClr val="FF0000"/>
              </a:solidFill>
            </a:endParaRPr>
          </a:p>
        </p:txBody>
      </p:sp>
      <p:sp>
        <p:nvSpPr>
          <p:cNvPr id="5" name="TextBox 4"/>
          <p:cNvSpPr txBox="1"/>
          <p:nvPr/>
        </p:nvSpPr>
        <p:spPr>
          <a:xfrm>
            <a:off x="6083300" y="3419476"/>
            <a:ext cx="684991" cy="369332"/>
          </a:xfrm>
          <a:prstGeom prst="rect">
            <a:avLst/>
          </a:prstGeom>
          <a:noFill/>
        </p:spPr>
        <p:txBody>
          <a:bodyPr wrap="none" rtlCol="0">
            <a:spAutoFit/>
          </a:bodyPr>
          <a:lstStyle/>
          <a:p>
            <a:r>
              <a:rPr lang="en-US" dirty="0" smtClean="0">
                <a:solidFill>
                  <a:srgbClr val="FFFF00"/>
                </a:solidFill>
              </a:rPr>
              <a:t>Corn</a:t>
            </a:r>
            <a:endParaRPr lang="en-US" dirty="0">
              <a:solidFill>
                <a:srgbClr val="FFFF00"/>
              </a:solidFill>
            </a:endParaRPr>
          </a:p>
        </p:txBody>
      </p:sp>
      <p:sp>
        <p:nvSpPr>
          <p:cNvPr id="6" name="TextBox 5"/>
          <p:cNvSpPr txBox="1"/>
          <p:nvPr/>
        </p:nvSpPr>
        <p:spPr>
          <a:xfrm>
            <a:off x="4533900" y="3050144"/>
            <a:ext cx="839042" cy="369332"/>
          </a:xfrm>
          <a:prstGeom prst="rect">
            <a:avLst/>
          </a:prstGeom>
          <a:noFill/>
        </p:spPr>
        <p:txBody>
          <a:bodyPr wrap="none" rtlCol="0">
            <a:spAutoFit/>
          </a:bodyPr>
          <a:lstStyle/>
          <a:p>
            <a:r>
              <a:rPr lang="en-US" dirty="0" smtClean="0">
                <a:solidFill>
                  <a:srgbClr val="1FB714"/>
                </a:solidFill>
              </a:rPr>
              <a:t>Alfalfa</a:t>
            </a:r>
            <a:endParaRPr lang="en-US" dirty="0">
              <a:solidFill>
                <a:srgbClr val="1FB714"/>
              </a:solidFill>
            </a:endParaRPr>
          </a:p>
        </p:txBody>
      </p:sp>
      <p:sp>
        <p:nvSpPr>
          <p:cNvPr id="8" name="TextBox 7"/>
          <p:cNvSpPr txBox="1"/>
          <p:nvPr/>
        </p:nvSpPr>
        <p:spPr>
          <a:xfrm>
            <a:off x="3860046" y="2380734"/>
            <a:ext cx="838954" cy="369332"/>
          </a:xfrm>
          <a:prstGeom prst="rect">
            <a:avLst/>
          </a:prstGeom>
          <a:noFill/>
        </p:spPr>
        <p:txBody>
          <a:bodyPr wrap="none" rtlCol="0">
            <a:spAutoFit/>
          </a:bodyPr>
          <a:lstStyle/>
          <a:p>
            <a:r>
              <a:rPr lang="en-US" dirty="0" smtClean="0">
                <a:solidFill>
                  <a:srgbClr val="FEA746"/>
                </a:solidFill>
              </a:rPr>
              <a:t>Barley</a:t>
            </a:r>
            <a:endParaRPr lang="en-US" dirty="0">
              <a:solidFill>
                <a:srgbClr val="FEA746"/>
              </a:solidFill>
            </a:endParaRPr>
          </a:p>
        </p:txBody>
      </p:sp>
      <p:sp>
        <p:nvSpPr>
          <p:cNvPr id="9" name="TextBox 8"/>
          <p:cNvSpPr txBox="1"/>
          <p:nvPr/>
        </p:nvSpPr>
        <p:spPr>
          <a:xfrm>
            <a:off x="3177823" y="2794000"/>
            <a:ext cx="672142" cy="369332"/>
          </a:xfrm>
          <a:prstGeom prst="rect">
            <a:avLst/>
          </a:prstGeom>
          <a:noFill/>
        </p:spPr>
        <p:txBody>
          <a:bodyPr wrap="none" rtlCol="0">
            <a:spAutoFit/>
          </a:bodyPr>
          <a:lstStyle/>
          <a:p>
            <a:r>
              <a:rPr lang="en-US" dirty="0" smtClean="0">
                <a:solidFill>
                  <a:srgbClr val="CCFFCC"/>
                </a:solidFill>
              </a:rPr>
              <a:t>Oats</a:t>
            </a:r>
            <a:endParaRPr lang="en-US" dirty="0">
              <a:solidFill>
                <a:srgbClr val="CCFFCC"/>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Arrow Connector 37"/>
          <p:cNvCxnSpPr>
            <a:endCxn id="28" idx="3"/>
          </p:cNvCxnSpPr>
          <p:nvPr/>
        </p:nvCxnSpPr>
        <p:spPr>
          <a:xfrm flipH="1">
            <a:off x="2467429" y="3797890"/>
            <a:ext cx="1517957" cy="15278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Process 8"/>
          <p:cNvSpPr/>
          <p:nvPr/>
        </p:nvSpPr>
        <p:spPr>
          <a:xfrm>
            <a:off x="6144379" y="3386650"/>
            <a:ext cx="1790095" cy="423334"/>
          </a:xfrm>
          <a:prstGeom prst="flowChartProcess">
            <a:avLst/>
          </a:prstGeom>
          <a:solidFill>
            <a:srgbClr val="29FF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solidFill>
                  <a:srgbClr val="000090"/>
                </a:solidFill>
                <a:latin typeface="Arial"/>
              </a:rPr>
              <a:t>Seek variety</a:t>
            </a:r>
            <a:endParaRPr lang="en-US" sz="2000" b="1" dirty="0">
              <a:solidFill>
                <a:srgbClr val="000090"/>
              </a:solidFill>
              <a:latin typeface="Arial"/>
            </a:endParaRPr>
          </a:p>
        </p:txBody>
      </p:sp>
      <p:sp>
        <p:nvSpPr>
          <p:cNvPr id="6" name="Process 5"/>
          <p:cNvSpPr/>
          <p:nvPr/>
        </p:nvSpPr>
        <p:spPr>
          <a:xfrm>
            <a:off x="1838483" y="1411515"/>
            <a:ext cx="1405960" cy="387049"/>
          </a:xfrm>
          <a:prstGeom prst="flowChartProcess">
            <a:avLst/>
          </a:prstGeom>
          <a:solidFill>
            <a:srgbClr val="29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90"/>
                </a:solidFill>
                <a:latin typeface="Arial"/>
              </a:rPr>
              <a:t>New Food</a:t>
            </a:r>
            <a:endParaRPr lang="en-US" sz="2000" b="1" dirty="0">
              <a:solidFill>
                <a:srgbClr val="000090"/>
              </a:solidFill>
              <a:latin typeface="Arial"/>
            </a:endParaRPr>
          </a:p>
        </p:txBody>
      </p:sp>
      <p:sp>
        <p:nvSpPr>
          <p:cNvPr id="7" name="Process 6"/>
          <p:cNvSpPr/>
          <p:nvPr/>
        </p:nvSpPr>
        <p:spPr>
          <a:xfrm>
            <a:off x="293512" y="3374555"/>
            <a:ext cx="2379537" cy="423334"/>
          </a:xfrm>
          <a:prstGeom prst="flowChartProcess">
            <a:avLst/>
          </a:prstGeom>
          <a:solidFill>
            <a:srgbClr val="29FF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smtClean="0">
                <a:solidFill>
                  <a:srgbClr val="000090"/>
                </a:solidFill>
                <a:latin typeface="Arial"/>
              </a:rPr>
              <a:t>Mom and Peers Eat</a:t>
            </a:r>
            <a:endParaRPr lang="en-US" b="1" dirty="0">
              <a:solidFill>
                <a:srgbClr val="000090"/>
              </a:solidFill>
              <a:latin typeface="Arial"/>
            </a:endParaRPr>
          </a:p>
        </p:txBody>
      </p:sp>
      <p:sp>
        <p:nvSpPr>
          <p:cNvPr id="8" name="Process 7"/>
          <p:cNvSpPr/>
          <p:nvPr/>
        </p:nvSpPr>
        <p:spPr>
          <a:xfrm>
            <a:off x="3485043" y="3374555"/>
            <a:ext cx="1657046" cy="423334"/>
          </a:xfrm>
          <a:prstGeom prst="flowChartProcess">
            <a:avLst/>
          </a:prstGeom>
          <a:solidFill>
            <a:srgbClr val="FFFF00"/>
          </a:solidFill>
          <a:effectLst>
            <a:glow rad="101600">
              <a:srgbClr val="FFFF00">
                <a:alpha val="75000"/>
              </a:srgb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smtClean="0">
                <a:solidFill>
                  <a:srgbClr val="E20000"/>
                </a:solidFill>
                <a:latin typeface="Arial"/>
              </a:rPr>
              <a:t>Feedback</a:t>
            </a:r>
            <a:endParaRPr lang="en-US" sz="2000" b="1" dirty="0">
              <a:solidFill>
                <a:srgbClr val="E20000"/>
              </a:solidFill>
              <a:latin typeface="Arial"/>
            </a:endParaRPr>
          </a:p>
        </p:txBody>
      </p:sp>
      <p:sp>
        <p:nvSpPr>
          <p:cNvPr id="10" name="Process 9"/>
          <p:cNvSpPr/>
          <p:nvPr/>
        </p:nvSpPr>
        <p:spPr>
          <a:xfrm>
            <a:off x="6322896" y="4727365"/>
            <a:ext cx="1519566" cy="387032"/>
          </a:xfrm>
          <a:prstGeom prst="flowChartProcess">
            <a:avLst/>
          </a:prstGeom>
          <a:solidFill>
            <a:srgbClr val="29FF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u="sng" dirty="0" smtClean="0">
                <a:solidFill>
                  <a:srgbClr val="000090"/>
                </a:solidFill>
                <a:latin typeface="Arial"/>
              </a:rPr>
              <a:t>+</a:t>
            </a:r>
            <a:r>
              <a:rPr lang="en-US" b="1" dirty="0" smtClean="0">
                <a:solidFill>
                  <a:srgbClr val="000090"/>
                </a:solidFill>
                <a:latin typeface="Arial"/>
              </a:rPr>
              <a:t> Nutrients</a:t>
            </a:r>
            <a:endParaRPr lang="en-US" b="1" dirty="0">
              <a:solidFill>
                <a:srgbClr val="000090"/>
              </a:solidFill>
              <a:latin typeface="Arial"/>
            </a:endParaRPr>
          </a:p>
        </p:txBody>
      </p:sp>
      <p:sp>
        <p:nvSpPr>
          <p:cNvPr id="11" name="Process 10"/>
          <p:cNvSpPr/>
          <p:nvPr/>
        </p:nvSpPr>
        <p:spPr>
          <a:xfrm>
            <a:off x="5613400" y="4172840"/>
            <a:ext cx="1259107" cy="338667"/>
          </a:xfrm>
          <a:prstGeom prst="flowChartProcess">
            <a:avLst/>
          </a:prstGeom>
          <a:solidFill>
            <a:srgbClr val="29FF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smtClean="0">
                <a:solidFill>
                  <a:srgbClr val="000090"/>
                </a:solidFill>
                <a:latin typeface="Arial"/>
              </a:rPr>
              <a:t>+ Toxins</a:t>
            </a:r>
            <a:endParaRPr lang="en-US" b="1" dirty="0">
              <a:solidFill>
                <a:srgbClr val="000090"/>
              </a:solidFill>
              <a:latin typeface="Arial"/>
            </a:endParaRPr>
          </a:p>
        </p:txBody>
      </p:sp>
      <p:sp>
        <p:nvSpPr>
          <p:cNvPr id="12" name="Process 11"/>
          <p:cNvSpPr/>
          <p:nvPr/>
        </p:nvSpPr>
        <p:spPr>
          <a:xfrm>
            <a:off x="7201490" y="4172839"/>
            <a:ext cx="1485310" cy="342426"/>
          </a:xfrm>
          <a:prstGeom prst="flowChartProcess">
            <a:avLst/>
          </a:prstGeom>
          <a:solidFill>
            <a:srgbClr val="29FF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smtClean="0">
                <a:solidFill>
                  <a:srgbClr val="000090"/>
                </a:solidFill>
                <a:latin typeface="Arial"/>
              </a:rPr>
              <a:t>Same flavor</a:t>
            </a:r>
            <a:endParaRPr lang="en-US" b="1" dirty="0">
              <a:solidFill>
                <a:srgbClr val="000090"/>
              </a:solidFill>
              <a:latin typeface="Arial"/>
            </a:endParaRPr>
          </a:p>
        </p:txBody>
      </p:sp>
      <p:cxnSp>
        <p:nvCxnSpPr>
          <p:cNvPr id="14" name="Straight Arrow Connector 13"/>
          <p:cNvCxnSpPr>
            <a:stCxn id="6" idx="2"/>
            <a:endCxn id="7" idx="0"/>
          </p:cNvCxnSpPr>
          <p:nvPr/>
        </p:nvCxnSpPr>
        <p:spPr>
          <a:xfrm flipH="1">
            <a:off x="1483280" y="1798563"/>
            <a:ext cx="1058183" cy="15759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53" idx="2"/>
            <a:endCxn id="8" idx="0"/>
          </p:cNvCxnSpPr>
          <p:nvPr/>
        </p:nvCxnSpPr>
        <p:spPr>
          <a:xfrm>
            <a:off x="4300259" y="2952795"/>
            <a:ext cx="13307" cy="421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Process 29"/>
          <p:cNvSpPr/>
          <p:nvPr/>
        </p:nvSpPr>
        <p:spPr>
          <a:xfrm>
            <a:off x="3297567" y="5207845"/>
            <a:ext cx="2031999" cy="634156"/>
          </a:xfrm>
          <a:prstGeom prst="flowChartProcess">
            <a:avLst/>
          </a:prstGeom>
          <a:solidFill>
            <a:srgbClr val="29FF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solidFill>
                  <a:srgbClr val="000090"/>
                </a:solidFill>
                <a:latin typeface="Arial"/>
              </a:rPr>
              <a:t>Palatable Familiar Foods</a:t>
            </a:r>
            <a:endParaRPr lang="en-US" sz="2000" b="1" dirty="0">
              <a:solidFill>
                <a:srgbClr val="000090"/>
              </a:solidFill>
              <a:latin typeface="Arial"/>
            </a:endParaRPr>
          </a:p>
        </p:txBody>
      </p:sp>
      <p:cxnSp>
        <p:nvCxnSpPr>
          <p:cNvPr id="34" name="Straight Arrow Connector 33"/>
          <p:cNvCxnSpPr>
            <a:stCxn id="11" idx="0"/>
          </p:cNvCxnSpPr>
          <p:nvPr/>
        </p:nvCxnSpPr>
        <p:spPr>
          <a:xfrm flipV="1">
            <a:off x="6242954" y="3809988"/>
            <a:ext cx="806149" cy="3628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0" idx="0"/>
            <a:endCxn id="9" idx="2"/>
          </p:cNvCxnSpPr>
          <p:nvPr/>
        </p:nvCxnSpPr>
        <p:spPr>
          <a:xfrm flipH="1" flipV="1">
            <a:off x="7039427" y="3809984"/>
            <a:ext cx="43252" cy="9173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2" idx="0"/>
          </p:cNvCxnSpPr>
          <p:nvPr/>
        </p:nvCxnSpPr>
        <p:spPr>
          <a:xfrm flipH="1" flipV="1">
            <a:off x="7037005" y="3809987"/>
            <a:ext cx="907140" cy="3628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9073126">
            <a:off x="2569992" y="4230321"/>
            <a:ext cx="1076962" cy="400110"/>
          </a:xfrm>
          <a:prstGeom prst="rect">
            <a:avLst/>
          </a:prstGeom>
          <a:noFill/>
        </p:spPr>
        <p:txBody>
          <a:bodyPr wrap="none" rtlCol="0">
            <a:spAutoFit/>
          </a:bodyPr>
          <a:lstStyle/>
          <a:p>
            <a:r>
              <a:rPr lang="en-US" sz="2000" dirty="0" smtClean="0">
                <a:solidFill>
                  <a:srgbClr val="FFFFFF"/>
                </a:solidFill>
              </a:rPr>
              <a:t>negative</a:t>
            </a:r>
            <a:endParaRPr lang="en-US" sz="2000" dirty="0">
              <a:solidFill>
                <a:srgbClr val="FFFFFF"/>
              </a:solidFill>
            </a:endParaRPr>
          </a:p>
        </p:txBody>
      </p:sp>
      <p:sp>
        <p:nvSpPr>
          <p:cNvPr id="28" name="Process 27"/>
          <p:cNvSpPr/>
          <p:nvPr/>
        </p:nvSpPr>
        <p:spPr>
          <a:xfrm>
            <a:off x="435430" y="4971988"/>
            <a:ext cx="2031999" cy="707573"/>
          </a:xfrm>
          <a:prstGeom prst="flowChartProcess">
            <a:avLst/>
          </a:prstGeom>
          <a:solidFill>
            <a:srgbClr val="29FF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solidFill>
                  <a:srgbClr val="000090"/>
                </a:solidFill>
                <a:latin typeface="Arial"/>
              </a:rPr>
              <a:t>Unpalatable Familiar Foods</a:t>
            </a:r>
            <a:endParaRPr lang="en-US" sz="2000" b="1" dirty="0">
              <a:solidFill>
                <a:srgbClr val="000090"/>
              </a:solidFill>
              <a:latin typeface="Arial"/>
            </a:endParaRPr>
          </a:p>
        </p:txBody>
      </p:sp>
      <p:cxnSp>
        <p:nvCxnSpPr>
          <p:cNvPr id="37" name="Straight Arrow Connector 36"/>
          <p:cNvCxnSpPr>
            <a:stCxn id="7" idx="3"/>
            <a:endCxn id="8" idx="1"/>
          </p:cNvCxnSpPr>
          <p:nvPr/>
        </p:nvCxnSpPr>
        <p:spPr>
          <a:xfrm>
            <a:off x="2673048" y="3586222"/>
            <a:ext cx="8119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Process 52"/>
          <p:cNvSpPr/>
          <p:nvPr/>
        </p:nvSpPr>
        <p:spPr>
          <a:xfrm>
            <a:off x="3322963" y="2527301"/>
            <a:ext cx="1954594" cy="425494"/>
          </a:xfrm>
          <a:prstGeom prst="flowChartProcess">
            <a:avLst/>
          </a:prstGeom>
          <a:solidFill>
            <a:srgbClr val="29FF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00090"/>
                </a:solidFill>
                <a:latin typeface="Arial"/>
              </a:rPr>
              <a:t>Nutrients and Toxins</a:t>
            </a:r>
            <a:endParaRPr lang="en-US" sz="1600" b="1" dirty="0">
              <a:solidFill>
                <a:srgbClr val="000090"/>
              </a:solidFill>
              <a:latin typeface="Arial"/>
            </a:endParaRPr>
          </a:p>
        </p:txBody>
      </p:sp>
      <p:cxnSp>
        <p:nvCxnSpPr>
          <p:cNvPr id="81" name="Straight Arrow Connector 80"/>
          <p:cNvCxnSpPr>
            <a:stCxn id="8" idx="2"/>
            <a:endCxn id="30" idx="0"/>
          </p:cNvCxnSpPr>
          <p:nvPr/>
        </p:nvCxnSpPr>
        <p:spPr>
          <a:xfrm>
            <a:off x="4313566" y="3797889"/>
            <a:ext cx="0" cy="14099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4" name="Curved Connector 93"/>
          <p:cNvCxnSpPr>
            <a:stCxn id="30" idx="2"/>
            <a:endCxn id="10" idx="2"/>
          </p:cNvCxnSpPr>
          <p:nvPr/>
        </p:nvCxnSpPr>
        <p:spPr>
          <a:xfrm rot="5400000" flipH="1" flipV="1">
            <a:off x="5334321" y="4093643"/>
            <a:ext cx="727604" cy="2769112"/>
          </a:xfrm>
          <a:prstGeom prst="curvedConnector3">
            <a:avLst>
              <a:gd name="adj1" fmla="val -3141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7" name="Curved Connector 96"/>
          <p:cNvCxnSpPr>
            <a:endCxn id="12" idx="2"/>
          </p:cNvCxnSpPr>
          <p:nvPr/>
        </p:nvCxnSpPr>
        <p:spPr>
          <a:xfrm flipV="1">
            <a:off x="5854091" y="4515265"/>
            <a:ext cx="2090054" cy="1517236"/>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2" name="Curved Connector 101"/>
          <p:cNvCxnSpPr>
            <a:endCxn id="11" idx="2"/>
          </p:cNvCxnSpPr>
          <p:nvPr/>
        </p:nvCxnSpPr>
        <p:spPr>
          <a:xfrm rot="5400000" flipH="1" flipV="1">
            <a:off x="5298913" y="5088463"/>
            <a:ext cx="1520997" cy="36708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a:stCxn id="9" idx="1"/>
            <a:endCxn id="8" idx="3"/>
          </p:cNvCxnSpPr>
          <p:nvPr/>
        </p:nvCxnSpPr>
        <p:spPr>
          <a:xfrm flipH="1" flipV="1">
            <a:off x="5142089" y="3586222"/>
            <a:ext cx="1002290" cy="120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6" name="Process 105"/>
          <p:cNvSpPr/>
          <p:nvPr/>
        </p:nvSpPr>
        <p:spPr>
          <a:xfrm>
            <a:off x="3858383" y="1231901"/>
            <a:ext cx="1944916" cy="727529"/>
          </a:xfrm>
          <a:prstGeom prst="flowChartProcess">
            <a:avLst/>
          </a:prstGeom>
          <a:solidFill>
            <a:srgbClr val="29FF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smtClean="0">
                <a:solidFill>
                  <a:srgbClr val="000090"/>
                </a:solidFill>
                <a:latin typeface="Arial"/>
              </a:rPr>
              <a:t>Mom and Peers Don’t Eat</a:t>
            </a:r>
            <a:endParaRPr lang="en-US" b="1" dirty="0">
              <a:solidFill>
                <a:srgbClr val="000090"/>
              </a:solidFill>
              <a:latin typeface="Arial"/>
            </a:endParaRPr>
          </a:p>
        </p:txBody>
      </p:sp>
      <p:sp>
        <p:nvSpPr>
          <p:cNvPr id="107" name="Process 106"/>
          <p:cNvSpPr/>
          <p:nvPr/>
        </p:nvSpPr>
        <p:spPr>
          <a:xfrm>
            <a:off x="6322896" y="1418771"/>
            <a:ext cx="1405960" cy="387049"/>
          </a:xfrm>
          <a:prstGeom prst="flowChartProcess">
            <a:avLst/>
          </a:prstGeom>
          <a:solidFill>
            <a:srgbClr val="29FF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solidFill>
                  <a:srgbClr val="000090"/>
                </a:solidFill>
                <a:latin typeface="Arial"/>
              </a:rPr>
              <a:t>New Food</a:t>
            </a:r>
            <a:endParaRPr lang="en-US" sz="2000" b="1" dirty="0">
              <a:solidFill>
                <a:srgbClr val="000090"/>
              </a:solidFill>
              <a:latin typeface="Arial"/>
            </a:endParaRPr>
          </a:p>
        </p:txBody>
      </p:sp>
      <p:cxnSp>
        <p:nvCxnSpPr>
          <p:cNvPr id="108" name="Straight Arrow Connector 107"/>
          <p:cNvCxnSpPr>
            <a:stCxn id="6" idx="3"/>
            <a:endCxn id="106" idx="1"/>
          </p:cNvCxnSpPr>
          <p:nvPr/>
        </p:nvCxnSpPr>
        <p:spPr>
          <a:xfrm flipV="1">
            <a:off x="3244443" y="1595666"/>
            <a:ext cx="613940" cy="93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106" idx="3"/>
            <a:endCxn id="107" idx="1"/>
          </p:cNvCxnSpPr>
          <p:nvPr/>
        </p:nvCxnSpPr>
        <p:spPr>
          <a:xfrm>
            <a:off x="5803299" y="1595666"/>
            <a:ext cx="519597" cy="166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9" idx="0"/>
            <a:endCxn id="107" idx="2"/>
          </p:cNvCxnSpPr>
          <p:nvPr/>
        </p:nvCxnSpPr>
        <p:spPr>
          <a:xfrm flipH="1" flipV="1">
            <a:off x="7025877" y="1805820"/>
            <a:ext cx="13550" cy="1580831"/>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endCxn id="53" idx="0"/>
          </p:cNvCxnSpPr>
          <p:nvPr/>
        </p:nvCxnSpPr>
        <p:spPr>
          <a:xfrm flipH="1">
            <a:off x="4300259" y="1845735"/>
            <a:ext cx="2225035" cy="681567"/>
          </a:xfrm>
          <a:prstGeom prst="straightConnector1">
            <a:avLst/>
          </a:prstGeom>
          <a:ln>
            <a:solidFill>
              <a:srgbClr val="4F81BD"/>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44" name="Oval 143"/>
          <p:cNvSpPr/>
          <p:nvPr/>
        </p:nvSpPr>
        <p:spPr>
          <a:xfrm>
            <a:off x="5803298" y="5984732"/>
            <a:ext cx="145140" cy="1088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TextBox 151"/>
          <p:cNvSpPr txBox="1"/>
          <p:nvPr/>
        </p:nvSpPr>
        <p:spPr>
          <a:xfrm>
            <a:off x="293512" y="314476"/>
            <a:ext cx="8622973" cy="707886"/>
          </a:xfrm>
          <a:prstGeom prst="rect">
            <a:avLst/>
          </a:prstGeom>
          <a:noFill/>
        </p:spPr>
        <p:txBody>
          <a:bodyPr wrap="none" rtlCol="0">
            <a:spAutoFit/>
          </a:bodyPr>
          <a:lstStyle/>
          <a:p>
            <a:r>
              <a:rPr lang="en-US" sz="4000" b="1" dirty="0" smtClean="0">
                <a:ln w="10541" cmpd="sng">
                  <a:noFill/>
                  <a:prstDash val="solid"/>
                </a:ln>
                <a:solidFill>
                  <a:srgbClr val="FFFFFF"/>
                </a:solidFill>
                <a:effectLst/>
                <a:latin typeface="Comic Sans MS"/>
                <a:cs typeface="Comic Sans MS"/>
              </a:rPr>
              <a:t>How cattle learn about new foods</a:t>
            </a:r>
            <a:endParaRPr lang="en-US" sz="4000" b="1" dirty="0">
              <a:ln w="10541" cmpd="sng">
                <a:noFill/>
                <a:prstDash val="solid"/>
              </a:ln>
              <a:solidFill>
                <a:srgbClr val="FFFFFF"/>
              </a:solidFill>
              <a:effectLst/>
              <a:latin typeface="Comic Sans MS"/>
              <a:cs typeface="Comic Sans MS"/>
            </a:endParaRPr>
          </a:p>
        </p:txBody>
      </p:sp>
      <p:sp>
        <p:nvSpPr>
          <p:cNvPr id="155" name="TextBox 154"/>
          <p:cNvSpPr txBox="1"/>
          <p:nvPr/>
        </p:nvSpPr>
        <p:spPr>
          <a:xfrm>
            <a:off x="6219367" y="2368019"/>
            <a:ext cx="1829611" cy="646331"/>
          </a:xfrm>
          <a:prstGeom prst="rect">
            <a:avLst/>
          </a:prstGeom>
          <a:noFill/>
        </p:spPr>
        <p:txBody>
          <a:bodyPr wrap="square" rtlCol="0">
            <a:spAutoFit/>
          </a:bodyPr>
          <a:lstStyle/>
          <a:p>
            <a:r>
              <a:rPr lang="en-US" sz="1800" dirty="0">
                <a:solidFill>
                  <a:srgbClr val="FFFFFF"/>
                </a:solidFill>
              </a:rPr>
              <a:t>i</a:t>
            </a:r>
            <a:r>
              <a:rPr lang="en-US" sz="1800" dirty="0" smtClean="0">
                <a:solidFill>
                  <a:srgbClr val="FFFFFF"/>
                </a:solidFill>
              </a:rPr>
              <a:t>f familiar foods are inadequate</a:t>
            </a:r>
            <a:endParaRPr lang="en-US" sz="1800" dirty="0">
              <a:solidFill>
                <a:srgbClr val="FFFFFF"/>
              </a:solidFill>
            </a:endParaRPr>
          </a:p>
        </p:txBody>
      </p:sp>
      <p:sp>
        <p:nvSpPr>
          <p:cNvPr id="18" name="TextBox 17"/>
          <p:cNvSpPr txBox="1"/>
          <p:nvPr/>
        </p:nvSpPr>
        <p:spPr>
          <a:xfrm>
            <a:off x="3772500" y="4358029"/>
            <a:ext cx="1218600" cy="400110"/>
          </a:xfrm>
          <a:prstGeom prst="rect">
            <a:avLst/>
          </a:prstGeom>
          <a:noFill/>
        </p:spPr>
        <p:txBody>
          <a:bodyPr wrap="square" rtlCol="0">
            <a:spAutoFit/>
          </a:bodyPr>
          <a:lstStyle/>
          <a:p>
            <a:r>
              <a:rPr lang="en-US" sz="2000" dirty="0" err="1">
                <a:solidFill>
                  <a:srgbClr val="FFFFFF"/>
                </a:solidFill>
              </a:rPr>
              <a:t>p</a:t>
            </a:r>
            <a:r>
              <a:rPr lang="en-US" sz="2000" dirty="0" err="1" smtClean="0">
                <a:solidFill>
                  <a:srgbClr val="FFFFFF"/>
                </a:solidFill>
              </a:rPr>
              <a:t>osi</a:t>
            </a:r>
            <a:r>
              <a:rPr lang="en-US" sz="2000" dirty="0" smtClean="0">
                <a:solidFill>
                  <a:srgbClr val="FFFFFF"/>
                </a:solidFill>
              </a:rPr>
              <a:t> </a:t>
            </a:r>
            <a:r>
              <a:rPr lang="en-US" sz="2000" dirty="0" err="1" smtClean="0">
                <a:solidFill>
                  <a:srgbClr val="FFFFFF"/>
                </a:solidFill>
              </a:rPr>
              <a:t>tive</a:t>
            </a:r>
            <a:endParaRPr lang="en-US" sz="2000" dirty="0">
              <a:solidFill>
                <a:srgbClr val="FFFFFF"/>
              </a:solidFill>
            </a:endParaRPr>
          </a:p>
        </p:txBody>
      </p:sp>
      <p:cxnSp>
        <p:nvCxnSpPr>
          <p:cNvPr id="51" name="Straight Arrow Connector 50"/>
          <p:cNvCxnSpPr>
            <a:stCxn id="6" idx="2"/>
            <a:endCxn id="53" idx="0"/>
          </p:cNvCxnSpPr>
          <p:nvPr/>
        </p:nvCxnSpPr>
        <p:spPr>
          <a:xfrm>
            <a:off x="2541463" y="1798563"/>
            <a:ext cx="1758796" cy="7287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3379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dissolv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dissolve">
                                      <p:cBhvr>
                                        <p:cTn id="15" dur="500"/>
                                        <p:tgtEl>
                                          <p:spTgt spid="10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dissolve">
                                      <p:cBhvr>
                                        <p:cTn id="18" dur="500"/>
                                        <p:tgtEl>
                                          <p:spTgt spid="10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dissolve">
                                      <p:cBhvr>
                                        <p:cTn id="23" dur="500"/>
                                        <p:tgtEl>
                                          <p:spTgt spid="10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dissolve">
                                      <p:cBhvr>
                                        <p:cTn id="26" dur="500"/>
                                        <p:tgtEl>
                                          <p:spTgt spid="107"/>
                                        </p:tgtEl>
                                      </p:cBhvr>
                                    </p:animEffect>
                                  </p:childTnLst>
                                </p:cTn>
                              </p:par>
                              <p:par>
                                <p:cTn id="27" presetID="9"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dissolve">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par>
                                <p:cTn id="35" presetID="9"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tgtEl>
                                          <p:spTgt spid="8"/>
                                        </p:tgtEl>
                                      </p:cBhvr>
                                    </p:animEffect>
                                  </p:childTnLst>
                                </p:cTn>
                              </p:par>
                              <p:par>
                                <p:cTn id="43" presetID="9"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par>
                                <p:cTn id="46" presetID="9"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dissolve">
                                      <p:cBhvr>
                                        <p:cTn id="53" dur="500"/>
                                        <p:tgtEl>
                                          <p:spTgt spid="1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dissolve">
                                      <p:cBhvr>
                                        <p:cTn id="56" dur="500"/>
                                        <p:tgtEl>
                                          <p:spTgt spid="30"/>
                                        </p:tgtEl>
                                      </p:cBhvr>
                                    </p:animEffect>
                                  </p:childTnLst>
                                </p:cTn>
                              </p:par>
                              <p:par>
                                <p:cTn id="57" presetID="9" presetClass="entr" presetSubtype="0" fill="hold"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dissolve">
                                      <p:cBhvr>
                                        <p:cTn id="59" dur="500"/>
                                        <p:tgtEl>
                                          <p:spTgt spid="81"/>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dissolve">
                                      <p:cBhvr>
                                        <p:cTn id="64" dur="500"/>
                                        <p:tgtEl>
                                          <p:spTgt spid="28"/>
                                        </p:tgtEl>
                                      </p:cBhvr>
                                    </p:animEffect>
                                  </p:childTnLst>
                                </p:cTn>
                              </p:par>
                              <p:par>
                                <p:cTn id="65" presetID="9"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dissolve">
                                      <p:cBhvr>
                                        <p:cTn id="67" dur="500"/>
                                        <p:tgtEl>
                                          <p:spTgt spid="38"/>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dissolv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144"/>
                                        </p:tgtEl>
                                        <p:attrNameLst>
                                          <p:attrName>style.visibility</p:attrName>
                                        </p:attrNameLst>
                                      </p:cBhvr>
                                      <p:to>
                                        <p:strVal val="visible"/>
                                      </p:to>
                                    </p:set>
                                    <p:animEffect transition="in" filter="dissolve">
                                      <p:cBhvr>
                                        <p:cTn id="75" dur="500"/>
                                        <p:tgtEl>
                                          <p:spTgt spid="144"/>
                                        </p:tgtEl>
                                      </p:cBhvr>
                                    </p:animEffect>
                                  </p:childTnLst>
                                </p:cTn>
                              </p:par>
                              <p:par>
                                <p:cTn id="76" presetID="9" presetClass="entr" presetSubtype="0" fill="hold" nodeType="with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dissolve">
                                      <p:cBhvr>
                                        <p:cTn id="78" dur="500"/>
                                        <p:tgtEl>
                                          <p:spTgt spid="94"/>
                                        </p:tgtEl>
                                      </p:cBhvr>
                                    </p:animEffect>
                                  </p:childTnLst>
                                </p:cTn>
                              </p:par>
                              <p:par>
                                <p:cTn id="79" presetID="9" presetClass="entr" presetSubtype="0" fill="hold" nodeType="withEffect">
                                  <p:stCondLst>
                                    <p:cond delay="0"/>
                                  </p:stCondLst>
                                  <p:childTnLst>
                                    <p:set>
                                      <p:cBhvr>
                                        <p:cTn id="80" dur="1" fill="hold">
                                          <p:stCondLst>
                                            <p:cond delay="0"/>
                                          </p:stCondLst>
                                        </p:cTn>
                                        <p:tgtEl>
                                          <p:spTgt spid="97"/>
                                        </p:tgtEl>
                                        <p:attrNameLst>
                                          <p:attrName>style.visibility</p:attrName>
                                        </p:attrNameLst>
                                      </p:cBhvr>
                                      <p:to>
                                        <p:strVal val="visible"/>
                                      </p:to>
                                    </p:set>
                                    <p:animEffect transition="in" filter="dissolve">
                                      <p:cBhvr>
                                        <p:cTn id="81" dur="500"/>
                                        <p:tgtEl>
                                          <p:spTgt spid="97"/>
                                        </p:tgtEl>
                                      </p:cBhvr>
                                    </p:animEffect>
                                  </p:childTnLst>
                                </p:cTn>
                              </p:par>
                              <p:par>
                                <p:cTn id="82" presetID="9" presetClass="entr" presetSubtype="0" fill="hold" nodeType="withEffect">
                                  <p:stCondLst>
                                    <p:cond delay="0"/>
                                  </p:stCondLst>
                                  <p:childTnLst>
                                    <p:set>
                                      <p:cBhvr>
                                        <p:cTn id="83" dur="1" fill="hold">
                                          <p:stCondLst>
                                            <p:cond delay="0"/>
                                          </p:stCondLst>
                                        </p:cTn>
                                        <p:tgtEl>
                                          <p:spTgt spid="102"/>
                                        </p:tgtEl>
                                        <p:attrNameLst>
                                          <p:attrName>style.visibility</p:attrName>
                                        </p:attrNameLst>
                                      </p:cBhvr>
                                      <p:to>
                                        <p:strVal val="visible"/>
                                      </p:to>
                                    </p:set>
                                    <p:animEffect transition="in" filter="dissolve">
                                      <p:cBhvr>
                                        <p:cTn id="84" dur="500"/>
                                        <p:tgtEl>
                                          <p:spTgt spid="102"/>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dissolve">
                                      <p:cBhvr>
                                        <p:cTn id="87" dur="500"/>
                                        <p:tgtEl>
                                          <p:spTgt spid="10"/>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dissolve">
                                      <p:cBhvr>
                                        <p:cTn id="90" dur="500"/>
                                        <p:tgtEl>
                                          <p:spTgt spid="12"/>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dissolve">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dissolve">
                                      <p:cBhvr>
                                        <p:cTn id="98" dur="500"/>
                                        <p:tgtEl>
                                          <p:spTgt spid="9"/>
                                        </p:tgtEl>
                                      </p:cBhvr>
                                    </p:animEffect>
                                  </p:childTnLst>
                                </p:cTn>
                              </p:par>
                              <p:par>
                                <p:cTn id="99" presetID="9" presetClass="entr" presetSubtype="0" fill="hold"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dissolve">
                                      <p:cBhvr>
                                        <p:cTn id="101" dur="500"/>
                                        <p:tgtEl>
                                          <p:spTgt spid="34"/>
                                        </p:tgtEl>
                                      </p:cBhvr>
                                    </p:animEffect>
                                  </p:childTnLst>
                                </p:cTn>
                              </p:par>
                              <p:par>
                                <p:cTn id="102" presetID="9" presetClass="entr" presetSubtype="0" fill="hold" nodeType="with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dissolve">
                                      <p:cBhvr>
                                        <p:cTn id="104" dur="500"/>
                                        <p:tgtEl>
                                          <p:spTgt spid="36"/>
                                        </p:tgtEl>
                                      </p:cBhvr>
                                    </p:animEffect>
                                  </p:childTnLst>
                                </p:cTn>
                              </p:par>
                              <p:par>
                                <p:cTn id="105" presetID="9" presetClass="entr" presetSubtype="0" fill="hold" nodeType="with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dissolve">
                                      <p:cBhvr>
                                        <p:cTn id="107" dur="500"/>
                                        <p:tgtEl>
                                          <p:spTgt spid="35"/>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103"/>
                                        </p:tgtEl>
                                        <p:attrNameLst>
                                          <p:attrName>style.visibility</p:attrName>
                                        </p:attrNameLst>
                                      </p:cBhvr>
                                      <p:to>
                                        <p:strVal val="visible"/>
                                      </p:to>
                                    </p:set>
                                    <p:animEffect transition="in" filter="dissolve">
                                      <p:cBhvr>
                                        <p:cTn id="112" dur="500"/>
                                        <p:tgtEl>
                                          <p:spTgt spid="103"/>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155"/>
                                        </p:tgtEl>
                                        <p:attrNameLst>
                                          <p:attrName>style.visibility</p:attrName>
                                        </p:attrNameLst>
                                      </p:cBhvr>
                                      <p:to>
                                        <p:strVal val="visible"/>
                                      </p:to>
                                    </p:set>
                                    <p:animEffect transition="in" filter="dissolve">
                                      <p:cBhvr>
                                        <p:cTn id="117" dur="500"/>
                                        <p:tgtEl>
                                          <p:spTgt spid="155"/>
                                        </p:tgtEl>
                                      </p:cBhvr>
                                    </p:animEffect>
                                  </p:childTnLst>
                                </p:cTn>
                              </p:par>
                              <p:par>
                                <p:cTn id="118" presetID="9" presetClass="entr" presetSubtype="0" fill="hold" nodeType="withEffect">
                                  <p:stCondLst>
                                    <p:cond delay="0"/>
                                  </p:stCondLst>
                                  <p:childTnLst>
                                    <p:set>
                                      <p:cBhvr>
                                        <p:cTn id="119" dur="1" fill="hold">
                                          <p:stCondLst>
                                            <p:cond delay="0"/>
                                          </p:stCondLst>
                                        </p:cTn>
                                        <p:tgtEl>
                                          <p:spTgt spid="117"/>
                                        </p:tgtEl>
                                        <p:attrNameLst>
                                          <p:attrName>style.visibility</p:attrName>
                                        </p:attrNameLst>
                                      </p:cBhvr>
                                      <p:to>
                                        <p:strVal val="visible"/>
                                      </p:to>
                                    </p:set>
                                    <p:animEffect transition="in" filter="dissolve">
                                      <p:cBhvr>
                                        <p:cTn id="120" dur="500"/>
                                        <p:tgtEl>
                                          <p:spTgt spid="117"/>
                                        </p:tgtEl>
                                      </p:cBhvr>
                                    </p:animEffect>
                                  </p:childTnLst>
                                </p:cTn>
                              </p:par>
                            </p:childTnLst>
                          </p:cTn>
                        </p:par>
                      </p:childTnLst>
                    </p:cTn>
                  </p:par>
                  <p:par>
                    <p:cTn id="121" fill="hold">
                      <p:stCondLst>
                        <p:cond delay="indefinite"/>
                      </p:stCondLst>
                      <p:childTnLst>
                        <p:par>
                          <p:cTn id="122" fill="hold">
                            <p:stCondLst>
                              <p:cond delay="0"/>
                            </p:stCondLst>
                            <p:childTnLst>
                              <p:par>
                                <p:cTn id="123" presetID="9" presetClass="entr" presetSubtype="0" fill="hold" nodeType="clickEffect">
                                  <p:stCondLst>
                                    <p:cond delay="0"/>
                                  </p:stCondLst>
                                  <p:childTnLst>
                                    <p:set>
                                      <p:cBhvr>
                                        <p:cTn id="124" dur="1" fill="hold">
                                          <p:stCondLst>
                                            <p:cond delay="0"/>
                                          </p:stCondLst>
                                        </p:cTn>
                                        <p:tgtEl>
                                          <p:spTgt spid="121"/>
                                        </p:tgtEl>
                                        <p:attrNameLst>
                                          <p:attrName>style.visibility</p:attrName>
                                        </p:attrNameLst>
                                      </p:cBhvr>
                                      <p:to>
                                        <p:strVal val="visible"/>
                                      </p:to>
                                    </p:set>
                                    <p:animEffect transition="in" filter="dissolve">
                                      <p:cBhvr>
                                        <p:cTn id="125"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0" grpId="0" animBg="1"/>
      <p:bldP spid="11" grpId="0" animBg="1"/>
      <p:bldP spid="12" grpId="0" animBg="1"/>
      <p:bldP spid="30" grpId="0" animBg="1"/>
      <p:bldP spid="13" grpId="0"/>
      <p:bldP spid="28" grpId="0" animBg="1"/>
      <p:bldP spid="53" grpId="0" animBg="1"/>
      <p:bldP spid="106" grpId="0" animBg="1"/>
      <p:bldP spid="107" grpId="0" animBg="1"/>
      <p:bldP spid="144" grpId="0" animBg="1"/>
      <p:bldP spid="155"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461" y="393701"/>
            <a:ext cx="8914395" cy="769441"/>
          </a:xfrm>
          <a:prstGeom prst="rect">
            <a:avLst/>
          </a:prstGeom>
          <a:noFill/>
        </p:spPr>
        <p:txBody>
          <a:bodyPr wrap="none" rtlCol="0">
            <a:spAutoFit/>
          </a:bodyPr>
          <a:lstStyle/>
          <a:p>
            <a:r>
              <a:rPr lang="en-US" sz="4400" dirty="0" smtClean="0">
                <a:solidFill>
                  <a:srgbClr val="FFCC66"/>
                </a:solidFill>
                <a:effectLst>
                  <a:outerShdw blurRad="38100" dist="38100" dir="2700000" algn="tl">
                    <a:srgbClr val="000000">
                      <a:alpha val="43137"/>
                    </a:srgbClr>
                  </a:outerShdw>
                </a:effectLst>
                <a:latin typeface="Comic Sans MS"/>
                <a:cs typeface="Comic Sans MS"/>
              </a:rPr>
              <a:t>How do cattle select their diets?</a:t>
            </a:r>
            <a:endParaRPr lang="en-US" sz="4400" dirty="0">
              <a:solidFill>
                <a:srgbClr val="FFCC66"/>
              </a:solidFill>
              <a:effectLst>
                <a:outerShdw blurRad="38100" dist="38100" dir="2700000" algn="tl">
                  <a:srgbClr val="000000">
                    <a:alpha val="43137"/>
                  </a:srgbClr>
                </a:outerShdw>
              </a:effectLst>
              <a:latin typeface="Comic Sans MS"/>
              <a:cs typeface="Comic Sans MS"/>
            </a:endParaRPr>
          </a:p>
        </p:txBody>
      </p:sp>
      <p:sp>
        <p:nvSpPr>
          <p:cNvPr id="3" name="TextBox 2"/>
          <p:cNvSpPr txBox="1"/>
          <p:nvPr/>
        </p:nvSpPr>
        <p:spPr>
          <a:xfrm>
            <a:off x="857956" y="2260600"/>
            <a:ext cx="7789333" cy="4124206"/>
          </a:xfrm>
          <a:prstGeom prst="rect">
            <a:avLst/>
          </a:prstGeom>
          <a:noFill/>
        </p:spPr>
        <p:txBody>
          <a:bodyPr wrap="square" rtlCol="0">
            <a:spAutoFit/>
          </a:bodyPr>
          <a:lstStyle/>
          <a:p>
            <a:pPr marL="742950" indent="-742950">
              <a:lnSpc>
                <a:spcPts val="4720"/>
              </a:lnSpc>
              <a:buFont typeface="+mj-lt"/>
              <a:buAutoNum type="arabicPeriod"/>
            </a:pPr>
            <a:r>
              <a:rPr lang="en-US" sz="3600" dirty="0" smtClean="0">
                <a:solidFill>
                  <a:srgbClr val="FFFFFF"/>
                </a:solidFill>
                <a:effectLst>
                  <a:outerShdw blurRad="38100" dist="38100" dir="2700000" algn="tl">
                    <a:srgbClr val="000000">
                      <a:alpha val="43137"/>
                    </a:srgbClr>
                  </a:outerShdw>
                </a:effectLst>
                <a:latin typeface="Comic Sans MS"/>
                <a:cs typeface="Comic Sans MS"/>
              </a:rPr>
              <a:t>to forage </a:t>
            </a:r>
            <a:r>
              <a:rPr lang="en-US" sz="3600" dirty="0">
                <a:solidFill>
                  <a:srgbClr val="FFFFFF"/>
                </a:solidFill>
                <a:effectLst>
                  <a:outerShdw blurRad="38100" dist="38100" dir="2700000" algn="tl">
                    <a:srgbClr val="000000">
                      <a:alpha val="43137"/>
                    </a:srgbClr>
                  </a:outerShdw>
                </a:effectLst>
                <a:latin typeface="Comic Sans MS"/>
                <a:cs typeface="Comic Sans MS"/>
              </a:rPr>
              <a:t>with companions</a:t>
            </a:r>
          </a:p>
          <a:p>
            <a:pPr marL="742950" indent="-742950">
              <a:lnSpc>
                <a:spcPts val="4720"/>
              </a:lnSpc>
              <a:buFont typeface="+mj-lt"/>
              <a:buAutoNum type="arabicPeriod"/>
            </a:pPr>
            <a:r>
              <a:rPr lang="en-US" sz="3600" dirty="0" smtClean="0">
                <a:solidFill>
                  <a:srgbClr val="FFFFFF"/>
                </a:solidFill>
                <a:effectLst>
                  <a:outerShdw blurRad="38100" dist="38100" dir="2700000" algn="tl">
                    <a:srgbClr val="000000">
                      <a:alpha val="43137"/>
                    </a:srgbClr>
                  </a:outerShdw>
                </a:effectLst>
                <a:latin typeface="Comic Sans MS"/>
                <a:cs typeface="Comic Sans MS"/>
              </a:rPr>
              <a:t>familiar foods</a:t>
            </a:r>
          </a:p>
          <a:p>
            <a:pPr marL="742950" indent="-742950">
              <a:lnSpc>
                <a:spcPts val="4320"/>
              </a:lnSpc>
              <a:buFont typeface="+mj-lt"/>
              <a:buAutoNum type="arabicPeriod"/>
            </a:pPr>
            <a:r>
              <a:rPr lang="en-US" sz="3600" dirty="0" smtClean="0">
                <a:solidFill>
                  <a:srgbClr val="FFFFFF"/>
                </a:solidFill>
                <a:effectLst>
                  <a:outerShdw blurRad="38100" dist="38100" dir="2700000" algn="tl">
                    <a:srgbClr val="000000">
                      <a:alpha val="43137"/>
                    </a:srgbClr>
                  </a:outerShdw>
                </a:effectLst>
                <a:latin typeface="Comic Sans MS"/>
                <a:cs typeface="Comic Sans MS"/>
              </a:rPr>
              <a:t>foods high in nutrients and low in toxins</a:t>
            </a:r>
          </a:p>
          <a:p>
            <a:pPr marL="742950" indent="-742950">
              <a:lnSpc>
                <a:spcPts val="4720"/>
              </a:lnSpc>
              <a:buFont typeface="+mj-lt"/>
              <a:buAutoNum type="arabicPeriod"/>
            </a:pPr>
            <a:r>
              <a:rPr lang="en-US" sz="3600" dirty="0">
                <a:solidFill>
                  <a:srgbClr val="FFFFFF"/>
                </a:solidFill>
                <a:effectLst>
                  <a:outerShdw blurRad="38100" dist="38100" dir="2700000" algn="tl">
                    <a:srgbClr val="000000">
                      <a:alpha val="43137"/>
                    </a:srgbClr>
                  </a:outerShdw>
                </a:effectLst>
                <a:latin typeface="Comic Sans MS"/>
                <a:cs typeface="Comic Sans MS"/>
              </a:rPr>
              <a:t>t</a:t>
            </a:r>
            <a:r>
              <a:rPr lang="en-US" sz="3600" dirty="0" smtClean="0">
                <a:solidFill>
                  <a:srgbClr val="FFFFFF"/>
                </a:solidFill>
                <a:effectLst>
                  <a:outerShdw blurRad="38100" dist="38100" dir="2700000" algn="tl">
                    <a:srgbClr val="000000">
                      <a:alpha val="43137"/>
                    </a:srgbClr>
                  </a:outerShdw>
                </a:effectLst>
                <a:latin typeface="Comic Sans MS"/>
                <a:cs typeface="Comic Sans MS"/>
              </a:rPr>
              <a:t>o eat a variety of foods</a:t>
            </a:r>
          </a:p>
          <a:p>
            <a:pPr marL="742950" indent="-742950">
              <a:lnSpc>
                <a:spcPts val="4320"/>
              </a:lnSpc>
              <a:buFont typeface="+mj-lt"/>
              <a:buAutoNum type="arabicPeriod"/>
            </a:pPr>
            <a:r>
              <a:rPr lang="en-US" sz="3600" dirty="0" smtClean="0">
                <a:solidFill>
                  <a:srgbClr val="FFFFFF"/>
                </a:solidFill>
                <a:effectLst>
                  <a:outerShdw blurRad="38100" dist="38100" dir="2700000" algn="tl">
                    <a:srgbClr val="000000">
                      <a:alpha val="43137"/>
                    </a:srgbClr>
                  </a:outerShdw>
                </a:effectLst>
                <a:latin typeface="Comic Sans MS"/>
                <a:cs typeface="Comic Sans MS"/>
              </a:rPr>
              <a:t>familiar foods that are rare in the environment</a:t>
            </a:r>
            <a:endParaRPr lang="en-US" sz="3600" dirty="0">
              <a:solidFill>
                <a:srgbClr val="FFFFFF"/>
              </a:solidFill>
              <a:effectLst>
                <a:outerShdw blurRad="38100" dist="38100" dir="2700000" algn="tl">
                  <a:srgbClr val="000000">
                    <a:alpha val="43137"/>
                  </a:srgbClr>
                </a:outerShdw>
              </a:effectLst>
              <a:latin typeface="Comic Sans MS"/>
              <a:cs typeface="Comic Sans MS"/>
            </a:endParaRPr>
          </a:p>
        </p:txBody>
      </p:sp>
      <p:sp>
        <p:nvSpPr>
          <p:cNvPr id="4" name="TextBox 3"/>
          <p:cNvSpPr txBox="1"/>
          <p:nvPr/>
        </p:nvSpPr>
        <p:spPr>
          <a:xfrm>
            <a:off x="462844" y="1485900"/>
            <a:ext cx="3274204" cy="707886"/>
          </a:xfrm>
          <a:prstGeom prst="rect">
            <a:avLst/>
          </a:prstGeom>
          <a:noFill/>
        </p:spPr>
        <p:txBody>
          <a:bodyPr wrap="none" rtlCol="0">
            <a:spAutoFit/>
          </a:bodyPr>
          <a:lstStyle/>
          <a:p>
            <a:r>
              <a:rPr lang="en-US" sz="4000" dirty="0" smtClean="0">
                <a:solidFill>
                  <a:srgbClr val="FFFFFF"/>
                </a:solidFill>
                <a:effectLst>
                  <a:outerShdw blurRad="38100" dist="38100" dir="2700000" algn="tl">
                    <a:srgbClr val="000000">
                      <a:alpha val="43137"/>
                    </a:srgbClr>
                  </a:outerShdw>
                </a:effectLst>
                <a:latin typeface="Comic Sans MS"/>
                <a:cs typeface="Comic Sans MS"/>
              </a:rPr>
              <a:t>They prefer:</a:t>
            </a:r>
            <a:endParaRPr lang="en-US" sz="4000" dirty="0">
              <a:solidFill>
                <a:srgbClr val="FFFFFF"/>
              </a:solidFill>
              <a:effectLst>
                <a:outerShdw blurRad="38100" dist="38100" dir="2700000" algn="tl">
                  <a:srgbClr val="000000">
                    <a:alpha val="43137"/>
                  </a:srgbClr>
                </a:outerShdw>
              </a:effectLst>
              <a:latin typeface="Comic Sans MS"/>
              <a:cs typeface="Comic Sans MS"/>
            </a:endParaRPr>
          </a:p>
        </p:txBody>
      </p:sp>
    </p:spTree>
    <p:extLst>
      <p:ext uri="{BB962C8B-B14F-4D97-AF65-F5344CB8AC3E}">
        <p14:creationId xmlns:p14="http://schemas.microsoft.com/office/powerpoint/2010/main" val="6846671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7650" name="Picture 2" descr="Bored Coyote"/>
          <p:cNvPicPr>
            <a:picLocks noChangeAspect="1" noChangeArrowheads="1"/>
          </p:cNvPicPr>
          <p:nvPr/>
        </p:nvPicPr>
        <p:blipFill>
          <a:blip r:embed="rId3"/>
          <a:srcRect/>
          <a:stretch>
            <a:fillRect/>
          </a:stretch>
        </p:blipFill>
        <p:spPr bwMode="auto">
          <a:xfrm>
            <a:off x="2087035" y="0"/>
            <a:ext cx="5208411" cy="6872288"/>
          </a:xfrm>
          <a:prstGeom prst="rect">
            <a:avLst/>
          </a:prstGeom>
          <a:noFill/>
        </p:spPr>
      </p:pic>
      <p:sp>
        <p:nvSpPr>
          <p:cNvPr id="1307651" name="Rectangle 3"/>
          <p:cNvSpPr>
            <a:spLocks noGrp="1" noChangeArrowheads="1"/>
          </p:cNvSpPr>
          <p:nvPr>
            <p:ph type="ctrTitle"/>
          </p:nvPr>
        </p:nvSpPr>
        <p:spPr>
          <a:xfrm>
            <a:off x="2312812" y="-290511"/>
            <a:ext cx="4799188" cy="2081212"/>
          </a:xfrm>
          <a:noFill/>
          <a:ln/>
        </p:spPr>
        <p:txBody>
          <a:bodyPr lIns="90488" tIns="44450" rIns="90488" bIns="44450" anchor="ctr"/>
          <a:lstStyle/>
          <a:p>
            <a:r>
              <a:rPr lang="en-US" sz="3600" dirty="0" smtClean="0">
                <a:solidFill>
                  <a:srgbClr val="000000"/>
                </a:solidFill>
                <a:effectLst/>
                <a:latin typeface="Comic Sans MS" pitchFamily="32" charset="0"/>
              </a:rPr>
              <a:t>. . . but </a:t>
            </a:r>
            <a:r>
              <a:rPr lang="en-US" sz="3600" dirty="0">
                <a:solidFill>
                  <a:srgbClr val="000000"/>
                </a:solidFill>
                <a:effectLst/>
                <a:latin typeface="Comic Sans MS" pitchFamily="32" charset="0"/>
              </a:rPr>
              <a:t>young dogs learn them </a:t>
            </a:r>
            <a:r>
              <a:rPr lang="en-US" sz="3600" dirty="0" smtClean="0">
                <a:solidFill>
                  <a:srgbClr val="000000"/>
                </a:solidFill>
                <a:effectLst/>
                <a:latin typeface="Comic Sans MS" pitchFamily="32" charset="0"/>
              </a:rPr>
              <a:t>quicker.</a:t>
            </a:r>
            <a:endParaRPr lang="en-US" sz="3600" dirty="0">
              <a:solidFill>
                <a:srgbClr val="000000"/>
              </a:solidFill>
              <a:effectLst/>
              <a:latin typeface="Comic Sans MS" pitchFamily="32"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2114" name="Picture 2" descr="Ray Banister"/>
          <p:cNvPicPr>
            <a:picLocks noChangeAspect="1" noChangeArrowheads="1"/>
          </p:cNvPicPr>
          <p:nvPr/>
        </p:nvPicPr>
        <p:blipFill>
          <a:blip r:embed="rId3">
            <a:lum bright="6000" contrast="24000"/>
          </a:blip>
          <a:srcRect/>
          <a:stretch>
            <a:fillRect/>
          </a:stretch>
        </p:blipFill>
        <p:spPr bwMode="auto">
          <a:xfrm>
            <a:off x="0" y="1"/>
            <a:ext cx="9144000" cy="6975475"/>
          </a:xfrm>
          <a:prstGeom prst="rect">
            <a:avLst/>
          </a:prstGeom>
          <a:noFill/>
        </p:spPr>
      </p:pic>
      <p:sp>
        <p:nvSpPr>
          <p:cNvPr id="1242115" name="Rectangle 3"/>
          <p:cNvSpPr>
            <a:spLocks noChangeArrowheads="1"/>
          </p:cNvSpPr>
          <p:nvPr/>
        </p:nvSpPr>
        <p:spPr bwMode="auto">
          <a:xfrm>
            <a:off x="0" y="3733800"/>
            <a:ext cx="7975600" cy="2781300"/>
          </a:xfrm>
          <a:prstGeom prst="rect">
            <a:avLst/>
          </a:prstGeom>
          <a:noFill/>
          <a:ln w="9525">
            <a:noFill/>
            <a:miter lim="800000"/>
            <a:headEnd/>
            <a:tailEnd/>
          </a:ln>
          <a:effectLst>
            <a:outerShdw blurRad="63500" dist="38099" dir="2700000" algn="ctr" rotWithShape="0">
              <a:schemeClr val="hlink">
                <a:alpha val="74998"/>
              </a:schemeClr>
            </a:outerShdw>
          </a:effectLst>
        </p:spPr>
        <p:txBody>
          <a:bodyPr lIns="92075" tIns="46038" rIns="92075" bIns="46038" anchor="ctr">
            <a:prstTxWarp prst="textNoShape">
              <a:avLst/>
            </a:prstTxWarp>
          </a:bodyPr>
          <a:lstStyle/>
          <a:p>
            <a:endParaRPr lang="en-US" sz="6600" dirty="0">
              <a:solidFill>
                <a:srgbClr val="CC0000"/>
              </a:solidFill>
              <a:effectLst>
                <a:outerShdw blurRad="38100" dist="38100" dir="2700000" algn="tl">
                  <a:srgbClr val="000000"/>
                </a:outerShdw>
              </a:effectLst>
            </a:endParaRPr>
          </a:p>
        </p:txBody>
      </p:sp>
      <p:sp>
        <p:nvSpPr>
          <p:cNvPr id="2" name="TextBox 1"/>
          <p:cNvSpPr txBox="1"/>
          <p:nvPr/>
        </p:nvSpPr>
        <p:spPr>
          <a:xfrm>
            <a:off x="214488" y="5003175"/>
            <a:ext cx="5843411" cy="1569660"/>
          </a:xfrm>
          <a:prstGeom prst="rect">
            <a:avLst/>
          </a:prstGeom>
          <a:noFill/>
          <a:effectLst/>
        </p:spPr>
        <p:txBody>
          <a:bodyPr wrap="square" rtlCol="0">
            <a:spAutoFit/>
          </a:bodyPr>
          <a:lstStyle/>
          <a:p>
            <a:r>
              <a:rPr lang="en-US" sz="4800" dirty="0" smtClean="0">
                <a:solidFill>
                  <a:srgbClr val="E20000"/>
                </a:solidFill>
                <a:effectLst>
                  <a:outerShdw blurRad="38100" dist="38100" dir="2700000" algn="tl">
                    <a:srgbClr val="000000">
                      <a:alpha val="43137"/>
                    </a:srgbClr>
                  </a:outerShdw>
                </a:effectLst>
                <a:latin typeface="Comic Sans MS"/>
                <a:cs typeface="Comic Sans MS"/>
              </a:rPr>
              <a:t>Biodiversity and </a:t>
            </a:r>
          </a:p>
          <a:p>
            <a:r>
              <a:rPr lang="en-US" sz="4800" dirty="0" smtClean="0">
                <a:solidFill>
                  <a:srgbClr val="E20000"/>
                </a:solidFill>
                <a:effectLst>
                  <a:outerShdw blurRad="38100" dist="38100" dir="2700000" algn="tl">
                    <a:srgbClr val="000000">
                      <a:alpha val="43137"/>
                    </a:srgbClr>
                  </a:outerShdw>
                </a:effectLst>
                <a:latin typeface="Comic Sans MS"/>
                <a:cs typeface="Comic Sans MS"/>
              </a:rPr>
              <a:t>Boom-bust Grazing</a:t>
            </a:r>
            <a:endParaRPr lang="en-US" sz="4800" dirty="0">
              <a:solidFill>
                <a:srgbClr val="E20000"/>
              </a:solidFill>
              <a:effectLst>
                <a:outerShdw blurRad="38100" dist="38100" dir="2700000" algn="tl">
                  <a:srgbClr val="000000">
                    <a:alpha val="43137"/>
                  </a:srgbClr>
                </a:outerShdw>
              </a:effectLst>
              <a:latin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166" name="Text Box 6"/>
          <p:cNvSpPr txBox="1">
            <a:spLocks noChangeArrowheads="1"/>
          </p:cNvSpPr>
          <p:nvPr/>
        </p:nvSpPr>
        <p:spPr bwMode="auto">
          <a:xfrm>
            <a:off x="533400" y="685800"/>
            <a:ext cx="3414889" cy="641350"/>
          </a:xfrm>
          <a:prstGeom prst="rect">
            <a:avLst/>
          </a:prstGeom>
          <a:noFill/>
          <a:ln w="12700">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eaLnBrk="0" hangingPunct="0">
              <a:spcBef>
                <a:spcPct val="50000"/>
              </a:spcBef>
            </a:pPr>
            <a:r>
              <a:rPr lang="en-US" sz="3600" u="sng" dirty="0">
                <a:solidFill>
                  <a:srgbClr val="6699FF"/>
                </a:solidFill>
                <a:effectLst>
                  <a:outerShdw blurRad="38100" dist="38100" dir="2700000" algn="tl">
                    <a:srgbClr val="000000"/>
                  </a:outerShdw>
                </a:effectLst>
              </a:rPr>
              <a:t>Inexperienced</a:t>
            </a:r>
          </a:p>
        </p:txBody>
      </p:sp>
      <p:sp>
        <p:nvSpPr>
          <p:cNvPr id="1244168" name="Text Box 8"/>
          <p:cNvSpPr txBox="1">
            <a:spLocks noChangeArrowheads="1"/>
          </p:cNvSpPr>
          <p:nvPr/>
        </p:nvSpPr>
        <p:spPr bwMode="auto">
          <a:xfrm>
            <a:off x="7234767" y="3357563"/>
            <a:ext cx="2133600" cy="519112"/>
          </a:xfrm>
          <a:prstGeom prst="rect">
            <a:avLst/>
          </a:prstGeom>
          <a:noFill/>
          <a:ln w="12700">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eaLnBrk="0" hangingPunct="0">
              <a:spcBef>
                <a:spcPct val="50000"/>
              </a:spcBef>
            </a:pPr>
            <a:r>
              <a:rPr lang="en-US" sz="2800" dirty="0">
                <a:solidFill>
                  <a:srgbClr val="FFCC66"/>
                </a:solidFill>
                <a:effectLst>
                  <a:outerShdw blurRad="38100" dist="38100" dir="2700000" algn="tl">
                    <a:srgbClr val="000000"/>
                  </a:outerShdw>
                </a:effectLst>
              </a:rPr>
              <a:t>Tannins</a:t>
            </a:r>
          </a:p>
        </p:txBody>
      </p:sp>
      <p:sp>
        <p:nvSpPr>
          <p:cNvPr id="1244169" name="Text Box 9"/>
          <p:cNvSpPr txBox="1">
            <a:spLocks noChangeArrowheads="1"/>
          </p:cNvSpPr>
          <p:nvPr/>
        </p:nvSpPr>
        <p:spPr bwMode="auto">
          <a:xfrm>
            <a:off x="6875165" y="5562601"/>
            <a:ext cx="2133600" cy="519113"/>
          </a:xfrm>
          <a:prstGeom prst="rect">
            <a:avLst/>
          </a:prstGeom>
          <a:noFill/>
          <a:ln w="12700">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eaLnBrk="0" hangingPunct="0">
              <a:spcBef>
                <a:spcPct val="50000"/>
              </a:spcBef>
            </a:pPr>
            <a:r>
              <a:rPr lang="en-US" sz="2800" dirty="0" err="1">
                <a:solidFill>
                  <a:srgbClr val="FFCC66"/>
                </a:solidFill>
                <a:effectLst>
                  <a:outerShdw blurRad="38100" dist="38100" dir="2700000" algn="tl">
                    <a:srgbClr val="000000"/>
                  </a:outerShdw>
                </a:effectLst>
              </a:rPr>
              <a:t>Terpenes</a:t>
            </a:r>
            <a:endParaRPr lang="en-US" sz="2800" dirty="0">
              <a:solidFill>
                <a:srgbClr val="FFCC66"/>
              </a:solidFill>
              <a:effectLst>
                <a:outerShdw blurRad="38100" dist="38100" dir="2700000" algn="tl">
                  <a:srgbClr val="000000"/>
                </a:outerShdw>
              </a:effectLst>
            </a:endParaRPr>
          </a:p>
        </p:txBody>
      </p:sp>
      <p:sp>
        <p:nvSpPr>
          <p:cNvPr id="1244170" name="Text Box 10"/>
          <p:cNvSpPr txBox="1">
            <a:spLocks noChangeArrowheads="1"/>
          </p:cNvSpPr>
          <p:nvPr/>
        </p:nvSpPr>
        <p:spPr bwMode="auto">
          <a:xfrm>
            <a:off x="4741565" y="5461000"/>
            <a:ext cx="2133600" cy="519113"/>
          </a:xfrm>
          <a:prstGeom prst="rect">
            <a:avLst/>
          </a:prstGeom>
          <a:noFill/>
          <a:ln w="12700">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eaLnBrk="0" hangingPunct="0">
              <a:spcBef>
                <a:spcPct val="50000"/>
              </a:spcBef>
            </a:pPr>
            <a:r>
              <a:rPr lang="en-US" sz="2800" dirty="0">
                <a:solidFill>
                  <a:srgbClr val="FFCC66"/>
                </a:solidFill>
                <a:effectLst>
                  <a:outerShdw blurRad="38100" dist="38100" dir="2700000" algn="tl">
                    <a:srgbClr val="000000"/>
                  </a:outerShdw>
                </a:effectLst>
              </a:rPr>
              <a:t>Oxalates</a:t>
            </a:r>
          </a:p>
        </p:txBody>
      </p:sp>
      <p:sp>
        <p:nvSpPr>
          <p:cNvPr id="1244171" name="Line 11"/>
          <p:cNvSpPr>
            <a:spLocks noChangeShapeType="1"/>
          </p:cNvSpPr>
          <p:nvPr/>
        </p:nvSpPr>
        <p:spPr bwMode="auto">
          <a:xfrm>
            <a:off x="4572000" y="0"/>
            <a:ext cx="0" cy="6858000"/>
          </a:xfrm>
          <a:prstGeom prst="line">
            <a:avLst/>
          </a:prstGeom>
          <a:noFill/>
          <a:ln w="63500">
            <a:solidFill>
              <a:srgbClr val="6699FF"/>
            </a:solidFill>
            <a:round/>
            <a:headEnd/>
            <a:tailEnd/>
          </a:ln>
          <a:effectLst>
            <a:outerShdw blurRad="50800" dist="38100" algn="l" rotWithShape="0">
              <a:prstClr val="black">
                <a:alpha val="40000"/>
              </a:prstClr>
            </a:outerShdw>
          </a:effectLst>
        </p:spPr>
        <p:txBody>
          <a:bodyPr wrap="none" anchor="ctr">
            <a:prstTxWarp prst="textNoShape">
              <a:avLst/>
            </a:prstTxWarp>
          </a:bodyPr>
          <a:lstStyle/>
          <a:p>
            <a:endParaRPr lang="en-US">
              <a:solidFill>
                <a:schemeClr val="bg1"/>
              </a:solidFill>
            </a:endParaRPr>
          </a:p>
        </p:txBody>
      </p:sp>
      <p:sp>
        <p:nvSpPr>
          <p:cNvPr id="1244174" name="Text Box 14"/>
          <p:cNvSpPr txBox="1">
            <a:spLocks noChangeArrowheads="1"/>
          </p:cNvSpPr>
          <p:nvPr/>
        </p:nvSpPr>
        <p:spPr bwMode="auto">
          <a:xfrm>
            <a:off x="5181600" y="685800"/>
            <a:ext cx="3165123" cy="641350"/>
          </a:xfrm>
          <a:prstGeom prst="rect">
            <a:avLst/>
          </a:prstGeom>
          <a:noFill/>
          <a:ln w="12700">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eaLnBrk="0" hangingPunct="0">
              <a:spcBef>
                <a:spcPct val="50000"/>
              </a:spcBef>
            </a:pPr>
            <a:r>
              <a:rPr lang="en-US" sz="3600" u="sng" dirty="0">
                <a:solidFill>
                  <a:srgbClr val="6699FF"/>
                </a:solidFill>
                <a:effectLst>
                  <a:outerShdw blurRad="38100" dist="38100" dir="2700000" algn="tl">
                    <a:srgbClr val="000000"/>
                  </a:outerShdw>
                </a:effectLst>
              </a:rPr>
              <a:t>Experienced</a:t>
            </a:r>
          </a:p>
        </p:txBody>
      </p:sp>
      <p:pic>
        <p:nvPicPr>
          <p:cNvPr id="1244175" name="Picture 15" descr="lamb3"/>
          <p:cNvPicPr>
            <a:picLocks noChangeAspect="1" noChangeArrowheads="1"/>
          </p:cNvPicPr>
          <p:nvPr/>
        </p:nvPicPr>
        <p:blipFill>
          <a:blip r:embed="rId3"/>
          <a:srcRect/>
          <a:stretch>
            <a:fillRect/>
          </a:stretch>
        </p:blipFill>
        <p:spPr bwMode="auto">
          <a:xfrm>
            <a:off x="6553200" y="1616076"/>
            <a:ext cx="1327856" cy="1355725"/>
          </a:xfrm>
          <a:prstGeom prst="rect">
            <a:avLst/>
          </a:prstGeom>
          <a:noFill/>
        </p:spPr>
      </p:pic>
      <p:pic>
        <p:nvPicPr>
          <p:cNvPr id="1244176" name="Picture 16" descr="lamb3"/>
          <p:cNvPicPr>
            <a:picLocks noChangeAspect="1" noChangeArrowheads="1"/>
          </p:cNvPicPr>
          <p:nvPr/>
        </p:nvPicPr>
        <p:blipFill>
          <a:blip r:embed="rId3"/>
          <a:srcRect/>
          <a:stretch>
            <a:fillRect/>
          </a:stretch>
        </p:blipFill>
        <p:spPr bwMode="auto">
          <a:xfrm>
            <a:off x="1905000" y="1616076"/>
            <a:ext cx="1327856" cy="1355725"/>
          </a:xfrm>
          <a:prstGeom prst="rect">
            <a:avLst/>
          </a:prstGeom>
          <a:noFill/>
        </p:spPr>
      </p:pic>
      <p:pic>
        <p:nvPicPr>
          <p:cNvPr id="2" name="Picture 1" descr="cartton_alfalfa_pelets.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1965326"/>
            <a:ext cx="1009756" cy="1006475"/>
          </a:xfrm>
          <a:prstGeom prst="rect">
            <a:avLst/>
          </a:prstGeom>
        </p:spPr>
      </p:pic>
      <p:pic>
        <p:nvPicPr>
          <p:cNvPr id="20" name="Picture 19" descr="cartton_alfalfa_pelets.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1211" y="1462088"/>
            <a:ext cx="1009756" cy="1006475"/>
          </a:xfrm>
          <a:prstGeom prst="rect">
            <a:avLst/>
          </a:prstGeom>
        </p:spPr>
      </p:pic>
      <p:pic>
        <p:nvPicPr>
          <p:cNvPr id="5" name="Picture 4" descr="bitterbrushtransparent.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7501" y="1850502"/>
            <a:ext cx="966012" cy="1785398"/>
          </a:xfrm>
          <a:prstGeom prst="rect">
            <a:avLst/>
          </a:prstGeom>
        </p:spPr>
      </p:pic>
      <p:pic>
        <p:nvPicPr>
          <p:cNvPr id="6" name="Picture 5" descr="sagebrush transparent.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9318" y="4137549"/>
            <a:ext cx="1236364" cy="1685951"/>
          </a:xfrm>
          <a:prstGeom prst="rect">
            <a:avLst/>
          </a:prstGeom>
        </p:spPr>
      </p:pic>
      <p:pic>
        <p:nvPicPr>
          <p:cNvPr id="7" name="Picture 6" descr="lambsquarter transparent.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2823" y="3738047"/>
            <a:ext cx="1282061" cy="2085452"/>
          </a:xfrm>
          <a:prstGeom prst="rect">
            <a:avLst/>
          </a:prstGeom>
        </p:spPr>
      </p:pic>
      <p:sp>
        <p:nvSpPr>
          <p:cNvPr id="8" name="TextBox 7"/>
          <p:cNvSpPr txBox="1"/>
          <p:nvPr/>
        </p:nvSpPr>
        <p:spPr>
          <a:xfrm>
            <a:off x="7507510" y="3838575"/>
            <a:ext cx="1647318" cy="369332"/>
          </a:xfrm>
          <a:prstGeom prst="rect">
            <a:avLst/>
          </a:prstGeom>
          <a:noFill/>
        </p:spPr>
        <p:txBody>
          <a:bodyPr wrap="none" rtlCol="0">
            <a:spAutoFit/>
          </a:bodyPr>
          <a:lstStyle/>
          <a:p>
            <a:r>
              <a:rPr lang="en-US" dirty="0">
                <a:solidFill>
                  <a:schemeClr val="bg1"/>
                </a:solidFill>
              </a:rPr>
              <a:t>e</a:t>
            </a:r>
            <a:r>
              <a:rPr lang="en-US" dirty="0" smtClean="0">
                <a:solidFill>
                  <a:schemeClr val="bg1"/>
                </a:solidFill>
              </a:rPr>
              <a:t>x. bitterbrush</a:t>
            </a:r>
            <a:endParaRPr lang="en-US" dirty="0">
              <a:solidFill>
                <a:schemeClr val="bg1"/>
              </a:solidFill>
            </a:endParaRPr>
          </a:p>
        </p:txBody>
      </p:sp>
      <p:sp>
        <p:nvSpPr>
          <p:cNvPr id="26" name="TextBox 25"/>
          <p:cNvSpPr txBox="1"/>
          <p:nvPr/>
        </p:nvSpPr>
        <p:spPr>
          <a:xfrm>
            <a:off x="7222067" y="6049456"/>
            <a:ext cx="1634695" cy="369332"/>
          </a:xfrm>
          <a:prstGeom prst="rect">
            <a:avLst/>
          </a:prstGeom>
          <a:noFill/>
        </p:spPr>
        <p:txBody>
          <a:bodyPr wrap="none" rtlCol="0">
            <a:spAutoFit/>
          </a:bodyPr>
          <a:lstStyle/>
          <a:p>
            <a:r>
              <a:rPr lang="en-US" dirty="0">
                <a:solidFill>
                  <a:schemeClr val="bg1"/>
                </a:solidFill>
              </a:rPr>
              <a:t>e</a:t>
            </a:r>
            <a:r>
              <a:rPr lang="en-US" dirty="0" smtClean="0">
                <a:solidFill>
                  <a:schemeClr val="bg1"/>
                </a:solidFill>
              </a:rPr>
              <a:t>x. sagebrush</a:t>
            </a:r>
            <a:endParaRPr lang="en-US" dirty="0">
              <a:solidFill>
                <a:schemeClr val="bg1"/>
              </a:solidFill>
            </a:endParaRPr>
          </a:p>
        </p:txBody>
      </p:sp>
      <p:sp>
        <p:nvSpPr>
          <p:cNvPr id="27" name="TextBox 26"/>
          <p:cNvSpPr txBox="1"/>
          <p:nvPr/>
        </p:nvSpPr>
        <p:spPr>
          <a:xfrm>
            <a:off x="4912078" y="5904330"/>
            <a:ext cx="1903849" cy="369332"/>
          </a:xfrm>
          <a:prstGeom prst="rect">
            <a:avLst/>
          </a:prstGeom>
          <a:noFill/>
        </p:spPr>
        <p:txBody>
          <a:bodyPr wrap="none" rtlCol="0">
            <a:spAutoFit/>
          </a:bodyPr>
          <a:lstStyle/>
          <a:p>
            <a:r>
              <a:rPr lang="en-US" dirty="0">
                <a:solidFill>
                  <a:schemeClr val="bg1"/>
                </a:solidFill>
              </a:rPr>
              <a:t>e</a:t>
            </a:r>
            <a:r>
              <a:rPr lang="en-US" dirty="0" smtClean="0">
                <a:solidFill>
                  <a:schemeClr val="bg1"/>
                </a:solidFill>
              </a:rPr>
              <a:t>x. </a:t>
            </a:r>
            <a:r>
              <a:rPr lang="en-US" dirty="0" err="1" smtClean="0">
                <a:solidFill>
                  <a:schemeClr val="bg1"/>
                </a:solidFill>
              </a:rPr>
              <a:t>lambsquarter</a:t>
            </a:r>
            <a:endParaRPr lang="en-US" dirty="0">
              <a:solidFill>
                <a:schemeClr val="bg1"/>
              </a:solidFill>
            </a:endParaRPr>
          </a:p>
        </p:txBody>
      </p:sp>
      <p:sp>
        <p:nvSpPr>
          <p:cNvPr id="28" name="TextBox 27"/>
          <p:cNvSpPr txBox="1"/>
          <p:nvPr/>
        </p:nvSpPr>
        <p:spPr>
          <a:xfrm>
            <a:off x="1330116" y="4221072"/>
            <a:ext cx="813369" cy="369332"/>
          </a:xfrm>
          <a:prstGeom prst="rect">
            <a:avLst/>
          </a:prstGeom>
          <a:noFill/>
        </p:spPr>
        <p:txBody>
          <a:bodyPr wrap="none" rtlCol="0">
            <a:spAutoFit/>
          </a:bodyPr>
          <a:lstStyle/>
          <a:p>
            <a:r>
              <a:rPr lang="en-US" dirty="0" smtClean="0">
                <a:solidFill>
                  <a:schemeClr val="bg1"/>
                </a:solidFill>
              </a:rPr>
              <a:t>barley</a:t>
            </a:r>
            <a:endParaRPr lang="en-US" dirty="0">
              <a:solidFill>
                <a:schemeClr val="bg1"/>
              </a:solidFill>
            </a:endParaRPr>
          </a:p>
        </p:txBody>
      </p:sp>
      <p:sp>
        <p:nvSpPr>
          <p:cNvPr id="29" name="TextBox 28"/>
          <p:cNvSpPr txBox="1"/>
          <p:nvPr/>
        </p:nvSpPr>
        <p:spPr>
          <a:xfrm>
            <a:off x="359271" y="2976472"/>
            <a:ext cx="1532015" cy="369332"/>
          </a:xfrm>
          <a:prstGeom prst="rect">
            <a:avLst/>
          </a:prstGeom>
          <a:noFill/>
        </p:spPr>
        <p:txBody>
          <a:bodyPr wrap="none" rtlCol="0">
            <a:spAutoFit/>
          </a:bodyPr>
          <a:lstStyle/>
          <a:p>
            <a:r>
              <a:rPr lang="en-US" dirty="0">
                <a:solidFill>
                  <a:schemeClr val="bg1"/>
                </a:solidFill>
              </a:rPr>
              <a:t>a</a:t>
            </a:r>
            <a:r>
              <a:rPr lang="en-US" dirty="0" smtClean="0">
                <a:solidFill>
                  <a:schemeClr val="bg1"/>
                </a:solidFill>
              </a:rPr>
              <a:t>lfalfa pellets</a:t>
            </a:r>
            <a:endParaRPr lang="en-US" dirty="0">
              <a:solidFill>
                <a:schemeClr val="bg1"/>
              </a:solidFill>
            </a:endParaRPr>
          </a:p>
        </p:txBody>
      </p:sp>
      <p:sp>
        <p:nvSpPr>
          <p:cNvPr id="30" name="TextBox 29"/>
          <p:cNvSpPr txBox="1"/>
          <p:nvPr/>
        </p:nvSpPr>
        <p:spPr>
          <a:xfrm>
            <a:off x="6268491" y="3399493"/>
            <a:ext cx="813369" cy="369332"/>
          </a:xfrm>
          <a:prstGeom prst="rect">
            <a:avLst/>
          </a:prstGeom>
          <a:noFill/>
        </p:spPr>
        <p:txBody>
          <a:bodyPr wrap="none" rtlCol="0">
            <a:spAutoFit/>
          </a:bodyPr>
          <a:lstStyle/>
          <a:p>
            <a:r>
              <a:rPr lang="en-US" dirty="0" smtClean="0">
                <a:solidFill>
                  <a:schemeClr val="bg1"/>
                </a:solidFill>
              </a:rPr>
              <a:t>barley</a:t>
            </a:r>
            <a:endParaRPr lang="en-US" dirty="0">
              <a:solidFill>
                <a:schemeClr val="bg1"/>
              </a:solidFill>
            </a:endParaRPr>
          </a:p>
        </p:txBody>
      </p:sp>
      <p:sp>
        <p:nvSpPr>
          <p:cNvPr id="31" name="TextBox 30"/>
          <p:cNvSpPr txBox="1"/>
          <p:nvPr/>
        </p:nvSpPr>
        <p:spPr>
          <a:xfrm>
            <a:off x="4797350" y="2468562"/>
            <a:ext cx="1532015" cy="369332"/>
          </a:xfrm>
          <a:prstGeom prst="rect">
            <a:avLst/>
          </a:prstGeom>
          <a:noFill/>
        </p:spPr>
        <p:txBody>
          <a:bodyPr wrap="none" rtlCol="0">
            <a:spAutoFit/>
          </a:bodyPr>
          <a:lstStyle/>
          <a:p>
            <a:r>
              <a:rPr lang="en-US" dirty="0">
                <a:solidFill>
                  <a:schemeClr val="bg1"/>
                </a:solidFill>
              </a:rPr>
              <a:t>a</a:t>
            </a:r>
            <a:r>
              <a:rPr lang="en-US" dirty="0" smtClean="0">
                <a:solidFill>
                  <a:schemeClr val="bg1"/>
                </a:solidFill>
              </a:rPr>
              <a:t>lfalfa pellets</a:t>
            </a:r>
            <a:endParaRPr lang="en-US" dirty="0">
              <a:solidFill>
                <a:schemeClr val="bg1"/>
              </a:solidFill>
            </a:endParaRPr>
          </a:p>
        </p:txBody>
      </p:sp>
      <p:pic>
        <p:nvPicPr>
          <p:cNvPr id="3" name="Picture 2" descr="cartton_barley sm.gi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6141" y="3315027"/>
            <a:ext cx="1298222" cy="978535"/>
          </a:xfrm>
          <a:prstGeom prst="rect">
            <a:avLst/>
          </a:prstGeom>
        </p:spPr>
      </p:pic>
      <p:pic>
        <p:nvPicPr>
          <p:cNvPr id="25" name="Picture 24" descr="cartton_barley sm.gi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25922" y="2657366"/>
            <a:ext cx="1298222" cy="978535"/>
          </a:xfrm>
          <a:prstGeom prst="rect">
            <a:avLst/>
          </a:prstGeom>
        </p:spPr>
      </p:pic>
    </p:spTree>
    <p:extLst>
      <p:ext uri="{BB962C8B-B14F-4D97-AF65-F5344CB8AC3E}">
        <p14:creationId xmlns:p14="http://schemas.microsoft.com/office/powerpoint/2010/main" val="3777684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noGrp="1"/>
          </p:cNvGraphicFramePr>
          <p:nvPr>
            <p:ph type="chart" idx="1"/>
            <p:extLst>
              <p:ext uri="{D42A27DB-BD31-4B8C-83A1-F6EECF244321}">
                <p14:modId xmlns:p14="http://schemas.microsoft.com/office/powerpoint/2010/main" val="457313151"/>
              </p:ext>
            </p:extLst>
          </p:nvPr>
        </p:nvGraphicFramePr>
        <p:xfrm>
          <a:off x="812800" y="491067"/>
          <a:ext cx="7874000" cy="558799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31801" y="325969"/>
            <a:ext cx="8813800" cy="1323439"/>
          </a:xfrm>
          <a:prstGeom prst="rect">
            <a:avLst/>
          </a:prstGeom>
          <a:noFill/>
        </p:spPr>
        <p:txBody>
          <a:bodyPr wrap="square" rtlCol="0">
            <a:spAutoFit/>
          </a:bodyPr>
          <a:lstStyle/>
          <a:p>
            <a:pPr algn="ctr"/>
            <a:r>
              <a:rPr lang="en-US" sz="4000" b="1" dirty="0" smtClean="0">
                <a:solidFill>
                  <a:srgbClr val="FFC126"/>
                </a:solidFill>
                <a:effectLst>
                  <a:outerShdw blurRad="50800" dist="38100" dir="2700000" algn="tl" rotWithShape="0">
                    <a:srgbClr val="000000">
                      <a:alpha val="43000"/>
                    </a:srgbClr>
                  </a:outerShdw>
                </a:effectLst>
                <a:latin typeface="Comic Sans MS"/>
              </a:rPr>
              <a:t>Experience Affects Intake of Oxalates, Tannins and </a:t>
            </a:r>
            <a:r>
              <a:rPr lang="en-US" sz="4000" b="1" dirty="0" err="1" smtClean="0">
                <a:solidFill>
                  <a:srgbClr val="FFC126"/>
                </a:solidFill>
                <a:effectLst>
                  <a:outerShdw blurRad="50800" dist="38100" dir="2700000" algn="tl" rotWithShape="0">
                    <a:srgbClr val="000000">
                      <a:alpha val="43000"/>
                    </a:srgbClr>
                  </a:outerShdw>
                </a:effectLst>
                <a:latin typeface="Comic Sans MS"/>
              </a:rPr>
              <a:t>Terpenes</a:t>
            </a:r>
            <a:endParaRPr lang="en-US" sz="4000" b="1" dirty="0">
              <a:solidFill>
                <a:srgbClr val="FFC126"/>
              </a:solidFill>
              <a:effectLst>
                <a:outerShdw blurRad="50800" dist="38100" dir="2700000" algn="tl" rotWithShape="0">
                  <a:srgbClr val="000000">
                    <a:alpha val="43000"/>
                  </a:srgbClr>
                </a:outerShdw>
              </a:effectLst>
              <a:latin typeface="Comic Sans MS"/>
            </a:endParaRPr>
          </a:p>
        </p:txBody>
      </p:sp>
      <p:sp>
        <p:nvSpPr>
          <p:cNvPr id="4" name="TextBox 3"/>
          <p:cNvSpPr txBox="1"/>
          <p:nvPr/>
        </p:nvSpPr>
        <p:spPr>
          <a:xfrm>
            <a:off x="2387600" y="6112931"/>
            <a:ext cx="1940756" cy="523220"/>
          </a:xfrm>
          <a:prstGeom prst="rect">
            <a:avLst/>
          </a:prstGeom>
          <a:noFill/>
        </p:spPr>
        <p:txBody>
          <a:bodyPr wrap="none" rtlCol="0">
            <a:spAutoFit/>
          </a:bodyPr>
          <a:lstStyle/>
          <a:p>
            <a:r>
              <a:rPr lang="en-US" sz="2800" b="1" dirty="0" smtClean="0">
                <a:solidFill>
                  <a:schemeClr val="bg1"/>
                </a:solidFill>
                <a:effectLst>
                  <a:outerShdw blurRad="50800" dist="38100" dir="2700000" algn="tl" rotWithShape="0">
                    <a:srgbClr val="000000">
                      <a:alpha val="43000"/>
                    </a:srgbClr>
                  </a:outerShdw>
                </a:effectLst>
                <a:latin typeface="Arial"/>
              </a:rPr>
              <a:t>Restricted</a:t>
            </a:r>
            <a:endParaRPr lang="en-US" sz="2800" b="1" dirty="0">
              <a:solidFill>
                <a:schemeClr val="bg1"/>
              </a:solidFill>
              <a:effectLst>
                <a:outerShdw blurRad="50800" dist="38100" dir="2700000" algn="tl" rotWithShape="0">
                  <a:srgbClr val="000000">
                    <a:alpha val="43000"/>
                  </a:srgbClr>
                </a:outerShdw>
              </a:effectLst>
              <a:latin typeface="Arial"/>
            </a:endParaRPr>
          </a:p>
        </p:txBody>
      </p:sp>
      <p:sp>
        <p:nvSpPr>
          <p:cNvPr id="10" name="TextBox 9"/>
          <p:cNvSpPr txBox="1"/>
          <p:nvPr/>
        </p:nvSpPr>
        <p:spPr>
          <a:xfrm>
            <a:off x="6096001" y="6129862"/>
            <a:ext cx="1939879" cy="523220"/>
          </a:xfrm>
          <a:prstGeom prst="rect">
            <a:avLst/>
          </a:prstGeom>
          <a:noFill/>
        </p:spPr>
        <p:txBody>
          <a:bodyPr wrap="none" rtlCol="0">
            <a:spAutoFit/>
          </a:bodyPr>
          <a:lstStyle/>
          <a:p>
            <a:r>
              <a:rPr lang="en-US" sz="2800" b="1" dirty="0" smtClean="0">
                <a:solidFill>
                  <a:srgbClr val="FFFFFF"/>
                </a:solidFill>
                <a:effectLst>
                  <a:outerShdw blurRad="50800" dist="38100" dir="2700000" algn="tl" rotWithShape="0">
                    <a:srgbClr val="000000">
                      <a:alpha val="43000"/>
                    </a:srgbClr>
                  </a:outerShdw>
                </a:effectLst>
                <a:latin typeface="Arial"/>
              </a:rPr>
              <a:t>Ad libitum</a:t>
            </a:r>
            <a:endParaRPr lang="en-US" sz="2800" b="1" dirty="0">
              <a:solidFill>
                <a:srgbClr val="FFFFFF"/>
              </a:solidFill>
              <a:effectLst>
                <a:outerShdw blurRad="50800" dist="38100" dir="2700000" algn="tl" rotWithShape="0">
                  <a:srgbClr val="000000">
                    <a:alpha val="43000"/>
                  </a:srgbClr>
                </a:outerShdw>
              </a:effectLst>
              <a:latin typeface="Arial"/>
            </a:endParaRPr>
          </a:p>
        </p:txBody>
      </p:sp>
      <p:sp>
        <p:nvSpPr>
          <p:cNvPr id="5" name="TextBox 4"/>
          <p:cNvSpPr txBox="1"/>
          <p:nvPr/>
        </p:nvSpPr>
        <p:spPr>
          <a:xfrm rot="16200000">
            <a:off x="-329682" y="3446946"/>
            <a:ext cx="1761745" cy="523220"/>
          </a:xfrm>
          <a:prstGeom prst="rect">
            <a:avLst/>
          </a:prstGeom>
          <a:noFill/>
        </p:spPr>
        <p:txBody>
          <a:bodyPr wrap="none" rtlCol="0">
            <a:spAutoFit/>
          </a:bodyPr>
          <a:lstStyle/>
          <a:p>
            <a:r>
              <a:rPr lang="en-US" sz="2800" dirty="0" smtClean="0">
                <a:solidFill>
                  <a:srgbClr val="FFFFFF"/>
                </a:solidFill>
                <a:latin typeface="Arial"/>
                <a:cs typeface="Arial"/>
              </a:rPr>
              <a:t>Intake g/d</a:t>
            </a:r>
            <a:endParaRPr lang="en-US" sz="2800" dirty="0">
              <a:solidFill>
                <a:srgbClr val="FFFFFF"/>
              </a:solidFill>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Arc 1026"/>
          <p:cNvSpPr>
            <a:spLocks/>
          </p:cNvSpPr>
          <p:nvPr/>
        </p:nvSpPr>
        <p:spPr bwMode="auto">
          <a:xfrm rot="5400000">
            <a:off x="3733800" y="-76200"/>
            <a:ext cx="1524000" cy="4267200"/>
          </a:xfrm>
          <a:custGeom>
            <a:avLst/>
            <a:gdLst>
              <a:gd name="G0" fmla="+- 21600 0 0"/>
              <a:gd name="G1" fmla="+- 19921 0 0"/>
              <a:gd name="G2" fmla="+- 21600 0 0"/>
              <a:gd name="T0" fmla="*/ 13911 w 21600"/>
              <a:gd name="T1" fmla="*/ 40106 h 40106"/>
              <a:gd name="T2" fmla="*/ 13251 w 21600"/>
              <a:gd name="T3" fmla="*/ 0 h 40106"/>
              <a:gd name="T4" fmla="*/ 21600 w 21600"/>
              <a:gd name="T5" fmla="*/ 19921 h 40106"/>
            </a:gdLst>
            <a:ahLst/>
            <a:cxnLst>
              <a:cxn ang="0">
                <a:pos x="T0" y="T1"/>
              </a:cxn>
              <a:cxn ang="0">
                <a:pos x="T2" y="T3"/>
              </a:cxn>
              <a:cxn ang="0">
                <a:pos x="T4" y="T5"/>
              </a:cxn>
            </a:cxnLst>
            <a:rect l="0" t="0" r="r" b="b"/>
            <a:pathLst>
              <a:path w="21600" h="40106" fill="none" extrusionOk="0">
                <a:moveTo>
                  <a:pt x="13910" y="40106"/>
                </a:moveTo>
                <a:cubicBezTo>
                  <a:pt x="5535" y="36915"/>
                  <a:pt x="0" y="28883"/>
                  <a:pt x="0" y="19921"/>
                </a:cubicBezTo>
                <a:cubicBezTo>
                  <a:pt x="0" y="11217"/>
                  <a:pt x="5223" y="3364"/>
                  <a:pt x="13250" y="-1"/>
                </a:cubicBezTo>
              </a:path>
              <a:path w="21600" h="40106" stroke="0" extrusionOk="0">
                <a:moveTo>
                  <a:pt x="13910" y="40106"/>
                </a:moveTo>
                <a:cubicBezTo>
                  <a:pt x="5535" y="36915"/>
                  <a:pt x="0" y="28883"/>
                  <a:pt x="0" y="19921"/>
                </a:cubicBezTo>
                <a:cubicBezTo>
                  <a:pt x="0" y="11217"/>
                  <a:pt x="5223" y="3364"/>
                  <a:pt x="13250" y="-1"/>
                </a:cubicBezTo>
                <a:lnTo>
                  <a:pt x="21600" y="19921"/>
                </a:lnTo>
                <a:close/>
              </a:path>
            </a:pathLst>
          </a:custGeom>
          <a:noFill/>
          <a:ln w="190500">
            <a:solidFill>
              <a:srgbClr val="FFFFFF"/>
            </a:solidFill>
            <a:round/>
            <a:headEnd/>
            <a:tailEnd type="triangle" w="med" len="me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1002501" name="Arc 1029"/>
          <p:cNvSpPr>
            <a:spLocks/>
          </p:cNvSpPr>
          <p:nvPr/>
        </p:nvSpPr>
        <p:spPr bwMode="auto">
          <a:xfrm rot="-5400000">
            <a:off x="3877733" y="2463800"/>
            <a:ext cx="1524000" cy="4267200"/>
          </a:xfrm>
          <a:custGeom>
            <a:avLst/>
            <a:gdLst>
              <a:gd name="G0" fmla="+- 21600 0 0"/>
              <a:gd name="G1" fmla="+- 19921 0 0"/>
              <a:gd name="G2" fmla="+- 21600 0 0"/>
              <a:gd name="T0" fmla="*/ 13911 w 21600"/>
              <a:gd name="T1" fmla="*/ 40106 h 40106"/>
              <a:gd name="T2" fmla="*/ 13251 w 21600"/>
              <a:gd name="T3" fmla="*/ 0 h 40106"/>
              <a:gd name="T4" fmla="*/ 21600 w 21600"/>
              <a:gd name="T5" fmla="*/ 19921 h 40106"/>
            </a:gdLst>
            <a:ahLst/>
            <a:cxnLst>
              <a:cxn ang="0">
                <a:pos x="T0" y="T1"/>
              </a:cxn>
              <a:cxn ang="0">
                <a:pos x="T2" y="T3"/>
              </a:cxn>
              <a:cxn ang="0">
                <a:pos x="T4" y="T5"/>
              </a:cxn>
            </a:cxnLst>
            <a:rect l="0" t="0" r="r" b="b"/>
            <a:pathLst>
              <a:path w="21600" h="40106" fill="none" extrusionOk="0">
                <a:moveTo>
                  <a:pt x="13910" y="40106"/>
                </a:moveTo>
                <a:cubicBezTo>
                  <a:pt x="5535" y="36915"/>
                  <a:pt x="0" y="28883"/>
                  <a:pt x="0" y="19921"/>
                </a:cubicBezTo>
                <a:cubicBezTo>
                  <a:pt x="0" y="11217"/>
                  <a:pt x="5223" y="3364"/>
                  <a:pt x="13250" y="-1"/>
                </a:cubicBezTo>
              </a:path>
              <a:path w="21600" h="40106" stroke="0" extrusionOk="0">
                <a:moveTo>
                  <a:pt x="13910" y="40106"/>
                </a:moveTo>
                <a:cubicBezTo>
                  <a:pt x="5535" y="36915"/>
                  <a:pt x="0" y="28883"/>
                  <a:pt x="0" y="19921"/>
                </a:cubicBezTo>
                <a:cubicBezTo>
                  <a:pt x="0" y="11217"/>
                  <a:pt x="5223" y="3364"/>
                  <a:pt x="13250" y="-1"/>
                </a:cubicBezTo>
                <a:lnTo>
                  <a:pt x="21600" y="19921"/>
                </a:lnTo>
                <a:close/>
              </a:path>
            </a:pathLst>
          </a:custGeom>
          <a:noFill/>
          <a:ln w="190500">
            <a:solidFill>
              <a:srgbClr val="FFFFFF"/>
            </a:solidFill>
            <a:round/>
            <a:headEnd/>
            <a:tailEnd type="triangle" w="med" len="me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1002502" name="Oval 1030"/>
          <p:cNvSpPr>
            <a:spLocks noChangeArrowheads="1"/>
          </p:cNvSpPr>
          <p:nvPr/>
        </p:nvSpPr>
        <p:spPr bwMode="auto">
          <a:xfrm>
            <a:off x="5008034" y="2451100"/>
            <a:ext cx="3255433" cy="1727200"/>
          </a:xfrm>
          <a:prstGeom prst="ellipse">
            <a:avLst/>
          </a:prstGeom>
          <a:solidFill>
            <a:srgbClr val="000099"/>
          </a:solidFill>
          <a:ln w="9525">
            <a:solidFill>
              <a:schemeClr val="bg1"/>
            </a:solidFill>
            <a:round/>
            <a:headEnd/>
            <a:tailEnd/>
          </a:ln>
          <a:effectLst/>
        </p:spPr>
        <p:txBody>
          <a:bodyPr wrap="none" anchor="ctr">
            <a:prstTxWarp prst="textNoShape">
              <a:avLst/>
            </a:prstTxWarp>
          </a:bodyPr>
          <a:lstStyle/>
          <a:p>
            <a:pPr algn="ctr" eaLnBrk="0" hangingPunct="0"/>
            <a:r>
              <a:rPr lang="en-US" sz="3600" dirty="0">
                <a:solidFill>
                  <a:srgbClr val="FFCC66"/>
                </a:solidFill>
                <a:effectLst>
                  <a:outerShdw blurRad="38100" dist="38100" dir="2700000" algn="tl">
                    <a:srgbClr val="000000"/>
                  </a:outerShdw>
                </a:effectLst>
              </a:rPr>
              <a:t>Consequences</a:t>
            </a:r>
          </a:p>
        </p:txBody>
      </p:sp>
      <p:sp>
        <p:nvSpPr>
          <p:cNvPr id="1002505" name="Oval 1033"/>
          <p:cNvSpPr>
            <a:spLocks noChangeArrowheads="1"/>
          </p:cNvSpPr>
          <p:nvPr/>
        </p:nvSpPr>
        <p:spPr bwMode="auto">
          <a:xfrm>
            <a:off x="809978" y="2451100"/>
            <a:ext cx="3255434" cy="1727200"/>
          </a:xfrm>
          <a:prstGeom prst="ellipse">
            <a:avLst/>
          </a:prstGeom>
          <a:solidFill>
            <a:srgbClr val="000099"/>
          </a:solidFill>
          <a:ln w="9525">
            <a:solidFill>
              <a:srgbClr val="FFFFFF"/>
            </a:solidFill>
            <a:round/>
            <a:headEnd/>
            <a:tailEnd/>
          </a:ln>
          <a:effectLst/>
        </p:spPr>
        <p:txBody>
          <a:bodyPr wrap="none" anchor="ctr">
            <a:prstTxWarp prst="textNoShape">
              <a:avLst/>
            </a:prstTxWarp>
          </a:bodyPr>
          <a:lstStyle/>
          <a:p>
            <a:pPr algn="ctr" eaLnBrk="0" hangingPunct="0"/>
            <a:r>
              <a:rPr lang="en-US" sz="3600" dirty="0">
                <a:solidFill>
                  <a:srgbClr val="FFCC66"/>
                </a:solidFill>
                <a:effectLst>
                  <a:outerShdw blurRad="38100" dist="38100" dir="2700000" algn="tl">
                    <a:srgbClr val="000000"/>
                  </a:outerShdw>
                </a:effectLst>
                <a:latin typeface="Comic Sans MS"/>
                <a:cs typeface="Comic Sans MS"/>
              </a:rPr>
              <a:t>Behavior</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0306" name="Picture 2" descr="Ray Banister Cows"/>
          <p:cNvPicPr>
            <a:picLocks noChangeAspect="1" noChangeArrowheads="1"/>
          </p:cNvPicPr>
          <p:nvPr/>
        </p:nvPicPr>
        <p:blipFill>
          <a:blip r:embed="rId3">
            <a:lum bright="18000" contrast="30000"/>
          </a:blip>
          <a:srcRect/>
          <a:stretch>
            <a:fillRect/>
          </a:stretch>
        </p:blipFill>
        <p:spPr bwMode="auto">
          <a:xfrm>
            <a:off x="4605867" y="0"/>
            <a:ext cx="4538133" cy="3429000"/>
          </a:xfrm>
          <a:prstGeom prst="rect">
            <a:avLst/>
          </a:prstGeom>
          <a:noFill/>
          <a:effectLst>
            <a:outerShdw blurRad="63500" dist="38099" dir="2700000" algn="ctr" rotWithShape="0">
              <a:schemeClr val="bg2">
                <a:alpha val="74998"/>
              </a:schemeClr>
            </a:outerShdw>
          </a:effectLst>
        </p:spPr>
      </p:pic>
      <p:pic>
        <p:nvPicPr>
          <p:cNvPr id="1250309" name="Picture 5" descr="Joe"/>
          <p:cNvPicPr>
            <a:picLocks noChangeAspect="1" noChangeArrowheads="1"/>
          </p:cNvPicPr>
          <p:nvPr/>
        </p:nvPicPr>
        <p:blipFill>
          <a:blip r:embed="rId4">
            <a:lum bright="-6000" contrast="12000"/>
          </a:blip>
          <a:srcRect/>
          <a:stretch>
            <a:fillRect/>
          </a:stretch>
        </p:blipFill>
        <p:spPr bwMode="auto">
          <a:xfrm>
            <a:off x="0" y="3441700"/>
            <a:ext cx="4605867" cy="3416300"/>
          </a:xfrm>
          <a:prstGeom prst="rect">
            <a:avLst/>
          </a:prstGeom>
          <a:noFill/>
        </p:spPr>
      </p:pic>
      <p:sp>
        <p:nvSpPr>
          <p:cNvPr id="2" name="TextBox 1"/>
          <p:cNvSpPr txBox="1"/>
          <p:nvPr/>
        </p:nvSpPr>
        <p:spPr>
          <a:xfrm>
            <a:off x="152400" y="596900"/>
            <a:ext cx="4559300" cy="1754327"/>
          </a:xfrm>
          <a:prstGeom prst="rect">
            <a:avLst/>
          </a:prstGeom>
          <a:noFill/>
        </p:spPr>
        <p:txBody>
          <a:bodyPr wrap="square" rtlCol="0">
            <a:spAutoFit/>
          </a:bodyPr>
          <a:lstStyle/>
          <a:p>
            <a:r>
              <a:rPr lang="en-US" sz="3600" dirty="0" smtClean="0">
                <a:solidFill>
                  <a:schemeClr val="accent3">
                    <a:lumMod val="60000"/>
                    <a:lumOff val="40000"/>
                  </a:schemeClr>
                </a:solidFill>
                <a:effectLst>
                  <a:outerShdw blurRad="38100" dist="38100" dir="2700000" algn="tl">
                    <a:srgbClr val="000000">
                      <a:alpha val="43137"/>
                    </a:srgbClr>
                  </a:outerShdw>
                </a:effectLst>
                <a:latin typeface="Comic Sans MS"/>
                <a:cs typeface="Comic Sans MS"/>
              </a:rPr>
              <a:t>Ray’s cattle learned to “mix the best with the rest”</a:t>
            </a:r>
            <a:endParaRPr lang="en-US" sz="3600" dirty="0">
              <a:solidFill>
                <a:schemeClr val="accent3">
                  <a:lumMod val="60000"/>
                  <a:lumOff val="40000"/>
                </a:schemeClr>
              </a:solidFill>
              <a:effectLst>
                <a:outerShdw blurRad="38100" dist="38100" dir="2700000" algn="tl">
                  <a:srgbClr val="000000">
                    <a:alpha val="43137"/>
                  </a:srgbClr>
                </a:outerShdw>
              </a:effectLst>
              <a:latin typeface="Comic Sans MS"/>
              <a:cs typeface="Comic Sans MS"/>
            </a:endParaRPr>
          </a:p>
        </p:txBody>
      </p:sp>
      <p:sp>
        <p:nvSpPr>
          <p:cNvPr id="3" name="TextBox 2"/>
          <p:cNvSpPr txBox="1"/>
          <p:nvPr/>
        </p:nvSpPr>
        <p:spPr>
          <a:xfrm>
            <a:off x="4914900" y="4064000"/>
            <a:ext cx="4229100" cy="1938992"/>
          </a:xfrm>
          <a:prstGeom prst="rect">
            <a:avLst/>
          </a:prstGeom>
          <a:noFill/>
        </p:spPr>
        <p:txBody>
          <a:bodyPr wrap="square" rtlCol="0">
            <a:spAutoFit/>
          </a:bodyPr>
          <a:lstStyle/>
          <a:p>
            <a:r>
              <a:rPr lang="en-US" sz="4000" dirty="0">
                <a:solidFill>
                  <a:srgbClr val="C3D69B"/>
                </a:solidFill>
                <a:effectLst>
                  <a:outerShdw blurRad="38100" dist="38100" dir="2700000" algn="tl">
                    <a:srgbClr val="000000">
                      <a:alpha val="43137"/>
                    </a:srgbClr>
                  </a:outerShdw>
                </a:effectLst>
                <a:latin typeface="Comic Sans MS"/>
                <a:cs typeface="Comic Sans MS"/>
              </a:rPr>
              <a:t>R</a:t>
            </a:r>
            <a:r>
              <a:rPr lang="en-US" sz="4000" dirty="0" smtClean="0">
                <a:solidFill>
                  <a:srgbClr val="C3D69B"/>
                </a:solidFill>
                <a:effectLst>
                  <a:outerShdw blurRad="38100" dist="38100" dir="2700000" algn="tl">
                    <a:srgbClr val="000000">
                      <a:alpha val="43137"/>
                    </a:srgbClr>
                  </a:outerShdw>
                </a:effectLst>
                <a:latin typeface="Comic Sans MS"/>
                <a:cs typeface="Comic Sans MS"/>
              </a:rPr>
              <a:t>ather than “eat the best and leave the rest.”</a:t>
            </a:r>
            <a:endParaRPr lang="en-US" sz="4000" dirty="0">
              <a:solidFill>
                <a:srgbClr val="C3D69B"/>
              </a:solidFill>
              <a:effectLst>
                <a:outerShdw blurRad="38100" dist="38100" dir="2700000" algn="tl">
                  <a:srgbClr val="000000">
                    <a:alpha val="43137"/>
                  </a:srgbClr>
                </a:outerShdw>
              </a:effectLst>
              <a:latin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ctrTitle"/>
          </p:nvPr>
        </p:nvSpPr>
        <p:spPr>
          <a:xfrm>
            <a:off x="495301" y="2286001"/>
            <a:ext cx="8153400" cy="2200275"/>
          </a:xfrm>
          <a:effectLst/>
        </p:spPr>
        <p:txBody>
          <a:bodyPr>
            <a:normAutofit fontScale="90000"/>
          </a:bodyPr>
          <a:lstStyle/>
          <a:p>
            <a:r>
              <a:rPr lang="en-US" sz="7200" dirty="0" smtClean="0">
                <a:solidFill>
                  <a:srgbClr val="66FF33"/>
                </a:solidFill>
                <a:latin typeface="Comic Sans MS" charset="0"/>
              </a:rPr>
              <a:t>Learning to Eat Sagebrush</a:t>
            </a:r>
            <a:endParaRPr lang="en-US" sz="7200" dirty="0">
              <a:solidFill>
                <a:srgbClr val="66FF33"/>
              </a:solidFill>
              <a:latin typeface="Comic Sans M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074"/>
          <p:cNvSpPr>
            <a:spLocks noGrp="1" noChangeArrowheads="1"/>
          </p:cNvSpPr>
          <p:nvPr>
            <p:ph type="title"/>
          </p:nvPr>
        </p:nvSpPr>
        <p:spPr>
          <a:xfrm>
            <a:off x="1879602" y="381000"/>
            <a:ext cx="5452532" cy="1143000"/>
          </a:xfrm>
          <a:noFill/>
          <a:ln/>
          <a:effectLst>
            <a:outerShdw blurRad="63500" dist="38099"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Autofit/>
          </a:bodyPr>
          <a:lstStyle/>
          <a:p>
            <a:r>
              <a:rPr lang="en-US" dirty="0" err="1">
                <a:solidFill>
                  <a:srgbClr val="FFFFFF"/>
                </a:solidFill>
                <a:latin typeface="Comic Sans MS" charset="0"/>
              </a:rPr>
              <a:t>T</a:t>
            </a:r>
            <a:r>
              <a:rPr lang="en-US" dirty="0" err="1" smtClean="0">
                <a:solidFill>
                  <a:srgbClr val="FFFFFF"/>
                </a:solidFill>
                <a:latin typeface="Comic Sans MS" charset="0"/>
              </a:rPr>
              <a:t>erpenes</a:t>
            </a:r>
            <a:r>
              <a:rPr lang="en-US" dirty="0" smtClean="0">
                <a:solidFill>
                  <a:srgbClr val="FFFFFF"/>
                </a:solidFill>
                <a:latin typeface="Comic Sans MS" charset="0"/>
              </a:rPr>
              <a:t> </a:t>
            </a:r>
            <a:r>
              <a:rPr lang="en-US" dirty="0">
                <a:solidFill>
                  <a:srgbClr val="FFFFFF"/>
                </a:solidFill>
                <a:latin typeface="Comic Sans MS" charset="0"/>
              </a:rPr>
              <a:t>limit </a:t>
            </a:r>
            <a:r>
              <a:rPr lang="en-US" dirty="0" smtClean="0">
                <a:solidFill>
                  <a:srgbClr val="FFFFFF"/>
                </a:solidFill>
                <a:latin typeface="Comic Sans MS" charset="0"/>
              </a:rPr>
              <a:t>intake of </a:t>
            </a:r>
            <a:r>
              <a:rPr lang="en-US" dirty="0">
                <a:solidFill>
                  <a:srgbClr val="FFFFFF"/>
                </a:solidFill>
                <a:latin typeface="Comic Sans MS" charset="0"/>
              </a:rPr>
              <a:t>sagebrush</a:t>
            </a:r>
          </a:p>
        </p:txBody>
      </p:sp>
      <p:graphicFrame>
        <p:nvGraphicFramePr>
          <p:cNvPr id="6" name="Object 3075">
            <a:hlinkClick r:id="" action="ppaction://ole?verb=0"/>
          </p:cNvPr>
          <p:cNvGraphicFramePr>
            <a:graphicFrameLocks noGrp="1"/>
          </p:cNvGraphicFramePr>
          <p:nvPr>
            <p:ph type="chart" sz="half" idx="1"/>
            <p:extLst>
              <p:ext uri="{D42A27DB-BD31-4B8C-83A1-F6EECF244321}">
                <p14:modId xmlns:p14="http://schemas.microsoft.com/office/powerpoint/2010/main" val="1201505702"/>
              </p:ext>
            </p:extLst>
          </p:nvPr>
        </p:nvGraphicFramePr>
        <p:xfrm>
          <a:off x="946857" y="1660526"/>
          <a:ext cx="7131472" cy="37782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3076"/>
          <p:cNvSpPr txBox="1">
            <a:spLocks noChangeArrowheads="1"/>
          </p:cNvSpPr>
          <p:nvPr/>
        </p:nvSpPr>
        <p:spPr bwMode="auto">
          <a:xfrm rot="16200000">
            <a:off x="-1277772" y="3081665"/>
            <a:ext cx="3917950" cy="52322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2800" b="1" dirty="0" smtClean="0">
                <a:solidFill>
                  <a:srgbClr val="FFFFFF"/>
                </a:solidFill>
                <a:latin typeface="Arial" charset="0"/>
              </a:rPr>
              <a:t> </a:t>
            </a:r>
            <a:r>
              <a:rPr lang="en-US" sz="2400" b="1" dirty="0" smtClean="0">
                <a:solidFill>
                  <a:srgbClr val="FFFFFF"/>
                </a:solidFill>
                <a:latin typeface="Arial" charset="0"/>
              </a:rPr>
              <a:t>Daily Intake </a:t>
            </a:r>
            <a:r>
              <a:rPr lang="en-US" sz="2400" b="1" dirty="0">
                <a:solidFill>
                  <a:srgbClr val="FFFFFF"/>
                </a:solidFill>
                <a:latin typeface="Arial" charset="0"/>
              </a:rPr>
              <a:t>of </a:t>
            </a:r>
            <a:r>
              <a:rPr lang="en-US" sz="2400" b="1" dirty="0" smtClean="0">
                <a:solidFill>
                  <a:srgbClr val="FFFFFF"/>
                </a:solidFill>
                <a:latin typeface="Arial" charset="0"/>
              </a:rPr>
              <a:t>Ration </a:t>
            </a:r>
            <a:r>
              <a:rPr lang="en-US" sz="2400" dirty="0" smtClean="0">
                <a:solidFill>
                  <a:srgbClr val="FFFFFF"/>
                </a:solidFill>
                <a:latin typeface="Arial" charset="0"/>
              </a:rPr>
              <a:t>(g</a:t>
            </a:r>
            <a:r>
              <a:rPr lang="en-US" sz="2400" dirty="0">
                <a:solidFill>
                  <a:srgbClr val="FFFFFF"/>
                </a:solidFill>
                <a:latin typeface="Arial" charset="0"/>
              </a:rPr>
              <a:t>)</a:t>
            </a:r>
          </a:p>
        </p:txBody>
      </p:sp>
      <p:sp>
        <p:nvSpPr>
          <p:cNvPr id="8" name="Text Box 3077"/>
          <p:cNvSpPr txBox="1">
            <a:spLocks noChangeArrowheads="1"/>
          </p:cNvSpPr>
          <p:nvPr/>
        </p:nvSpPr>
        <p:spPr bwMode="auto">
          <a:xfrm>
            <a:off x="1314593" y="5534025"/>
            <a:ext cx="6382176" cy="52322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p>
            <a:pPr algn="ctr"/>
            <a:r>
              <a:rPr lang="en-US" sz="2800" b="1" dirty="0" err="1">
                <a:solidFill>
                  <a:srgbClr val="FFFFFF"/>
                </a:solidFill>
                <a:latin typeface="Arial" charset="0"/>
              </a:rPr>
              <a:t>Terpene</a:t>
            </a:r>
            <a:r>
              <a:rPr lang="en-US" sz="2800" b="1" dirty="0">
                <a:solidFill>
                  <a:srgbClr val="FFFFFF"/>
                </a:solidFill>
                <a:latin typeface="Arial" charset="0"/>
              </a:rPr>
              <a:t> Concentration in Ration (%)</a:t>
            </a:r>
          </a:p>
        </p:txBody>
      </p:sp>
      <p:sp>
        <p:nvSpPr>
          <p:cNvPr id="9" name="Text Box 3076"/>
          <p:cNvSpPr txBox="1">
            <a:spLocks noChangeArrowheads="1"/>
          </p:cNvSpPr>
          <p:nvPr/>
        </p:nvSpPr>
        <p:spPr bwMode="auto">
          <a:xfrm rot="5400000">
            <a:off x="6258057" y="3240415"/>
            <a:ext cx="4286250" cy="52322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2800" b="1" dirty="0" smtClean="0">
                <a:latin typeface="Arial" charset="0"/>
              </a:rPr>
              <a:t> </a:t>
            </a:r>
            <a:r>
              <a:rPr lang="en-US" sz="2400" b="1" dirty="0" smtClean="0">
                <a:solidFill>
                  <a:srgbClr val="FFFFFF"/>
                </a:solidFill>
                <a:latin typeface="Arial" charset="0"/>
              </a:rPr>
              <a:t>Daily Intake of </a:t>
            </a:r>
            <a:r>
              <a:rPr lang="en-US" sz="2400" b="1" dirty="0" err="1" smtClean="0">
                <a:solidFill>
                  <a:srgbClr val="FFFFFF"/>
                </a:solidFill>
                <a:latin typeface="Arial" charset="0"/>
              </a:rPr>
              <a:t>Terpenes</a:t>
            </a:r>
            <a:r>
              <a:rPr lang="en-US" sz="2400" b="1" dirty="0" smtClean="0">
                <a:solidFill>
                  <a:srgbClr val="FFFFFF"/>
                </a:solidFill>
                <a:latin typeface="Arial" charset="0"/>
              </a:rPr>
              <a:t> </a:t>
            </a:r>
            <a:r>
              <a:rPr lang="en-US" sz="2400" dirty="0" smtClean="0">
                <a:solidFill>
                  <a:srgbClr val="FFFFFF"/>
                </a:solidFill>
                <a:latin typeface="Arial" charset="0"/>
              </a:rPr>
              <a:t>(g</a:t>
            </a:r>
            <a:r>
              <a:rPr lang="en-US" sz="2400" dirty="0">
                <a:solidFill>
                  <a:srgbClr val="FFFFFF"/>
                </a:solidFill>
                <a:latin typeface="Arial" charset="0"/>
              </a:rPr>
              <a:t>)</a:t>
            </a:r>
          </a:p>
        </p:txBody>
      </p:sp>
    </p:spTree>
    <p:extLst>
      <p:ext uri="{BB962C8B-B14F-4D97-AF65-F5344CB8AC3E}">
        <p14:creationId xmlns:p14="http://schemas.microsoft.com/office/powerpoint/2010/main" val="132820010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7000" y="1346200"/>
            <a:ext cx="8915400" cy="3632200"/>
          </a:xfrm>
          <a:prstGeom prst="rect">
            <a:avLst/>
          </a:prstGeom>
          <a:noFill/>
          <a:ln w="9525">
            <a:noFill/>
            <a:miter lim="800000"/>
            <a:headEnd/>
            <a:tailEnd/>
          </a:ln>
          <a:effectLst/>
        </p:spPr>
        <p:txBody>
          <a:bodyPr lIns="92075" tIns="46038" rIns="92075" bIns="46038" anchor="ctr">
            <a:prstTxWarp prst="textNoShape">
              <a:avLst/>
            </a:prstTxWarp>
          </a:bodyPr>
          <a:lstStyle/>
          <a:p>
            <a:pPr marL="342900" indent="-342900" algn="ctr">
              <a:spcBef>
                <a:spcPct val="20000"/>
              </a:spcBef>
              <a:buClr>
                <a:schemeClr val="accent2"/>
              </a:buClr>
              <a:buSzPct val="80000"/>
              <a:buFont typeface="Wingdings" charset="2"/>
              <a:buNone/>
            </a:pPr>
            <a:r>
              <a:rPr lang="en-US" sz="5400" dirty="0">
                <a:effectLst>
                  <a:outerShdw blurRad="38100" dist="38100" dir="2700000" algn="tl">
                    <a:srgbClr val="000000"/>
                  </a:outerShdw>
                </a:effectLst>
                <a:latin typeface="Comic Sans MS"/>
                <a:cs typeface="Comic Sans MS"/>
              </a:rPr>
              <a:t>   Supplemental nutrients                    - energy, protein -                enhance intake  of foods that contain toxins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a:hlinkClick r:id="" action="ppaction://ole?verb=0"/>
          </p:cNvPr>
          <p:cNvGraphicFramePr>
            <a:graphicFrameLocks noGrp="1"/>
          </p:cNvGraphicFramePr>
          <p:nvPr>
            <p:ph type="chart" idx="1"/>
            <p:extLst>
              <p:ext uri="{D42A27DB-BD31-4B8C-83A1-F6EECF244321}">
                <p14:modId xmlns:p14="http://schemas.microsoft.com/office/powerpoint/2010/main" val="4070766399"/>
              </p:ext>
            </p:extLst>
          </p:nvPr>
        </p:nvGraphicFramePr>
        <p:xfrm>
          <a:off x="1174044" y="1727200"/>
          <a:ext cx="7055556" cy="431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rot="16200000">
            <a:off x="-649022" y="3285839"/>
            <a:ext cx="3063609" cy="461665"/>
          </a:xfrm>
          <a:prstGeom prst="rect">
            <a:avLst/>
          </a:prstGeom>
          <a:noFill/>
        </p:spPr>
        <p:txBody>
          <a:bodyPr wrap="none" rtlCol="0">
            <a:spAutoFit/>
          </a:bodyPr>
          <a:lstStyle/>
          <a:p>
            <a:r>
              <a:rPr lang="en-US" sz="2400" dirty="0" smtClean="0">
                <a:solidFill>
                  <a:srgbClr val="FFFFFF"/>
                </a:solidFill>
                <a:latin typeface="+mj-lt"/>
              </a:rPr>
              <a:t>Intake of Sagebrush (g)</a:t>
            </a:r>
            <a:endParaRPr lang="en-US" sz="2400" dirty="0">
              <a:solidFill>
                <a:srgbClr val="FFFFFF"/>
              </a:solidFill>
              <a:latin typeface="+mj-lt"/>
            </a:endParaRPr>
          </a:p>
        </p:txBody>
      </p:sp>
      <p:sp>
        <p:nvSpPr>
          <p:cNvPr id="5" name="Rectangle 2"/>
          <p:cNvSpPr>
            <a:spLocks noGrp="1" noChangeArrowheads="1"/>
          </p:cNvSpPr>
          <p:nvPr>
            <p:ph type="title"/>
          </p:nvPr>
        </p:nvSpPr>
        <p:spPr>
          <a:noFill/>
          <a:ln/>
          <a:effectLst/>
        </p:spPr>
        <p:txBody>
          <a:bodyPr lIns="90488" tIns="44450" rIns="90488" bIns="44450"/>
          <a:lstStyle/>
          <a:p>
            <a:r>
              <a:rPr lang="en-US" sz="4000" dirty="0">
                <a:solidFill>
                  <a:srgbClr val="FFCC66"/>
                </a:solidFill>
                <a:effectLst>
                  <a:outerShdw blurRad="38100" dist="38100" dir="2700000" algn="tl">
                    <a:srgbClr val="000000">
                      <a:alpha val="43137"/>
                    </a:srgbClr>
                  </a:outerShdw>
                </a:effectLst>
                <a:latin typeface="Comic Sans MS"/>
                <a:cs typeface="Comic Sans MS"/>
              </a:rPr>
              <a:t>N</a:t>
            </a:r>
            <a:r>
              <a:rPr lang="en-US" sz="4000" dirty="0" smtClean="0">
                <a:solidFill>
                  <a:srgbClr val="FFCC66"/>
                </a:solidFill>
                <a:effectLst>
                  <a:outerShdw blurRad="38100" dist="38100" dir="2700000" algn="tl">
                    <a:srgbClr val="000000">
                      <a:alpha val="43137"/>
                    </a:srgbClr>
                  </a:outerShdw>
                </a:effectLst>
                <a:latin typeface="Comic Sans MS"/>
                <a:cs typeface="Comic Sans MS"/>
              </a:rPr>
              <a:t>utrient</a:t>
            </a:r>
            <a:r>
              <a:rPr lang="en-US" sz="4000" dirty="0">
                <a:solidFill>
                  <a:srgbClr val="FFCC66"/>
                </a:solidFill>
                <a:effectLst>
                  <a:outerShdw blurRad="38100" dist="38100" dir="2700000" algn="tl">
                    <a:srgbClr val="000000">
                      <a:alpha val="43137"/>
                    </a:srgbClr>
                  </a:outerShdw>
                </a:effectLst>
                <a:latin typeface="Comic Sans MS"/>
                <a:cs typeface="Comic Sans MS"/>
              </a:rPr>
              <a:t>-Toxin Interactions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352550" y="3371854"/>
            <a:ext cx="3594103" cy="482597"/>
          </a:xfrm>
        </p:spPr>
        <p:txBody>
          <a:bodyPr/>
          <a:lstStyle/>
          <a:p>
            <a:r>
              <a:rPr lang="en-US" sz="2400" dirty="0" smtClean="0">
                <a:solidFill>
                  <a:srgbClr val="FFFFFF"/>
                </a:solidFill>
              </a:rPr>
              <a:t>Weight Changes (</a:t>
            </a:r>
            <a:r>
              <a:rPr lang="en-US" sz="2400" dirty="0" err="1" smtClean="0">
                <a:solidFill>
                  <a:srgbClr val="FFFFFF"/>
                </a:solidFill>
              </a:rPr>
              <a:t>lbs</a:t>
            </a:r>
            <a:r>
              <a:rPr lang="en-US" sz="2400" dirty="0" smtClean="0">
                <a:solidFill>
                  <a:srgbClr val="FFFFFF"/>
                </a:solidFill>
              </a:rPr>
              <a:t>)</a:t>
            </a:r>
            <a:endParaRPr lang="en-US" sz="2400"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9997403"/>
              </p:ext>
            </p:extLst>
          </p:nvPr>
        </p:nvGraphicFramePr>
        <p:xfrm>
          <a:off x="698500" y="1308100"/>
          <a:ext cx="8153400" cy="47879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03200" y="230882"/>
            <a:ext cx="8623300" cy="1077218"/>
          </a:xfrm>
          <a:prstGeom prst="rect">
            <a:avLst/>
          </a:prstGeom>
          <a:noFill/>
        </p:spPr>
        <p:txBody>
          <a:bodyPr wrap="square" rtlCol="0">
            <a:spAutoFit/>
          </a:bodyPr>
          <a:lstStyle/>
          <a:p>
            <a:pPr algn="ctr"/>
            <a:r>
              <a:rPr lang="en-US" sz="3200" dirty="0" smtClean="0">
                <a:solidFill>
                  <a:srgbClr val="FFFFFF"/>
                </a:solidFill>
                <a:latin typeface="Comic Sans MS"/>
                <a:cs typeface="Comic Sans MS"/>
              </a:rPr>
              <a:t>Weight Changes of Cattle Eating Sagebrush During a Three Year Study</a:t>
            </a:r>
            <a:endParaRPr lang="en-US" sz="3200" dirty="0">
              <a:solidFill>
                <a:srgbClr val="FFFFFF"/>
              </a:solidFill>
              <a:latin typeface="Comic Sans MS"/>
              <a:cs typeface="Comic Sans MS"/>
            </a:endParaRPr>
          </a:p>
        </p:txBody>
      </p:sp>
      <p:sp>
        <p:nvSpPr>
          <p:cNvPr id="5" name="TextBox 4"/>
          <p:cNvSpPr txBox="1"/>
          <p:nvPr/>
        </p:nvSpPr>
        <p:spPr>
          <a:xfrm>
            <a:off x="1399823" y="6231523"/>
            <a:ext cx="4318460" cy="369332"/>
          </a:xfrm>
          <a:prstGeom prst="rect">
            <a:avLst/>
          </a:prstGeom>
          <a:noFill/>
        </p:spPr>
        <p:txBody>
          <a:bodyPr wrap="none" rtlCol="0">
            <a:spAutoFit/>
          </a:bodyPr>
          <a:lstStyle/>
          <a:p>
            <a:r>
              <a:rPr lang="en-US" dirty="0" smtClean="0">
                <a:solidFill>
                  <a:srgbClr val="FFFFFF"/>
                </a:solidFill>
              </a:rPr>
              <a:t>18 to 19 days on sagebrush and supplement</a:t>
            </a:r>
            <a:endParaRPr lang="en-US" dirty="0">
              <a:solidFill>
                <a:srgbClr val="FFFFFF"/>
              </a:solidFill>
            </a:endParaRPr>
          </a:p>
        </p:txBody>
      </p:sp>
      <p:sp>
        <p:nvSpPr>
          <p:cNvPr id="6" name="TextBox 5"/>
          <p:cNvSpPr txBox="1"/>
          <p:nvPr/>
        </p:nvSpPr>
        <p:spPr>
          <a:xfrm>
            <a:off x="4025901" y="4191000"/>
            <a:ext cx="515486" cy="338554"/>
          </a:xfrm>
          <a:prstGeom prst="rect">
            <a:avLst/>
          </a:prstGeom>
          <a:noFill/>
        </p:spPr>
        <p:txBody>
          <a:bodyPr wrap="none" rtlCol="0">
            <a:spAutoFit/>
          </a:bodyPr>
          <a:lstStyle/>
          <a:p>
            <a:r>
              <a:rPr lang="en-US" sz="1600" dirty="0" err="1" smtClean="0">
                <a:solidFill>
                  <a:srgbClr val="000000"/>
                </a:solidFill>
              </a:rPr>
              <a:t>exp</a:t>
            </a:r>
            <a:endParaRPr lang="en-US" sz="1600" dirty="0">
              <a:solidFill>
                <a:srgbClr val="000000"/>
              </a:solidFill>
            </a:endParaRPr>
          </a:p>
        </p:txBody>
      </p:sp>
      <p:sp>
        <p:nvSpPr>
          <p:cNvPr id="7" name="TextBox 6"/>
          <p:cNvSpPr txBox="1"/>
          <p:nvPr/>
        </p:nvSpPr>
        <p:spPr>
          <a:xfrm>
            <a:off x="5067301" y="3365500"/>
            <a:ext cx="515486" cy="338554"/>
          </a:xfrm>
          <a:prstGeom prst="rect">
            <a:avLst/>
          </a:prstGeom>
          <a:noFill/>
        </p:spPr>
        <p:txBody>
          <a:bodyPr wrap="none" rtlCol="0">
            <a:spAutoFit/>
          </a:bodyPr>
          <a:lstStyle/>
          <a:p>
            <a:r>
              <a:rPr lang="en-US" sz="1600" dirty="0" err="1" smtClean="0">
                <a:solidFill>
                  <a:srgbClr val="000000"/>
                </a:solidFill>
              </a:rPr>
              <a:t>exp</a:t>
            </a:r>
            <a:endParaRPr lang="en-US" sz="1600" dirty="0">
              <a:solidFill>
                <a:srgbClr val="000000"/>
              </a:solidFill>
            </a:endParaRPr>
          </a:p>
        </p:txBody>
      </p:sp>
      <p:sp>
        <p:nvSpPr>
          <p:cNvPr id="8" name="TextBox 7"/>
          <p:cNvSpPr txBox="1"/>
          <p:nvPr/>
        </p:nvSpPr>
        <p:spPr>
          <a:xfrm>
            <a:off x="7480301" y="2260600"/>
            <a:ext cx="515486" cy="338554"/>
          </a:xfrm>
          <a:prstGeom prst="rect">
            <a:avLst/>
          </a:prstGeom>
          <a:noFill/>
        </p:spPr>
        <p:txBody>
          <a:bodyPr wrap="none" rtlCol="0">
            <a:spAutoFit/>
          </a:bodyPr>
          <a:lstStyle/>
          <a:p>
            <a:r>
              <a:rPr lang="en-US" sz="1600" dirty="0" err="1" smtClean="0">
                <a:solidFill>
                  <a:srgbClr val="000000"/>
                </a:solidFill>
              </a:rPr>
              <a:t>exp</a:t>
            </a:r>
            <a:endParaRPr lang="en-US" sz="1600" dirty="0">
              <a:solidFill>
                <a:srgbClr val="000000"/>
              </a:solidFill>
            </a:endParaRPr>
          </a:p>
        </p:txBody>
      </p:sp>
      <p:sp>
        <p:nvSpPr>
          <p:cNvPr id="9" name="TextBox 8"/>
          <p:cNvSpPr txBox="1"/>
          <p:nvPr/>
        </p:nvSpPr>
        <p:spPr>
          <a:xfrm>
            <a:off x="4483101" y="5225538"/>
            <a:ext cx="675185" cy="338554"/>
          </a:xfrm>
          <a:prstGeom prst="rect">
            <a:avLst/>
          </a:prstGeom>
          <a:noFill/>
        </p:spPr>
        <p:txBody>
          <a:bodyPr wrap="none" rtlCol="0">
            <a:spAutoFit/>
          </a:bodyPr>
          <a:lstStyle/>
          <a:p>
            <a:r>
              <a:rPr lang="en-US" sz="1600" dirty="0" err="1" smtClean="0">
                <a:solidFill>
                  <a:srgbClr val="000000"/>
                </a:solidFill>
              </a:rPr>
              <a:t>inexp</a:t>
            </a:r>
            <a:endParaRPr lang="en-US" sz="1600" dirty="0">
              <a:solidFill>
                <a:srgbClr val="000000"/>
              </a:solidFill>
            </a:endParaRPr>
          </a:p>
        </p:txBody>
      </p:sp>
      <p:sp>
        <p:nvSpPr>
          <p:cNvPr id="10" name="TextBox 9"/>
          <p:cNvSpPr txBox="1"/>
          <p:nvPr/>
        </p:nvSpPr>
        <p:spPr>
          <a:xfrm>
            <a:off x="2032001" y="3404632"/>
            <a:ext cx="675185" cy="338554"/>
          </a:xfrm>
          <a:prstGeom prst="rect">
            <a:avLst/>
          </a:prstGeom>
          <a:noFill/>
        </p:spPr>
        <p:txBody>
          <a:bodyPr wrap="none" rtlCol="0">
            <a:spAutoFit/>
          </a:bodyPr>
          <a:lstStyle/>
          <a:p>
            <a:r>
              <a:rPr lang="en-US" sz="1600" dirty="0" err="1" smtClean="0">
                <a:solidFill>
                  <a:srgbClr val="000000"/>
                </a:solidFill>
              </a:rPr>
              <a:t>inexp</a:t>
            </a:r>
            <a:endParaRPr lang="en-US" sz="1600" dirty="0">
              <a:solidFill>
                <a:srgbClr val="000000"/>
              </a:solidFill>
            </a:endParaRPr>
          </a:p>
        </p:txBody>
      </p:sp>
      <p:sp>
        <p:nvSpPr>
          <p:cNvPr id="11" name="TextBox 10"/>
          <p:cNvSpPr txBox="1"/>
          <p:nvPr/>
        </p:nvSpPr>
        <p:spPr>
          <a:xfrm>
            <a:off x="5490664" y="5156204"/>
            <a:ext cx="675185" cy="338554"/>
          </a:xfrm>
          <a:prstGeom prst="rect">
            <a:avLst/>
          </a:prstGeom>
          <a:noFill/>
        </p:spPr>
        <p:txBody>
          <a:bodyPr wrap="none" rtlCol="0">
            <a:spAutoFit/>
          </a:bodyPr>
          <a:lstStyle/>
          <a:p>
            <a:r>
              <a:rPr lang="en-US" sz="1600" dirty="0" err="1" smtClean="0">
                <a:solidFill>
                  <a:srgbClr val="000000"/>
                </a:solidFill>
              </a:rPr>
              <a:t>inexp</a:t>
            </a:r>
            <a:endParaRPr lang="en-US" sz="1600" dirty="0">
              <a:solidFill>
                <a:srgbClr val="000000"/>
              </a:solidFill>
            </a:endParaRPr>
          </a:p>
        </p:txBody>
      </p:sp>
      <p:sp>
        <p:nvSpPr>
          <p:cNvPr id="12" name="TextBox 11"/>
          <p:cNvSpPr txBox="1"/>
          <p:nvPr/>
        </p:nvSpPr>
        <p:spPr>
          <a:xfrm>
            <a:off x="7922028" y="3321566"/>
            <a:ext cx="675185" cy="338554"/>
          </a:xfrm>
          <a:prstGeom prst="rect">
            <a:avLst/>
          </a:prstGeom>
          <a:noFill/>
        </p:spPr>
        <p:txBody>
          <a:bodyPr wrap="none" rtlCol="0">
            <a:spAutoFit/>
          </a:bodyPr>
          <a:lstStyle/>
          <a:p>
            <a:r>
              <a:rPr lang="en-US" sz="1600" dirty="0" err="1" smtClean="0">
                <a:solidFill>
                  <a:srgbClr val="000000"/>
                </a:solidFill>
              </a:rPr>
              <a:t>inexp</a:t>
            </a:r>
            <a:endParaRPr lang="en-US" sz="1600" dirty="0">
              <a:solidFill>
                <a:srgbClr val="000000"/>
              </a:solidFill>
            </a:endParaRPr>
          </a:p>
        </p:txBody>
      </p:sp>
    </p:spTree>
    <p:extLst>
      <p:ext uri="{BB962C8B-B14F-4D97-AF65-F5344CB8AC3E}">
        <p14:creationId xmlns:p14="http://schemas.microsoft.com/office/powerpoint/2010/main" val="11664535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18" name="Rectangle 2"/>
          <p:cNvSpPr>
            <a:spLocks noChangeArrowheads="1"/>
          </p:cNvSpPr>
          <p:nvPr/>
        </p:nvSpPr>
        <p:spPr bwMode="auto">
          <a:xfrm>
            <a:off x="338667" y="5154613"/>
            <a:ext cx="7049911" cy="1143000"/>
          </a:xfrm>
          <a:prstGeom prst="rect">
            <a:avLst/>
          </a:prstGeom>
          <a:noFill/>
          <a:ln w="9525">
            <a:noFill/>
            <a:miter lim="800000"/>
            <a:headEnd/>
            <a:tailEnd/>
          </a:ln>
          <a:effectLst/>
        </p:spPr>
        <p:txBody>
          <a:bodyPr lIns="92075" tIns="46038" rIns="92075" bIns="46038" anchor="ctr"/>
          <a:lstStyle/>
          <a:p>
            <a:pPr algn="ctr">
              <a:defRPr/>
            </a:pPr>
            <a:endParaRPr lang="en-US" sz="7200">
              <a:solidFill>
                <a:schemeClr val="tx2"/>
              </a:solidFill>
              <a:effectLst>
                <a:outerShdw blurRad="38100" dist="38100" dir="2700000" algn="tl">
                  <a:srgbClr val="000000"/>
                </a:outerShdw>
              </a:effectLst>
              <a:ea typeface="+mn-ea"/>
              <a:cs typeface="+mn-cs"/>
            </a:endParaRPr>
          </a:p>
        </p:txBody>
      </p:sp>
      <p:pic>
        <p:nvPicPr>
          <p:cNvPr id="38914" name="Picture 3" descr="beefeatingstraw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1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7220" name="Text Box 4"/>
          <p:cNvSpPr txBox="1">
            <a:spLocks noChangeArrowheads="1"/>
          </p:cNvSpPr>
          <p:nvPr/>
        </p:nvSpPr>
        <p:spPr bwMode="auto">
          <a:xfrm>
            <a:off x="341489" y="4781551"/>
            <a:ext cx="7690890" cy="1754327"/>
          </a:xfrm>
          <a:prstGeom prst="rect">
            <a:avLst/>
          </a:prstGeom>
          <a:noFill/>
          <a:ln w="9525">
            <a:noFill/>
            <a:miter lim="800000"/>
            <a:headEnd/>
            <a:tailEnd/>
          </a:ln>
          <a:effec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defRPr/>
            </a:pPr>
            <a:r>
              <a:rPr lang="en-US" sz="5400" smtClean="0">
                <a:solidFill>
                  <a:srgbClr val="0000FF"/>
                </a:solidFill>
                <a:effectLst>
                  <a:outerShdw blurRad="38100" dist="38100" dir="2700000" algn="tl">
                    <a:srgbClr val="000000"/>
                  </a:outerShdw>
                </a:effectLst>
              </a:rPr>
              <a:t>Same straw</a:t>
            </a:r>
          </a:p>
          <a:p>
            <a:pPr eaLnBrk="1" hangingPunct="1">
              <a:defRPr/>
            </a:pPr>
            <a:r>
              <a:rPr lang="en-US" sz="5400" smtClean="0">
                <a:solidFill>
                  <a:srgbClr val="0000FF"/>
                </a:solidFill>
                <a:effectLst>
                  <a:outerShdw blurRad="38100" dist="38100" dir="2700000" algn="tl">
                    <a:srgbClr val="000000"/>
                  </a:outerShdw>
                </a:effectLst>
              </a:rPr>
              <a:t>Different performance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ChangeArrowheads="1"/>
          </p:cNvSpPr>
          <p:nvPr/>
        </p:nvSpPr>
        <p:spPr bwMode="auto">
          <a:xfrm>
            <a:off x="1121834" y="5789613"/>
            <a:ext cx="7111329" cy="923330"/>
          </a:xfrm>
          <a:prstGeom prst="rect">
            <a:avLst/>
          </a:prstGeom>
          <a:noFill/>
          <a:ln w="9525">
            <a:noFill/>
            <a:miter lim="800000"/>
            <a:headEnd/>
            <a:tailEnd/>
          </a:ln>
          <a:effectLst/>
        </p:spPr>
        <p:txBody>
          <a:bodyPr wrap="none">
            <a:spAutoFit/>
          </a:bodyPr>
          <a:lstStyle/>
          <a:p>
            <a:pPr>
              <a:defRPr/>
            </a:pPr>
            <a:r>
              <a:rPr lang="en-US" sz="5400" dirty="0">
                <a:solidFill>
                  <a:srgbClr val="FFCC00"/>
                </a:solidFill>
                <a:effectLst>
                  <a:outerShdw blurRad="38100" dist="38100" dir="2700000" algn="tl">
                    <a:srgbClr val="000000"/>
                  </a:outerShdw>
                </a:effectLst>
                <a:latin typeface="Comic Sans MS"/>
                <a:cs typeface="Comic Sans MS"/>
              </a:rPr>
              <a:t>Different experience</a:t>
            </a:r>
          </a:p>
        </p:txBody>
      </p:sp>
      <p:pic>
        <p:nvPicPr>
          <p:cNvPr id="40962" name="Picture 3" descr="cow calf eating stra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7734" y="822325"/>
            <a:ext cx="6608234"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2"/>
          <p:cNvSpPr>
            <a:spLocks noGrp="1" noChangeArrowheads="1"/>
          </p:cNvSpPr>
          <p:nvPr>
            <p:ph type="title"/>
          </p:nvPr>
        </p:nvSpPr>
        <p:spPr>
          <a:xfrm>
            <a:off x="0" y="393700"/>
            <a:ext cx="9144000" cy="1066800"/>
          </a:xfrm>
        </p:spPr>
        <p:txBody>
          <a:bodyPr/>
          <a:lstStyle/>
          <a:p>
            <a:pPr eaLnBrk="1" hangingPunct="1">
              <a:defRPr/>
            </a:pPr>
            <a:r>
              <a:rPr lang="en-US" sz="4000" dirty="0">
                <a:solidFill>
                  <a:schemeClr val="bg1"/>
                </a:solidFill>
                <a:effectLst>
                  <a:outerShdw blurRad="38100" dist="38100" dir="2700000" algn="tl">
                    <a:srgbClr val="000000">
                      <a:alpha val="43137"/>
                    </a:srgbClr>
                  </a:outerShdw>
                </a:effectLst>
                <a:latin typeface="Comic Sans MS"/>
                <a:ea typeface="ＭＳ Ｐゴシック" charset="0"/>
                <a:cs typeface="Comic Sans MS"/>
              </a:rPr>
              <a:t>Experience Influences Performance</a:t>
            </a:r>
          </a:p>
        </p:txBody>
      </p:sp>
      <p:sp>
        <p:nvSpPr>
          <p:cNvPr id="1421315" name="Text Box 3"/>
          <p:cNvSpPr txBox="1">
            <a:spLocks noChangeArrowheads="1"/>
          </p:cNvSpPr>
          <p:nvPr/>
        </p:nvSpPr>
        <p:spPr bwMode="auto">
          <a:xfrm>
            <a:off x="292100" y="2911476"/>
            <a:ext cx="8612726" cy="2308324"/>
          </a:xfrm>
          <a:prstGeom prst="rect">
            <a:avLst/>
          </a:prstGeom>
          <a:noFill/>
          <a:ln w="9525">
            <a:noFill/>
            <a:miter lim="800000"/>
            <a:headEnd/>
            <a:tailEnd/>
          </a:ln>
          <a:effectLst/>
        </p:spPr>
        <p:txBody>
          <a:bodyPr wrap="squar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defRPr/>
            </a:pPr>
            <a:r>
              <a:rPr lang="en-US" sz="3200" dirty="0" smtClean="0">
                <a:solidFill>
                  <a:schemeClr val="bg1"/>
                </a:solidFill>
                <a:effectLst>
                  <a:outerShdw blurRad="38100" dist="38100" dir="2700000" algn="tl">
                    <a:srgbClr val="000000"/>
                  </a:outerShdw>
                </a:effectLst>
              </a:rPr>
              <a:t>Body weight</a:t>
            </a:r>
            <a:r>
              <a:rPr lang="en-US" sz="3200" dirty="0" smtClean="0">
                <a:solidFill>
                  <a:srgbClr val="FFFFFF"/>
                </a:solidFill>
                <a:effectLst>
                  <a:outerShdw blurRad="38100" dist="38100" dir="2700000" algn="tl">
                    <a:srgbClr val="000000"/>
                  </a:outerShdw>
                </a:effectLst>
              </a:rPr>
              <a:t>		     	</a:t>
            </a:r>
            <a:r>
              <a:rPr lang="en-US" sz="3600" dirty="0" smtClean="0">
                <a:solidFill>
                  <a:srgbClr val="FFFFFF"/>
                </a:solidFill>
                <a:effectLst>
                  <a:outerShdw blurRad="38100" dist="38100" dir="2700000" algn="tl">
                    <a:srgbClr val="000000"/>
                  </a:outerShdw>
                </a:effectLst>
              </a:rPr>
              <a:t>*				*			  *</a:t>
            </a:r>
          </a:p>
          <a:p>
            <a:pPr eaLnBrk="1" hangingPunct="1">
              <a:defRPr/>
            </a:pPr>
            <a:r>
              <a:rPr lang="en-US" sz="3200" dirty="0" smtClean="0">
                <a:solidFill>
                  <a:srgbClr val="FFFFFF"/>
                </a:solidFill>
                <a:effectLst>
                  <a:outerShdw blurRad="38100" dist="38100" dir="2700000" algn="tl">
                    <a:srgbClr val="000000"/>
                  </a:outerShdw>
                </a:effectLst>
              </a:rPr>
              <a:t>Body condition	     	</a:t>
            </a:r>
            <a:r>
              <a:rPr lang="en-US" sz="3600" dirty="0" smtClean="0">
                <a:solidFill>
                  <a:srgbClr val="FFFFFF"/>
                </a:solidFill>
                <a:effectLst>
                  <a:outerShdw blurRad="38100" dist="38100" dir="2700000" algn="tl">
                    <a:srgbClr val="000000"/>
                  </a:outerShdw>
                </a:effectLst>
              </a:rPr>
              <a:t>*				*			  *</a:t>
            </a:r>
          </a:p>
          <a:p>
            <a:pPr eaLnBrk="1" hangingPunct="1">
              <a:defRPr/>
            </a:pPr>
            <a:r>
              <a:rPr lang="en-US" sz="3200" dirty="0" smtClean="0">
                <a:solidFill>
                  <a:srgbClr val="FFFFFF"/>
                </a:solidFill>
                <a:effectLst>
                  <a:outerShdw blurRad="38100" dist="38100" dir="2700000" algn="tl">
                    <a:srgbClr val="000000"/>
                  </a:outerShdw>
                </a:effectLst>
              </a:rPr>
              <a:t>Milk production	     	</a:t>
            </a:r>
            <a:r>
              <a:rPr lang="en-US" sz="3600" dirty="0" smtClean="0">
                <a:solidFill>
                  <a:srgbClr val="FFFFFF"/>
                </a:solidFill>
                <a:effectLst>
                  <a:outerShdw blurRad="38100" dist="38100" dir="2700000" algn="tl">
                    <a:srgbClr val="000000"/>
                  </a:outerShdw>
                </a:effectLst>
              </a:rPr>
              <a:t>*				*			  -</a:t>
            </a:r>
          </a:p>
          <a:p>
            <a:pPr eaLnBrk="1" hangingPunct="1">
              <a:defRPr/>
            </a:pPr>
            <a:r>
              <a:rPr lang="en-US" sz="3200" dirty="0" smtClean="0">
                <a:solidFill>
                  <a:srgbClr val="FFFFFF"/>
                </a:solidFill>
                <a:effectLst>
                  <a:outerShdw blurRad="38100" dist="38100" dir="2700000" algn="tl">
                    <a:srgbClr val="000000"/>
                  </a:outerShdw>
                </a:effectLst>
              </a:rPr>
              <a:t>Post-partum interval  </a:t>
            </a:r>
            <a:r>
              <a:rPr lang="en-US" sz="3600" dirty="0" smtClean="0">
                <a:solidFill>
                  <a:srgbClr val="FFFFFF"/>
                </a:solidFill>
                <a:effectLst>
                  <a:outerShdw blurRad="38100" dist="38100" dir="2700000" algn="tl">
                    <a:srgbClr val="000000"/>
                  </a:outerShdw>
                </a:effectLst>
              </a:rPr>
              <a:t>*				*			  - </a:t>
            </a:r>
          </a:p>
        </p:txBody>
      </p:sp>
      <p:sp>
        <p:nvSpPr>
          <p:cNvPr id="1421316" name="Text Box 4"/>
          <p:cNvSpPr txBox="1">
            <a:spLocks noChangeArrowheads="1"/>
          </p:cNvSpPr>
          <p:nvPr/>
        </p:nvSpPr>
        <p:spPr bwMode="auto">
          <a:xfrm>
            <a:off x="3670300" y="2184400"/>
            <a:ext cx="5234526" cy="584776"/>
          </a:xfrm>
          <a:prstGeom prst="rect">
            <a:avLst/>
          </a:prstGeom>
          <a:noFill/>
          <a:ln w="9525">
            <a:noFill/>
            <a:miter lim="800000"/>
            <a:headEnd/>
            <a:tailEnd/>
          </a:ln>
          <a:effec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defRPr/>
            </a:pPr>
            <a:r>
              <a:rPr lang="en-US" sz="2800" dirty="0" smtClean="0">
                <a:effectLst>
                  <a:outerShdw blurRad="38100" dist="38100" dir="2700000" algn="tl">
                    <a:srgbClr val="000000"/>
                  </a:outerShdw>
                </a:effectLst>
              </a:rPr>
              <a:t>  </a:t>
            </a:r>
            <a:r>
              <a:rPr lang="en-US" sz="3200" u="sng" dirty="0" smtClean="0">
                <a:solidFill>
                  <a:srgbClr val="FFFFFF"/>
                </a:solidFill>
                <a:effectLst>
                  <a:outerShdw blurRad="38100" dist="38100" dir="2700000" algn="tl">
                    <a:srgbClr val="000000"/>
                  </a:outerShdw>
                </a:effectLst>
              </a:rPr>
              <a:t>Year 1</a:t>
            </a:r>
            <a:r>
              <a:rPr lang="en-US" sz="3200" dirty="0" smtClean="0">
                <a:solidFill>
                  <a:srgbClr val="FFFFFF"/>
                </a:solidFill>
                <a:effectLst>
                  <a:outerShdw blurRad="38100" dist="38100" dir="2700000" algn="tl">
                    <a:srgbClr val="000000"/>
                  </a:outerShdw>
                </a:effectLst>
              </a:rPr>
              <a:t>     </a:t>
            </a:r>
            <a:r>
              <a:rPr lang="en-US" sz="3200" u="sng" dirty="0" smtClean="0">
                <a:solidFill>
                  <a:srgbClr val="FFFFFF"/>
                </a:solidFill>
                <a:effectLst>
                  <a:outerShdw blurRad="38100" dist="38100" dir="2700000" algn="tl">
                    <a:srgbClr val="000000"/>
                  </a:outerShdw>
                </a:effectLst>
              </a:rPr>
              <a:t>Year 2</a:t>
            </a:r>
            <a:r>
              <a:rPr lang="en-US" sz="3200" dirty="0" smtClean="0">
                <a:solidFill>
                  <a:srgbClr val="FFFFFF"/>
                </a:solidFill>
                <a:effectLst>
                  <a:outerShdw blurRad="38100" dist="38100" dir="2700000" algn="tl">
                    <a:srgbClr val="000000"/>
                  </a:outerShdw>
                </a:effectLst>
              </a:rPr>
              <a:t>    </a:t>
            </a:r>
            <a:r>
              <a:rPr lang="en-US" sz="3200" u="sng" dirty="0" smtClean="0">
                <a:solidFill>
                  <a:srgbClr val="FFFFFF"/>
                </a:solidFill>
                <a:effectLst>
                  <a:outerShdw blurRad="38100" dist="38100" dir="2700000" algn="tl">
                    <a:srgbClr val="000000"/>
                  </a:outerShdw>
                </a:effectLst>
              </a:rPr>
              <a:t>Year 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Zelda"/>
          <p:cNvPicPr>
            <a:picLocks noChangeAspect="1" noChangeArrowheads="1"/>
          </p:cNvPicPr>
          <p:nvPr/>
        </p:nvPicPr>
        <p:blipFill>
          <a:blip r:embed="rId3" cstate="screen">
            <a:lum bright="-6000" contrast="18000"/>
            <a:extLst>
              <a:ext uri="{28A0092B-C50C-407E-A947-70E740481C1C}">
                <a14:useLocalDpi xmlns:a14="http://schemas.microsoft.com/office/drawing/2010/main"/>
              </a:ext>
            </a:extLst>
          </a:blip>
          <a:srcRect/>
          <a:stretch>
            <a:fillRect/>
          </a:stretch>
        </p:blipFill>
        <p:spPr bwMode="auto">
          <a:xfrm>
            <a:off x="2019301" y="95250"/>
            <a:ext cx="5246511"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45058" name="Text Box 3"/>
          <p:cNvSpPr txBox="1">
            <a:spLocks noChangeArrowheads="1"/>
          </p:cNvSpPr>
          <p:nvPr/>
        </p:nvSpPr>
        <p:spPr bwMode="auto">
          <a:xfrm>
            <a:off x="2019301" y="5768976"/>
            <a:ext cx="5246511" cy="954107"/>
          </a:xfrm>
          <a:prstGeom prst="rect">
            <a:avLst/>
          </a:prstGeom>
          <a:solidFill>
            <a:schemeClr val="bg1"/>
          </a:solidFill>
          <a:ln>
            <a:solidFill>
              <a:schemeClr val="tx1"/>
            </a:solidFill>
          </a:ln>
          <a:extLst/>
        </p:spPr>
        <p:txBody>
          <a:bodyPr wrap="square">
            <a:spAutoFit/>
          </a:bodyPr>
          <a:lstStyle>
            <a:lvl1pPr eaLnBrk="0" hangingPunct="0">
              <a:defRPr sz="1600">
                <a:solidFill>
                  <a:schemeClr val="tx1"/>
                </a:solidFill>
                <a:latin typeface="Comic Sans MS" charset="0"/>
                <a:ea typeface="ＭＳ Ｐゴシック" charset="0"/>
                <a:cs typeface="ＭＳ Ｐゴシック" charset="0"/>
              </a:defRPr>
            </a:lvl1pPr>
            <a:lvl2pPr marL="742950" indent="-285750" eaLnBrk="0" hangingPunct="0">
              <a:defRPr sz="1600">
                <a:solidFill>
                  <a:schemeClr val="tx1"/>
                </a:solidFill>
                <a:latin typeface="Comic Sans MS" charset="0"/>
                <a:ea typeface="ＭＳ Ｐゴシック" charset="0"/>
              </a:defRPr>
            </a:lvl2pPr>
            <a:lvl3pPr marL="1143000" indent="-228600" eaLnBrk="0" hangingPunct="0">
              <a:defRPr sz="1600">
                <a:solidFill>
                  <a:schemeClr val="tx1"/>
                </a:solidFill>
                <a:latin typeface="Comic Sans MS" charset="0"/>
                <a:ea typeface="ＭＳ Ｐゴシック" charset="0"/>
              </a:defRPr>
            </a:lvl3pPr>
            <a:lvl4pPr marL="1600200" indent="-228600" eaLnBrk="0" hangingPunct="0">
              <a:defRPr sz="1600">
                <a:solidFill>
                  <a:schemeClr val="tx1"/>
                </a:solidFill>
                <a:latin typeface="Comic Sans MS" charset="0"/>
                <a:ea typeface="ＭＳ Ｐゴシック" charset="0"/>
              </a:defRPr>
            </a:lvl4pPr>
            <a:lvl5pPr marL="2057400" indent="-228600" eaLnBrk="0" hangingPunct="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algn="ctr">
              <a:spcBef>
                <a:spcPct val="50000"/>
              </a:spcBef>
            </a:pPr>
            <a:r>
              <a:rPr lang="en-US" altLang="ja-JP" sz="1800" dirty="0" smtClean="0">
                <a:solidFill>
                  <a:srgbClr val="000000"/>
                </a:solidFill>
                <a:latin typeface="Comic Sans MS"/>
                <a:cs typeface="Comic Sans MS"/>
              </a:rPr>
              <a:t>“Y</a:t>
            </a:r>
            <a:r>
              <a:rPr lang="en-US" altLang="ja-JP" sz="1800" dirty="0" smtClean="0">
                <a:solidFill>
                  <a:srgbClr val="000000"/>
                </a:solidFill>
                <a:effectLst/>
                <a:latin typeface="Comic Sans MS"/>
                <a:cs typeface="Comic Sans MS"/>
              </a:rPr>
              <a:t>ou </a:t>
            </a:r>
            <a:r>
              <a:rPr lang="en-US" altLang="ja-JP" sz="1800" dirty="0" err="1">
                <a:solidFill>
                  <a:srgbClr val="000000"/>
                </a:solidFill>
                <a:effectLst/>
                <a:latin typeface="Comic Sans MS"/>
                <a:cs typeface="Comic Sans MS"/>
              </a:rPr>
              <a:t>gotta</a:t>
            </a:r>
            <a:r>
              <a:rPr lang="en-US" altLang="ja-JP" sz="1800" dirty="0">
                <a:solidFill>
                  <a:srgbClr val="000000"/>
                </a:solidFill>
                <a:effectLst/>
                <a:latin typeface="Comic Sans MS"/>
                <a:cs typeface="Comic Sans MS"/>
              </a:rPr>
              <a:t> check this out, Stuart. Vinnie</a:t>
            </a:r>
            <a:r>
              <a:rPr lang="ja-JP" altLang="en-US" sz="1800" dirty="0">
                <a:solidFill>
                  <a:srgbClr val="000000"/>
                </a:solidFill>
                <a:effectLst/>
                <a:latin typeface="Comic Sans MS"/>
                <a:cs typeface="Comic Sans MS"/>
              </a:rPr>
              <a:t>’</a:t>
            </a:r>
            <a:r>
              <a:rPr lang="en-US" altLang="ja-JP" sz="1800" dirty="0">
                <a:solidFill>
                  <a:srgbClr val="000000"/>
                </a:solidFill>
                <a:effectLst/>
                <a:latin typeface="Comic Sans MS"/>
                <a:cs typeface="Comic Sans MS"/>
              </a:rPr>
              <a:t>s over on the couch putting the moves on Zelda Schwartz - but he</a:t>
            </a:r>
            <a:r>
              <a:rPr lang="ja-JP" altLang="en-US" sz="1800" dirty="0">
                <a:solidFill>
                  <a:srgbClr val="000000"/>
                </a:solidFill>
                <a:effectLst/>
                <a:latin typeface="Comic Sans MS"/>
                <a:cs typeface="Comic Sans MS"/>
              </a:rPr>
              <a:t>’</a:t>
            </a:r>
            <a:r>
              <a:rPr lang="en-US" altLang="ja-JP" sz="1800" dirty="0">
                <a:solidFill>
                  <a:srgbClr val="000000"/>
                </a:solidFill>
                <a:effectLst/>
                <a:latin typeface="Comic Sans MS"/>
                <a:cs typeface="Comic Sans MS"/>
              </a:rPr>
              <a:t>s </a:t>
            </a:r>
            <a:r>
              <a:rPr lang="en-US" altLang="ja-JP" sz="1800" dirty="0" smtClean="0">
                <a:solidFill>
                  <a:srgbClr val="000000"/>
                </a:solidFill>
                <a:effectLst/>
                <a:latin typeface="Comic Sans MS"/>
                <a:cs typeface="Comic Sans MS"/>
              </a:rPr>
              <a:t>talkin</a:t>
            </a:r>
            <a:r>
              <a:rPr lang="en-US" altLang="ja-JP" sz="1800" dirty="0">
                <a:solidFill>
                  <a:srgbClr val="000000"/>
                </a:solidFill>
                <a:latin typeface="Comic Sans MS"/>
                <a:cs typeface="Comic Sans MS"/>
              </a:rPr>
              <a:t>g</a:t>
            </a:r>
            <a:r>
              <a:rPr lang="en-US" altLang="ja-JP" sz="1800" dirty="0" smtClean="0">
                <a:solidFill>
                  <a:srgbClr val="000000"/>
                </a:solidFill>
                <a:effectLst/>
                <a:latin typeface="Comic Sans MS"/>
                <a:cs typeface="Comic Sans MS"/>
              </a:rPr>
              <a:t> </a:t>
            </a:r>
            <a:r>
              <a:rPr lang="en-US" altLang="ja-JP" sz="1800" dirty="0">
                <a:solidFill>
                  <a:srgbClr val="000000"/>
                </a:solidFill>
                <a:effectLst/>
                <a:latin typeface="Comic Sans MS"/>
                <a:cs typeface="Comic Sans MS"/>
              </a:rPr>
              <a:t>to the wrong end</a:t>
            </a:r>
            <a:r>
              <a:rPr lang="ja-JP" altLang="en-US" sz="1800" dirty="0">
                <a:solidFill>
                  <a:srgbClr val="000000"/>
                </a:solidFill>
                <a:effectLst/>
                <a:latin typeface="Comic Sans MS"/>
                <a:cs typeface="Comic Sans MS"/>
              </a:rPr>
              <a:t>”</a:t>
            </a:r>
            <a:endParaRPr lang="en-US" sz="1800" dirty="0">
              <a:solidFill>
                <a:srgbClr val="000000"/>
              </a:solidFill>
              <a:effectLst/>
              <a:latin typeface="Comic Sans MS"/>
              <a:cs typeface="Comic Sans M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9810" name="Picture 2" descr="EngineersView"/>
          <p:cNvPicPr>
            <a:picLocks noChangeAspect="1" noChangeArrowheads="1"/>
          </p:cNvPicPr>
          <p:nvPr/>
        </p:nvPicPr>
        <p:blipFill>
          <a:blip r:embed="rId3">
            <a:lum contrast="12000"/>
          </a:blip>
          <a:srcRect/>
          <a:stretch>
            <a:fillRect/>
          </a:stretch>
        </p:blipFill>
        <p:spPr bwMode="auto">
          <a:xfrm>
            <a:off x="389459" y="228607"/>
            <a:ext cx="8365067" cy="6273800"/>
          </a:xfrm>
          <a:prstGeom prst="rect">
            <a:avLst/>
          </a:prstGeom>
          <a:noFill/>
        </p:spPr>
      </p:pic>
    </p:spTree>
  </p:cSld>
  <p:clrMapOvr>
    <a:masterClrMapping/>
  </p:clrMapOvr>
  <p:transition xmlns:p14="http://schemas.microsoft.com/office/powerpoint/2010/main" spd="slow">
    <p:zoom/>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3266" name="Picture 2" descr="Aerial Grazed View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8690" name="Picture 2" descr="sage fall 2004 resize"/>
          <p:cNvPicPr>
            <a:picLocks noChangeAspect="1" noChangeArrowheads="1"/>
          </p:cNvPicPr>
          <p:nvPr/>
        </p:nvPicPr>
        <p:blipFill>
          <a:blip r:embed="rId3"/>
          <a:srcRect/>
          <a:stretch>
            <a:fillRect/>
          </a:stretch>
        </p:blipFill>
        <p:spPr bwMode="auto">
          <a:xfrm>
            <a:off x="4470400" y="2590800"/>
            <a:ext cx="4673600" cy="3505200"/>
          </a:xfrm>
          <a:prstGeom prst="rect">
            <a:avLst/>
          </a:prstGeom>
          <a:noFill/>
        </p:spPr>
      </p:pic>
      <p:pic>
        <p:nvPicPr>
          <p:cNvPr id="1138691" name="Picture 3" descr="sage spring 2004 resized"/>
          <p:cNvPicPr>
            <a:picLocks noChangeAspect="1" noChangeArrowheads="1"/>
          </p:cNvPicPr>
          <p:nvPr/>
        </p:nvPicPr>
        <p:blipFill>
          <a:blip r:embed="rId4"/>
          <a:srcRect/>
          <a:stretch>
            <a:fillRect/>
          </a:stretch>
        </p:blipFill>
        <p:spPr bwMode="auto">
          <a:xfrm>
            <a:off x="127000" y="76200"/>
            <a:ext cx="4902200" cy="3270250"/>
          </a:xfrm>
          <a:prstGeom prst="rect">
            <a:avLst/>
          </a:prstGeom>
          <a:noFill/>
        </p:spPr>
      </p:pic>
      <p:sp>
        <p:nvSpPr>
          <p:cNvPr id="1138692" name="Text Box 4"/>
          <p:cNvSpPr txBox="1">
            <a:spLocks noChangeArrowheads="1"/>
          </p:cNvSpPr>
          <p:nvPr/>
        </p:nvSpPr>
        <p:spPr bwMode="auto">
          <a:xfrm>
            <a:off x="743656" y="3346450"/>
            <a:ext cx="3447879" cy="769441"/>
          </a:xfrm>
          <a:prstGeom prst="rect">
            <a:avLst/>
          </a:prstGeom>
          <a:noFill/>
          <a:ln w="9525">
            <a:noFill/>
            <a:miter lim="800000"/>
            <a:headEnd/>
            <a:tailEnd/>
          </a:ln>
          <a:effectLst/>
        </p:spPr>
        <p:txBody>
          <a:bodyPr wrap="none">
            <a:prstTxWarp prst="textNoShape">
              <a:avLst/>
            </a:prstTxWarp>
            <a:spAutoFit/>
          </a:bodyPr>
          <a:lstStyle/>
          <a:p>
            <a:r>
              <a:rPr lang="en-US" sz="4400" dirty="0">
                <a:solidFill>
                  <a:schemeClr val="bg1"/>
                </a:solidFill>
                <a:effectLst>
                  <a:outerShdw blurRad="38100" dist="38100" dir="2700000" algn="tl">
                    <a:srgbClr val="000000"/>
                  </a:outerShdw>
                </a:effectLst>
                <a:latin typeface="Comic Sans MS"/>
                <a:cs typeface="Comic Sans MS"/>
              </a:rPr>
              <a:t>Spring 2004</a:t>
            </a:r>
          </a:p>
        </p:txBody>
      </p:sp>
      <p:sp>
        <p:nvSpPr>
          <p:cNvPr id="1138693" name="Text Box 5"/>
          <p:cNvSpPr txBox="1">
            <a:spLocks noChangeArrowheads="1"/>
          </p:cNvSpPr>
          <p:nvPr/>
        </p:nvSpPr>
        <p:spPr bwMode="auto">
          <a:xfrm>
            <a:off x="5643034" y="6059488"/>
            <a:ext cx="2671199" cy="769441"/>
          </a:xfrm>
          <a:prstGeom prst="rect">
            <a:avLst/>
          </a:prstGeom>
          <a:noFill/>
          <a:ln w="9525">
            <a:noFill/>
            <a:miter lim="800000"/>
            <a:headEnd/>
            <a:tailEnd/>
          </a:ln>
          <a:effectLst/>
        </p:spPr>
        <p:txBody>
          <a:bodyPr wrap="none">
            <a:prstTxWarp prst="textNoShape">
              <a:avLst/>
            </a:prstTxWarp>
            <a:spAutoFit/>
          </a:bodyPr>
          <a:lstStyle/>
          <a:p>
            <a:r>
              <a:rPr lang="en-US" sz="4400" dirty="0">
                <a:solidFill>
                  <a:srgbClr val="FFFFFF"/>
                </a:solidFill>
                <a:effectLst>
                  <a:outerShdw blurRad="38100" dist="38100" dir="2700000" algn="tl">
                    <a:srgbClr val="000000"/>
                  </a:outerShdw>
                </a:effectLst>
                <a:latin typeface="Comic Sans MS"/>
                <a:cs typeface="Comic Sans MS"/>
              </a:rPr>
              <a:t>Fall 2005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0752" y="1870542"/>
            <a:ext cx="7134981" cy="2308324"/>
          </a:xfrm>
          <a:prstGeom prst="rect">
            <a:avLst/>
          </a:prstGeom>
        </p:spPr>
        <p:txBody>
          <a:bodyPr wrap="square">
            <a:spAutoFit/>
          </a:bodyPr>
          <a:lstStyle/>
          <a:p>
            <a:pPr algn="ctr"/>
            <a:r>
              <a:rPr lang="en-US" sz="7200" dirty="0">
                <a:solidFill>
                  <a:srgbClr val="66FF33"/>
                </a:solidFill>
                <a:effectLst>
                  <a:outerShdw blurRad="38100" dist="38100" dir="2700000" algn="tl">
                    <a:srgbClr val="000000"/>
                  </a:outerShdw>
                </a:effectLst>
              </a:rPr>
              <a:t>Training </a:t>
            </a:r>
            <a:r>
              <a:rPr lang="en-US" sz="7200" dirty="0" smtClean="0">
                <a:solidFill>
                  <a:srgbClr val="66FF33"/>
                </a:solidFill>
                <a:effectLst>
                  <a:outerShdw blurRad="38100" dist="38100" dir="2700000" algn="tl">
                    <a:srgbClr val="000000"/>
                  </a:outerShdw>
                </a:effectLst>
              </a:rPr>
              <a:t>Cows </a:t>
            </a:r>
            <a:r>
              <a:rPr lang="en-US" sz="7200" dirty="0">
                <a:solidFill>
                  <a:srgbClr val="66FF33"/>
                </a:solidFill>
                <a:effectLst>
                  <a:outerShdw blurRad="38100" dist="38100" dir="2700000" algn="tl">
                    <a:srgbClr val="000000"/>
                  </a:outerShdw>
                </a:effectLst>
              </a:rPr>
              <a:t>to </a:t>
            </a:r>
            <a:r>
              <a:rPr lang="en-US" sz="7200" dirty="0" smtClean="0">
                <a:solidFill>
                  <a:srgbClr val="66FF33"/>
                </a:solidFill>
                <a:effectLst>
                  <a:outerShdw blurRad="38100" dist="38100" dir="2700000" algn="tl">
                    <a:srgbClr val="000000"/>
                  </a:outerShdw>
                </a:effectLst>
              </a:rPr>
              <a:t>Eat Weeds </a:t>
            </a:r>
            <a:endParaRPr lang="en-US" sz="7200" dirty="0">
              <a:solidFill>
                <a:srgbClr val="66FF33"/>
              </a:solidFill>
              <a:effectLst>
                <a:outerShdw blurRad="38100" dist="38100" dir="2700000" algn="tl">
                  <a:srgbClr val="000000"/>
                </a:outerShdw>
              </a:effectLst>
            </a:endParaRPr>
          </a:p>
        </p:txBody>
      </p:sp>
    </p:spTree>
    <p:extLst>
      <p:ext uri="{BB962C8B-B14F-4D97-AF65-F5344CB8AC3E}">
        <p14:creationId xmlns:p14="http://schemas.microsoft.com/office/powerpoint/2010/main" val="1404719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770" name="Rectangle 2"/>
          <p:cNvSpPr>
            <a:spLocks noGrp="1" noChangeArrowheads="1"/>
          </p:cNvSpPr>
          <p:nvPr>
            <p:ph type="subTitle" idx="1"/>
          </p:nvPr>
        </p:nvSpPr>
        <p:spPr>
          <a:xfrm>
            <a:off x="146756" y="908050"/>
            <a:ext cx="5085644" cy="1562100"/>
          </a:xfrm>
          <a:noFill/>
          <a:ln/>
          <a:effectLst/>
        </p:spPr>
        <p:txBody>
          <a:bodyPr lIns="90488" tIns="44450" rIns="90488" bIns="44450">
            <a:normAutofit/>
          </a:bodyPr>
          <a:lstStyle/>
          <a:p>
            <a:pPr algn="l">
              <a:lnSpc>
                <a:spcPct val="80000"/>
              </a:lnSpc>
            </a:pPr>
            <a:r>
              <a:rPr lang="en-US" sz="4800" dirty="0" smtClean="0">
                <a:solidFill>
                  <a:srgbClr val="FFCC00"/>
                </a:solidFill>
                <a:effectLst>
                  <a:outerShdw blurRad="38100" dist="38100" dir="2700000" algn="tl">
                    <a:srgbClr val="000000"/>
                  </a:outerShdw>
                </a:effectLst>
                <a:latin typeface="Comic Sans MS" charset="0"/>
              </a:rPr>
              <a:t>. . . by reducing novelty and</a:t>
            </a:r>
            <a:endParaRPr lang="en-US" sz="4800" dirty="0">
              <a:solidFill>
                <a:srgbClr val="FFCC00"/>
              </a:solidFill>
              <a:effectLst>
                <a:outerShdw blurRad="38100" dist="38100" dir="2700000" algn="tl">
                  <a:srgbClr val="000000"/>
                </a:outerShdw>
              </a:effectLst>
              <a:latin typeface="Comic Sans MS" charset="0"/>
            </a:endParaRPr>
          </a:p>
        </p:txBody>
      </p:sp>
      <p:pic>
        <p:nvPicPr>
          <p:cNvPr id="1312771" name="Picture 3" descr="eating knapweed"/>
          <p:cNvPicPr>
            <a:picLocks noChangeAspect="1" noChangeArrowheads="1"/>
          </p:cNvPicPr>
          <p:nvPr/>
        </p:nvPicPr>
        <p:blipFill>
          <a:blip r:embed="rId3"/>
          <a:srcRect/>
          <a:stretch>
            <a:fillRect/>
          </a:stretch>
        </p:blipFill>
        <p:spPr bwMode="auto">
          <a:xfrm>
            <a:off x="8467" y="3429000"/>
            <a:ext cx="3810000" cy="3409950"/>
          </a:xfrm>
          <a:prstGeom prst="rect">
            <a:avLst/>
          </a:prstGeom>
          <a:noFill/>
        </p:spPr>
      </p:pic>
      <p:pic>
        <p:nvPicPr>
          <p:cNvPr id="1312772" name="Picture 4" descr="thistle2"/>
          <p:cNvPicPr>
            <a:picLocks noChangeAspect="1" noChangeArrowheads="1"/>
          </p:cNvPicPr>
          <p:nvPr/>
        </p:nvPicPr>
        <p:blipFill>
          <a:blip r:embed="rId4"/>
          <a:srcRect/>
          <a:stretch>
            <a:fillRect/>
          </a:stretch>
        </p:blipFill>
        <p:spPr bwMode="auto">
          <a:xfrm>
            <a:off x="5082822" y="25400"/>
            <a:ext cx="4064000" cy="3048000"/>
          </a:xfrm>
          <a:prstGeom prst="rect">
            <a:avLst/>
          </a:prstGeom>
          <a:noFill/>
        </p:spPr>
      </p:pic>
      <p:sp>
        <p:nvSpPr>
          <p:cNvPr id="1312773" name="Rectangle 5"/>
          <p:cNvSpPr>
            <a:spLocks noChangeArrowheads="1"/>
          </p:cNvSpPr>
          <p:nvPr/>
        </p:nvSpPr>
        <p:spPr bwMode="auto">
          <a:xfrm>
            <a:off x="4000500" y="3829051"/>
            <a:ext cx="5676900" cy="2308324"/>
          </a:xfrm>
          <a:prstGeom prst="rect">
            <a:avLst/>
          </a:prstGeom>
          <a:noFill/>
          <a:ln w="9525">
            <a:noFill/>
            <a:miter lim="800000"/>
            <a:headEnd/>
            <a:tailEnd/>
          </a:ln>
          <a:effectLst/>
        </p:spPr>
        <p:txBody>
          <a:bodyPr wrap="square">
            <a:prstTxWarp prst="textNoShape">
              <a:avLst/>
            </a:prstTxWarp>
            <a:spAutoFit/>
          </a:bodyPr>
          <a:lstStyle/>
          <a:p>
            <a:r>
              <a:rPr lang="en-US" sz="4800" dirty="0" smtClean="0">
                <a:solidFill>
                  <a:srgbClr val="FFCC00"/>
                </a:solidFill>
                <a:effectLst>
                  <a:outerShdw blurRad="38100" dist="38100" dir="2700000" algn="tl">
                    <a:srgbClr val="000000"/>
                  </a:outerShdw>
                </a:effectLst>
                <a:latin typeface="Comic Sans MS"/>
                <a:cs typeface="Comic Sans MS"/>
              </a:rPr>
              <a:t>providing </a:t>
            </a:r>
            <a:r>
              <a:rPr lang="en-US" sz="4800" dirty="0">
                <a:solidFill>
                  <a:srgbClr val="FFCC00"/>
                </a:solidFill>
                <a:effectLst>
                  <a:outerShdw blurRad="38100" dist="38100" dir="2700000" algn="tl">
                    <a:srgbClr val="000000"/>
                  </a:outerShdw>
                </a:effectLst>
                <a:latin typeface="Comic Sans MS"/>
                <a:cs typeface="Comic Sans MS"/>
              </a:rPr>
              <a:t>variety and positive </a:t>
            </a:r>
            <a:r>
              <a:rPr lang="en-US" sz="4800" dirty="0" smtClean="0">
                <a:solidFill>
                  <a:srgbClr val="FFCC00"/>
                </a:solidFill>
                <a:effectLst>
                  <a:outerShdw blurRad="38100" dist="38100" dir="2700000" algn="tl">
                    <a:srgbClr val="000000"/>
                  </a:outerShdw>
                </a:effectLst>
                <a:latin typeface="Comic Sans MS"/>
                <a:cs typeface="Comic Sans MS"/>
              </a:rPr>
              <a:t>feedback.</a:t>
            </a:r>
            <a:endParaRPr lang="en-US" sz="4800" dirty="0">
              <a:solidFill>
                <a:srgbClr val="FFCC00"/>
              </a:solidFill>
              <a:effectLst>
                <a:outerShdw blurRad="38100" dist="38100" dir="2700000" algn="tl">
                  <a:srgbClr val="000000"/>
                </a:outerShdw>
              </a:effectLst>
              <a:latin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18" name="Rectangle 2"/>
          <p:cNvSpPr>
            <a:spLocks noGrp="1" noChangeArrowheads="1"/>
          </p:cNvSpPr>
          <p:nvPr>
            <p:ph type="title"/>
          </p:nvPr>
        </p:nvSpPr>
        <p:spPr/>
        <p:txBody>
          <a:bodyPr/>
          <a:lstStyle/>
          <a:p>
            <a:pPr algn="l"/>
            <a:r>
              <a:rPr lang="en-US" sz="6000" dirty="0">
                <a:solidFill>
                  <a:srgbClr val="FFFFFF"/>
                </a:solidFill>
                <a:effectLst>
                  <a:outerShdw blurRad="38100" dist="38100" dir="2700000" algn="tl">
                    <a:srgbClr val="000000">
                      <a:alpha val="43137"/>
                    </a:srgbClr>
                  </a:outerShdw>
                </a:effectLst>
                <a:latin typeface="Comic Sans MS" charset="0"/>
              </a:rPr>
              <a:t>1. Know your weed</a:t>
            </a:r>
          </a:p>
        </p:txBody>
      </p:sp>
      <p:sp>
        <p:nvSpPr>
          <p:cNvPr id="1314819" name="Rectangle 3"/>
          <p:cNvSpPr>
            <a:spLocks noGrp="1" noChangeArrowheads="1"/>
          </p:cNvSpPr>
          <p:nvPr>
            <p:ph type="body" sz="half" idx="1"/>
          </p:nvPr>
        </p:nvSpPr>
        <p:spPr>
          <a:xfrm>
            <a:off x="685800" y="1981200"/>
            <a:ext cx="5063067" cy="4114800"/>
          </a:xfrm>
        </p:spPr>
        <p:txBody>
          <a:bodyPr/>
          <a:lstStyle/>
          <a:p>
            <a:r>
              <a:rPr lang="en-US" sz="4400" dirty="0" smtClean="0">
                <a:solidFill>
                  <a:srgbClr val="FFFFFF"/>
                </a:solidFill>
                <a:effectLst>
                  <a:outerShdw blurRad="38100" dist="38100" dir="2700000" algn="tl">
                    <a:srgbClr val="000000">
                      <a:alpha val="43137"/>
                    </a:srgbClr>
                  </a:outerShdw>
                </a:effectLst>
                <a:latin typeface="Comic Sans MS" charset="0"/>
              </a:rPr>
              <a:t>Nutrients</a:t>
            </a:r>
            <a:endParaRPr lang="en-US" sz="4400" dirty="0">
              <a:solidFill>
                <a:srgbClr val="FFFFFF"/>
              </a:solidFill>
              <a:effectLst>
                <a:outerShdw blurRad="38100" dist="38100" dir="2700000" algn="tl">
                  <a:srgbClr val="000000">
                    <a:alpha val="43137"/>
                  </a:srgbClr>
                </a:outerShdw>
              </a:effectLst>
              <a:latin typeface="Comic Sans MS" charset="0"/>
            </a:endParaRPr>
          </a:p>
          <a:p>
            <a:r>
              <a:rPr lang="en-US" sz="4400" dirty="0" smtClean="0">
                <a:solidFill>
                  <a:srgbClr val="FFFFFF"/>
                </a:solidFill>
                <a:effectLst>
                  <a:outerShdw blurRad="38100" dist="38100" dir="2700000" algn="tl">
                    <a:srgbClr val="000000">
                      <a:alpha val="43137"/>
                    </a:srgbClr>
                  </a:outerShdw>
                </a:effectLst>
                <a:latin typeface="Comic Sans MS" charset="0"/>
              </a:rPr>
              <a:t>Toxins</a:t>
            </a:r>
            <a:endParaRPr lang="en-US" sz="4400" dirty="0">
              <a:solidFill>
                <a:srgbClr val="FFFFFF"/>
              </a:solidFill>
              <a:effectLst>
                <a:outerShdw blurRad="38100" dist="38100" dir="2700000" algn="tl">
                  <a:srgbClr val="000000">
                    <a:alpha val="43137"/>
                  </a:srgbClr>
                </a:outerShdw>
              </a:effectLst>
              <a:latin typeface="Comic Sans MS" charset="0"/>
            </a:endParaRPr>
          </a:p>
          <a:p>
            <a:r>
              <a:rPr lang="en-US" sz="4400" dirty="0" smtClean="0">
                <a:solidFill>
                  <a:srgbClr val="FFFFFF"/>
                </a:solidFill>
                <a:effectLst>
                  <a:outerShdw blurRad="38100" dist="38100" dir="2700000" algn="tl">
                    <a:srgbClr val="000000">
                      <a:alpha val="43137"/>
                    </a:srgbClr>
                  </a:outerShdw>
                </a:effectLst>
                <a:latin typeface="Comic Sans MS" charset="0"/>
              </a:rPr>
              <a:t>Nutrient</a:t>
            </a:r>
            <a:r>
              <a:rPr lang="en-US" sz="4400" dirty="0">
                <a:solidFill>
                  <a:srgbClr val="FFFFFF"/>
                </a:solidFill>
                <a:effectLst>
                  <a:outerShdw blurRad="38100" dist="38100" dir="2700000" algn="tl">
                    <a:srgbClr val="000000">
                      <a:alpha val="43137"/>
                    </a:srgbClr>
                  </a:outerShdw>
                </a:effectLst>
                <a:latin typeface="Comic Sans MS" charset="0"/>
              </a:rPr>
              <a:t>/Toxin Interactions</a:t>
            </a:r>
          </a:p>
        </p:txBody>
      </p:sp>
      <p:pic>
        <p:nvPicPr>
          <p:cNvPr id="1314820"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48867" y="1784351"/>
            <a:ext cx="2054578" cy="30765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711200" y="463550"/>
            <a:ext cx="8432799" cy="1447800"/>
          </a:xfrm>
        </p:spPr>
        <p:txBody>
          <a:bodyPr>
            <a:normAutofit fontScale="90000"/>
          </a:bodyPr>
          <a:lstStyle/>
          <a:p>
            <a:pPr algn="l"/>
            <a:r>
              <a:rPr lang="en-US" sz="6000" dirty="0">
                <a:solidFill>
                  <a:srgbClr val="FFFFFF"/>
                </a:solidFill>
                <a:effectLst>
                  <a:outerShdw blurRad="38100" dist="38100" dir="2700000" algn="tl">
                    <a:srgbClr val="000000">
                      <a:alpha val="43137"/>
                    </a:srgbClr>
                  </a:outerShdw>
                </a:effectLst>
                <a:latin typeface="Comic Sans MS" charset="0"/>
              </a:rPr>
              <a:t>2. Work with the right animals</a:t>
            </a:r>
          </a:p>
        </p:txBody>
      </p:sp>
      <p:sp>
        <p:nvSpPr>
          <p:cNvPr id="1315843" name="Rectangle 3"/>
          <p:cNvSpPr>
            <a:spLocks noGrp="1" noChangeArrowheads="1"/>
          </p:cNvSpPr>
          <p:nvPr>
            <p:ph type="body" sz="half" idx="1"/>
          </p:nvPr>
        </p:nvSpPr>
        <p:spPr>
          <a:xfrm>
            <a:off x="386644" y="2181227"/>
            <a:ext cx="8401756" cy="4067174"/>
          </a:xfrm>
        </p:spPr>
        <p:txBody>
          <a:bodyPr/>
          <a:lstStyle/>
          <a:p>
            <a:pPr>
              <a:buClr>
                <a:schemeClr val="tx1"/>
              </a:buClr>
            </a:pPr>
            <a:r>
              <a:rPr lang="en-US" sz="4400" dirty="0">
                <a:solidFill>
                  <a:srgbClr val="FFFFFF"/>
                </a:solidFill>
                <a:effectLst>
                  <a:outerShdw blurRad="38100" dist="38100" dir="2700000" algn="tl">
                    <a:srgbClr val="000000">
                      <a:alpha val="43137"/>
                    </a:srgbClr>
                  </a:outerShdw>
                </a:effectLst>
                <a:latin typeface="Comic Sans MS" charset="0"/>
              </a:rPr>
              <a:t>Young</a:t>
            </a:r>
          </a:p>
          <a:p>
            <a:pPr>
              <a:buClr>
                <a:schemeClr val="tx1"/>
              </a:buClr>
            </a:pPr>
            <a:r>
              <a:rPr lang="en-US" sz="4400" dirty="0">
                <a:solidFill>
                  <a:srgbClr val="FFFFFF"/>
                </a:solidFill>
                <a:effectLst>
                  <a:outerShdw blurRad="38100" dist="38100" dir="2700000" algn="tl">
                    <a:srgbClr val="000000">
                      <a:alpha val="43137"/>
                    </a:srgbClr>
                  </a:outerShdw>
                </a:effectLst>
                <a:latin typeface="Comic Sans MS" charset="0"/>
              </a:rPr>
              <a:t>Female</a:t>
            </a:r>
          </a:p>
          <a:p>
            <a:pPr>
              <a:buClr>
                <a:schemeClr val="tx1"/>
              </a:buClr>
            </a:pPr>
            <a:r>
              <a:rPr lang="en-US" sz="4400" dirty="0">
                <a:solidFill>
                  <a:srgbClr val="FFFFFF"/>
                </a:solidFill>
                <a:effectLst>
                  <a:outerShdw blurRad="38100" dist="38100" dir="2700000" algn="tl">
                    <a:srgbClr val="000000">
                      <a:alpha val="43137"/>
                    </a:srgbClr>
                  </a:outerShdw>
                </a:effectLst>
                <a:latin typeface="Comic Sans MS" charset="0"/>
              </a:rPr>
              <a:t>Healthy</a:t>
            </a:r>
          </a:p>
          <a:p>
            <a:pPr>
              <a:buClr>
                <a:schemeClr val="tx1"/>
              </a:buClr>
            </a:pPr>
            <a:r>
              <a:rPr lang="en-US" sz="4400" dirty="0">
                <a:solidFill>
                  <a:srgbClr val="FFFFFF"/>
                </a:solidFill>
                <a:effectLst>
                  <a:outerShdw blurRad="38100" dist="38100" dir="2700000" algn="tl">
                    <a:srgbClr val="000000">
                      <a:alpha val="43137"/>
                    </a:srgbClr>
                  </a:outerShdw>
                </a:effectLst>
                <a:latin typeface="Comic Sans MS" charset="0"/>
              </a:rPr>
              <a:t>Manageable </a:t>
            </a:r>
          </a:p>
          <a:p>
            <a:pPr>
              <a:buClr>
                <a:schemeClr val="tx1"/>
              </a:buClr>
              <a:buFont typeface="Wingdings" charset="2"/>
              <a:buNone/>
            </a:pPr>
            <a:r>
              <a:rPr lang="en-US" sz="4400" dirty="0">
                <a:solidFill>
                  <a:srgbClr val="FFFFFF"/>
                </a:solidFill>
                <a:effectLst>
                  <a:outerShdw blurRad="38100" dist="38100" dir="2700000" algn="tl">
                    <a:srgbClr val="000000">
                      <a:alpha val="43137"/>
                    </a:srgbClr>
                  </a:outerShdw>
                </a:effectLst>
                <a:latin typeface="Comic Sans MS" charset="0"/>
              </a:rPr>
              <a:t>in Number and Temperament</a:t>
            </a:r>
          </a:p>
        </p:txBody>
      </p:sp>
      <p:pic>
        <p:nvPicPr>
          <p:cNvPr id="1315844" name="Picture 4" descr="JHCowEatsCanadaThistle"/>
          <p:cNvPicPr>
            <a:picLocks noChangeAspect="1" noChangeArrowheads="1"/>
          </p:cNvPicPr>
          <p:nvPr/>
        </p:nvPicPr>
        <p:blipFill>
          <a:blip r:embed="rId3"/>
          <a:srcRect/>
          <a:stretch>
            <a:fillRect/>
          </a:stretch>
        </p:blipFill>
        <p:spPr bwMode="auto">
          <a:xfrm>
            <a:off x="4034368" y="1347788"/>
            <a:ext cx="4821766" cy="406876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90" name="Rectangle 2"/>
          <p:cNvSpPr>
            <a:spLocks noGrp="1" noChangeArrowheads="1"/>
          </p:cNvSpPr>
          <p:nvPr>
            <p:ph type="title"/>
          </p:nvPr>
        </p:nvSpPr>
        <p:spPr>
          <a:xfrm>
            <a:off x="228600" y="469900"/>
            <a:ext cx="8667044" cy="1143000"/>
          </a:xfrm>
        </p:spPr>
        <p:txBody>
          <a:bodyPr>
            <a:noAutofit/>
          </a:bodyPr>
          <a:lstStyle/>
          <a:p>
            <a:pPr algn="l"/>
            <a:r>
              <a:rPr lang="en-US" sz="5000" dirty="0">
                <a:solidFill>
                  <a:srgbClr val="FFFFFF"/>
                </a:solidFill>
                <a:latin typeface="Comic Sans MS" charset="0"/>
              </a:rPr>
              <a:t>3</a:t>
            </a:r>
            <a:r>
              <a:rPr lang="en-US" sz="5000" dirty="0" smtClean="0">
                <a:solidFill>
                  <a:srgbClr val="FFFFFF"/>
                </a:solidFill>
                <a:latin typeface="Comic Sans MS" charset="0"/>
              </a:rPr>
              <a:t>. Build </a:t>
            </a:r>
            <a:r>
              <a:rPr lang="en-US" sz="5000" dirty="0">
                <a:solidFill>
                  <a:srgbClr val="FFFFFF"/>
                </a:solidFill>
                <a:latin typeface="Comic Sans MS" charset="0"/>
              </a:rPr>
              <a:t>on </a:t>
            </a:r>
            <a:r>
              <a:rPr lang="en-US" sz="5000" dirty="0" smtClean="0">
                <a:solidFill>
                  <a:srgbClr val="FFFFFF"/>
                </a:solidFill>
                <a:latin typeface="Comic Sans MS" charset="0"/>
              </a:rPr>
              <a:t>how animals </a:t>
            </a:r>
            <a:r>
              <a:rPr lang="en-US" sz="5000" dirty="0">
                <a:solidFill>
                  <a:srgbClr val="FFFFFF"/>
                </a:solidFill>
                <a:latin typeface="Comic Sans MS" charset="0"/>
              </a:rPr>
              <a:t>learn</a:t>
            </a:r>
          </a:p>
        </p:txBody>
      </p:sp>
      <p:sp>
        <p:nvSpPr>
          <p:cNvPr id="1317891" name="Rectangle 3"/>
          <p:cNvSpPr>
            <a:spLocks noGrp="1" noChangeArrowheads="1"/>
          </p:cNvSpPr>
          <p:nvPr>
            <p:ph type="body" sz="half" idx="1"/>
          </p:nvPr>
        </p:nvSpPr>
        <p:spPr>
          <a:xfrm>
            <a:off x="228600" y="2111375"/>
            <a:ext cx="4699000" cy="4114800"/>
          </a:xfrm>
        </p:spPr>
        <p:txBody>
          <a:bodyPr>
            <a:normAutofit/>
          </a:bodyPr>
          <a:lstStyle/>
          <a:p>
            <a:r>
              <a:rPr lang="en-US" sz="4000" dirty="0" smtClean="0">
                <a:solidFill>
                  <a:srgbClr val="FFFFFF"/>
                </a:solidFill>
                <a:latin typeface="Comic Sans MS" charset="0"/>
              </a:rPr>
              <a:t>Reduce </a:t>
            </a:r>
            <a:r>
              <a:rPr lang="en-US" sz="4000" dirty="0">
                <a:solidFill>
                  <a:srgbClr val="FFFFFF"/>
                </a:solidFill>
                <a:latin typeface="Comic Sans MS" charset="0"/>
              </a:rPr>
              <a:t>fear of new things</a:t>
            </a:r>
          </a:p>
          <a:p>
            <a:r>
              <a:rPr lang="en-US" sz="4000" dirty="0" smtClean="0">
                <a:solidFill>
                  <a:srgbClr val="FFFFFF"/>
                </a:solidFill>
                <a:latin typeface="Comic Sans MS" charset="0"/>
              </a:rPr>
              <a:t>Make </a:t>
            </a:r>
            <a:r>
              <a:rPr lang="en-US" sz="4000" dirty="0">
                <a:solidFill>
                  <a:srgbClr val="FFFFFF"/>
                </a:solidFill>
                <a:latin typeface="Comic Sans MS" charset="0"/>
              </a:rPr>
              <a:t>the unfamiliar seem familiar</a:t>
            </a:r>
          </a:p>
        </p:txBody>
      </p:sp>
      <p:pic>
        <p:nvPicPr>
          <p:cNvPr id="1317893" name="Picture 5"/>
          <p:cNvPicPr>
            <a:picLocks noChangeAspect="1" noChangeArrowheads="1"/>
          </p:cNvPicPr>
          <p:nvPr/>
        </p:nvPicPr>
        <p:blipFill>
          <a:blip r:embed="rId3"/>
          <a:srcRect/>
          <a:stretch>
            <a:fillRect/>
          </a:stretch>
        </p:blipFill>
        <p:spPr bwMode="auto">
          <a:xfrm>
            <a:off x="4927600" y="2438400"/>
            <a:ext cx="3962400" cy="297021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Grp="1" noChangeArrowheads="1"/>
          </p:cNvSpPr>
          <p:nvPr>
            <p:ph type="title"/>
          </p:nvPr>
        </p:nvSpPr>
        <p:spPr>
          <a:xfrm>
            <a:off x="800100" y="254000"/>
            <a:ext cx="7429500" cy="1625600"/>
          </a:xfrm>
        </p:spPr>
        <p:txBody>
          <a:bodyPr>
            <a:normAutofit fontScale="90000"/>
          </a:bodyPr>
          <a:lstStyle/>
          <a:p>
            <a:pPr algn="l"/>
            <a:r>
              <a:rPr lang="en-US" sz="6000" dirty="0">
                <a:solidFill>
                  <a:srgbClr val="FFFFFF"/>
                </a:solidFill>
                <a:latin typeface="Comic Sans MS" charset="0"/>
              </a:rPr>
              <a:t>4. Test animals in </a:t>
            </a:r>
            <a:r>
              <a:rPr lang="en-US" sz="6000" dirty="0" smtClean="0">
                <a:solidFill>
                  <a:srgbClr val="FFFFFF"/>
                </a:solidFill>
                <a:latin typeface="Comic Sans MS" charset="0"/>
              </a:rPr>
              <a:t>trial pastures</a:t>
            </a:r>
            <a:endParaRPr lang="en-US" sz="6000" dirty="0">
              <a:solidFill>
                <a:srgbClr val="FFFFFF"/>
              </a:solidFill>
              <a:latin typeface="Comic Sans MS" charset="0"/>
            </a:endParaRPr>
          </a:p>
        </p:txBody>
      </p:sp>
      <p:sp>
        <p:nvSpPr>
          <p:cNvPr id="1319939" name="Rectangle 3"/>
          <p:cNvSpPr>
            <a:spLocks noGrp="1" noChangeArrowheads="1"/>
          </p:cNvSpPr>
          <p:nvPr>
            <p:ph type="body" sz="half" idx="1"/>
          </p:nvPr>
        </p:nvSpPr>
        <p:spPr>
          <a:xfrm>
            <a:off x="523523" y="2484439"/>
            <a:ext cx="3810000" cy="3217861"/>
          </a:xfrm>
        </p:spPr>
        <p:txBody>
          <a:bodyPr/>
          <a:lstStyle/>
          <a:p>
            <a:r>
              <a:rPr lang="en-US" sz="4400" dirty="0" smtClean="0">
                <a:solidFill>
                  <a:srgbClr val="FFFFFF"/>
                </a:solidFill>
                <a:latin typeface="Comic Sans MS" charset="0"/>
              </a:rPr>
              <a:t>Small</a:t>
            </a:r>
            <a:endParaRPr lang="en-US" sz="4400" dirty="0">
              <a:solidFill>
                <a:srgbClr val="FFFFFF"/>
              </a:solidFill>
              <a:latin typeface="Comic Sans MS" charset="0"/>
            </a:endParaRPr>
          </a:p>
          <a:p>
            <a:r>
              <a:rPr lang="en-US" sz="4400" dirty="0" smtClean="0">
                <a:solidFill>
                  <a:srgbClr val="FFFFFF"/>
                </a:solidFill>
                <a:latin typeface="Comic Sans MS" charset="0"/>
              </a:rPr>
              <a:t>Provide </a:t>
            </a:r>
            <a:r>
              <a:rPr lang="en-US" sz="4400" dirty="0">
                <a:solidFill>
                  <a:srgbClr val="FFFFFF"/>
                </a:solidFill>
                <a:latin typeface="Comic Sans MS" charset="0"/>
              </a:rPr>
              <a:t>a variety of forages</a:t>
            </a:r>
          </a:p>
        </p:txBody>
      </p:sp>
      <p:pic>
        <p:nvPicPr>
          <p:cNvPr id="1319940" name="Picture 4"/>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2484438"/>
            <a:ext cx="3810000" cy="2857500"/>
          </a:xfr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378" y="2095500"/>
            <a:ext cx="7563556" cy="2108200"/>
          </a:xfrm>
        </p:spPr>
        <p:txBody>
          <a:bodyPr>
            <a:normAutofit fontScale="90000"/>
          </a:bodyPr>
          <a:lstStyle/>
          <a:p>
            <a:r>
              <a:rPr lang="en-US" sz="7200" dirty="0" smtClean="0">
                <a:solidFill>
                  <a:srgbClr val="66FF33"/>
                </a:solidFill>
                <a:effectLst>
                  <a:outerShdw blurRad="38100" dist="38100" dir="2700000" algn="tl">
                    <a:srgbClr val="000000">
                      <a:alpha val="43137"/>
                    </a:srgbClr>
                  </a:outerShdw>
                </a:effectLst>
                <a:latin typeface="Comic Sans MS"/>
                <a:cs typeface="Comic Sans MS"/>
              </a:rPr>
              <a:t>Cattle in Feedlot and on Pasture</a:t>
            </a:r>
            <a:endParaRPr lang="en-US" sz="7200" dirty="0">
              <a:solidFill>
                <a:srgbClr val="66FF33"/>
              </a:solidFill>
              <a:effectLst>
                <a:outerShdw blurRad="38100" dist="38100" dir="2700000" algn="tl">
                  <a:srgbClr val="000000">
                    <a:alpha val="43137"/>
                  </a:srgbClr>
                </a:outerShdw>
              </a:effectLst>
              <a:latin typeface="Comic Sans MS"/>
              <a:cs typeface="Comic Sans MS"/>
            </a:endParaRPr>
          </a:p>
        </p:txBody>
      </p:sp>
    </p:spTree>
    <p:extLst>
      <p:ext uri="{BB962C8B-B14F-4D97-AF65-F5344CB8AC3E}">
        <p14:creationId xmlns:p14="http://schemas.microsoft.com/office/powerpoint/2010/main" val="28552521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6994" name="Picture 2" descr="C:\Documents and Settings\Administrator\My Documents\My Pictures\cattle pictures\cape buffalo cropped.jpg"/>
          <p:cNvPicPr>
            <a:picLocks noChangeAspect="1" noChangeArrowheads="1"/>
          </p:cNvPicPr>
          <p:nvPr/>
        </p:nvPicPr>
        <p:blipFill>
          <a:blip r:embed="rId3"/>
          <a:srcRect/>
          <a:stretch>
            <a:fillRect/>
          </a:stretch>
        </p:blipFill>
        <p:spPr bwMode="auto">
          <a:xfrm>
            <a:off x="1" y="4448176"/>
            <a:ext cx="3739444" cy="2409825"/>
          </a:xfrm>
          <a:prstGeom prst="rect">
            <a:avLst/>
          </a:prstGeom>
          <a:noFill/>
          <a:ln w="9525">
            <a:noFill/>
            <a:miter lim="800000"/>
            <a:headEnd/>
            <a:tailEnd/>
          </a:ln>
        </p:spPr>
      </p:pic>
      <p:pic>
        <p:nvPicPr>
          <p:cNvPr id="1236995" name="Picture 3" descr="C:\Documents and Settings\Administrator\My Documents\My Pictures\cattle pictures\cw-2.jpg"/>
          <p:cNvPicPr>
            <a:picLocks noChangeAspect="1" noChangeArrowheads="1"/>
          </p:cNvPicPr>
          <p:nvPr/>
        </p:nvPicPr>
        <p:blipFill>
          <a:blip r:embed="rId4"/>
          <a:srcRect/>
          <a:stretch>
            <a:fillRect/>
          </a:stretch>
        </p:blipFill>
        <p:spPr bwMode="auto">
          <a:xfrm>
            <a:off x="5655733" y="0"/>
            <a:ext cx="3488267" cy="2647950"/>
          </a:xfrm>
          <a:prstGeom prst="rect">
            <a:avLst/>
          </a:prstGeom>
          <a:noFill/>
          <a:ln w="9525">
            <a:noFill/>
            <a:miter lim="800000"/>
            <a:headEnd/>
            <a:tailEnd/>
          </a:ln>
        </p:spPr>
      </p:pic>
      <p:pic>
        <p:nvPicPr>
          <p:cNvPr id="1236996" name="Picture 4" descr="C:\Documents and Settings\Administrator\My Documents\My Pictures\sheep and goat pictures\sheep group.jpg"/>
          <p:cNvPicPr>
            <a:picLocks noChangeAspect="1" noChangeArrowheads="1"/>
          </p:cNvPicPr>
          <p:nvPr/>
        </p:nvPicPr>
        <p:blipFill>
          <a:blip r:embed="rId5"/>
          <a:srcRect/>
          <a:stretch>
            <a:fillRect/>
          </a:stretch>
        </p:blipFill>
        <p:spPr bwMode="auto">
          <a:xfrm>
            <a:off x="3318933" y="2203450"/>
            <a:ext cx="3048000" cy="2573338"/>
          </a:xfrm>
          <a:prstGeom prst="rect">
            <a:avLst/>
          </a:prstGeom>
          <a:noFill/>
          <a:ln w="9525">
            <a:noFill/>
            <a:miter lim="800000"/>
            <a:headEnd/>
            <a:tailEnd/>
          </a:ln>
        </p:spPr>
      </p:pic>
      <p:sp>
        <p:nvSpPr>
          <p:cNvPr id="798725" name="Text Box 5"/>
          <p:cNvSpPr txBox="1">
            <a:spLocks noChangeArrowheads="1"/>
          </p:cNvSpPr>
          <p:nvPr/>
        </p:nvSpPr>
        <p:spPr bwMode="auto">
          <a:xfrm>
            <a:off x="189090" y="511176"/>
            <a:ext cx="5466643" cy="2585323"/>
          </a:xfrm>
          <a:prstGeom prst="rect">
            <a:avLst/>
          </a:prstGeom>
          <a:noFill/>
          <a:ln w="9525">
            <a:noFill/>
            <a:miter lim="800000"/>
            <a:headEnd/>
            <a:tailEnd/>
          </a:ln>
          <a:effectLst/>
        </p:spPr>
        <p:txBody>
          <a:bodyPr wrap="square">
            <a:prstTxWarp prst="textNoShape">
              <a:avLst/>
            </a:prstTxWarp>
            <a:spAutoFit/>
          </a:bodyPr>
          <a:lstStyle/>
          <a:p>
            <a:r>
              <a:rPr lang="en-US" sz="5400" dirty="0">
                <a:solidFill>
                  <a:srgbClr val="FFFFFF"/>
                </a:solidFill>
                <a:effectLst>
                  <a:outerShdw blurRad="38100" dist="38100" dir="2700000" algn="tl">
                    <a:srgbClr val="000000"/>
                  </a:outerShdw>
                </a:effectLst>
                <a:latin typeface="Comic Sans MS"/>
                <a:ea typeface="ＭＳ Ｐゴシック" charset="-128"/>
                <a:cs typeface="Comic Sans MS"/>
              </a:rPr>
              <a:t>Sometimes they may all look alike . . .</a:t>
            </a:r>
          </a:p>
        </p:txBody>
      </p:sp>
      <p:sp>
        <p:nvSpPr>
          <p:cNvPr id="798726" name="Text Box 6"/>
          <p:cNvSpPr txBox="1">
            <a:spLocks noChangeArrowheads="1"/>
          </p:cNvSpPr>
          <p:nvPr/>
        </p:nvSpPr>
        <p:spPr bwMode="auto">
          <a:xfrm>
            <a:off x="2777067" y="3892316"/>
            <a:ext cx="6265333" cy="2585323"/>
          </a:xfrm>
          <a:prstGeom prst="rect">
            <a:avLst/>
          </a:prstGeom>
          <a:noFill/>
          <a:ln w="9525">
            <a:noFill/>
            <a:miter lim="800000"/>
            <a:headEnd/>
            <a:tailEnd/>
          </a:ln>
          <a:effectLst/>
        </p:spPr>
        <p:txBody>
          <a:bodyPr wrap="square">
            <a:prstTxWarp prst="textNoShape">
              <a:avLst/>
            </a:prstTxWarp>
            <a:spAutoFit/>
          </a:bodyPr>
          <a:lstStyle/>
          <a:p>
            <a:pPr algn="r"/>
            <a:r>
              <a:rPr lang="en-US" sz="5400" dirty="0" smtClean="0">
                <a:solidFill>
                  <a:srgbClr val="FFFFFF"/>
                </a:solidFill>
                <a:effectLst>
                  <a:outerShdw blurRad="38100" dist="38100" dir="2700000" algn="tl">
                    <a:srgbClr val="000000"/>
                  </a:outerShdw>
                </a:effectLst>
                <a:latin typeface="Comic Sans MS"/>
                <a:ea typeface="ＭＳ Ｐゴシック" charset="-128"/>
                <a:cs typeface="Comic Sans MS"/>
              </a:rPr>
              <a:t>. . . but </a:t>
            </a:r>
          </a:p>
          <a:p>
            <a:pPr algn="r"/>
            <a:r>
              <a:rPr lang="en-US" sz="5400" dirty="0">
                <a:solidFill>
                  <a:srgbClr val="FFFFFF"/>
                </a:solidFill>
                <a:effectLst>
                  <a:outerShdw blurRad="38100" dist="38100" dir="2700000" algn="tl">
                    <a:srgbClr val="000000"/>
                  </a:outerShdw>
                </a:effectLst>
                <a:latin typeface="Comic Sans MS"/>
                <a:ea typeface="ＭＳ Ｐゴシック" charset="-128"/>
                <a:cs typeface="Comic Sans MS"/>
              </a:rPr>
              <a:t>e</a:t>
            </a:r>
            <a:r>
              <a:rPr lang="en-US" sz="5400" dirty="0" smtClean="0">
                <a:solidFill>
                  <a:srgbClr val="FFFFFF"/>
                </a:solidFill>
                <a:effectLst>
                  <a:outerShdw blurRad="38100" dist="38100" dir="2700000" algn="tl">
                    <a:srgbClr val="000000"/>
                  </a:outerShdw>
                </a:effectLst>
                <a:latin typeface="Comic Sans MS"/>
                <a:ea typeface="ＭＳ Ｐゴシック" charset="-128"/>
                <a:cs typeface="Comic Sans MS"/>
              </a:rPr>
              <a:t>ach one is a unique individual</a:t>
            </a:r>
            <a:endParaRPr lang="en-US" sz="5400" dirty="0">
              <a:solidFill>
                <a:srgbClr val="FFFFFF"/>
              </a:solidFill>
              <a:effectLst>
                <a:outerShdw blurRad="38100" dist="38100" dir="2700000" algn="tl">
                  <a:srgbClr val="000000"/>
                </a:outerShdw>
              </a:effectLst>
              <a:latin typeface="Comic Sans MS"/>
              <a:ea typeface="ＭＳ Ｐゴシック" charset="-128"/>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ewe and lamb"/>
          <p:cNvPicPr>
            <a:picLocks noChangeAspect="1" noChangeArrowheads="1"/>
          </p:cNvPicPr>
          <p:nvPr/>
        </p:nvPicPr>
        <p:blipFill>
          <a:blip r:embed="rId3"/>
          <a:srcRect/>
          <a:stretch>
            <a:fillRect/>
          </a:stretch>
        </p:blipFill>
        <p:spPr bwMode="auto">
          <a:xfrm>
            <a:off x="0" y="0"/>
            <a:ext cx="9448800" cy="7086600"/>
          </a:xfrm>
          <a:prstGeom prst="rect">
            <a:avLst/>
          </a:prstGeom>
          <a:noFill/>
        </p:spPr>
      </p:pic>
      <p:sp>
        <p:nvSpPr>
          <p:cNvPr id="344067" name="Rectangle 3"/>
          <p:cNvSpPr>
            <a:spLocks noChangeArrowheads="1"/>
          </p:cNvSpPr>
          <p:nvPr/>
        </p:nvSpPr>
        <p:spPr bwMode="auto">
          <a:xfrm>
            <a:off x="1769534" y="841375"/>
            <a:ext cx="5376333" cy="4483100"/>
          </a:xfrm>
          <a:prstGeom prst="rect">
            <a:avLst/>
          </a:prstGeom>
          <a:noFill/>
          <a:ln w="9525">
            <a:noFill/>
            <a:miter lim="800000"/>
            <a:headEnd/>
            <a:tailEnd/>
          </a:ln>
          <a:effectLst/>
        </p:spPr>
        <p:txBody>
          <a:bodyPr>
            <a:prstTxWarp prst="textNoShape">
              <a:avLst/>
            </a:prstTxWarp>
            <a:spAutoFit/>
          </a:bodyPr>
          <a:lstStyle/>
          <a:p>
            <a:pPr algn="ctr"/>
            <a:r>
              <a:rPr lang="en-US" sz="9600" dirty="0">
                <a:solidFill>
                  <a:srgbClr val="DBB101"/>
                </a:solidFill>
                <a:effectLst>
                  <a:outerShdw blurRad="38100" dist="38100" dir="2700000" algn="tl">
                    <a:srgbClr val="000000"/>
                  </a:outerShdw>
                </a:effectLst>
                <a:latin typeface="Comic Sans MS"/>
                <a:cs typeface="Comic Sans MS"/>
              </a:rPr>
              <a:t>Mother Knows Best</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noGrp="1"/>
          </p:cNvGraphicFramePr>
          <p:nvPr>
            <p:ph type="chart" sz="half" idx="2"/>
            <p:extLst>
              <p:ext uri="{D42A27DB-BD31-4B8C-83A1-F6EECF244321}">
                <p14:modId xmlns:p14="http://schemas.microsoft.com/office/powerpoint/2010/main" val="2654798888"/>
              </p:ext>
            </p:extLst>
          </p:nvPr>
        </p:nvGraphicFramePr>
        <p:xfrm>
          <a:off x="1406525" y="1160685"/>
          <a:ext cx="6534150" cy="4001865"/>
        </p:xfrm>
        <a:graphic>
          <a:graphicData uri="http://schemas.openxmlformats.org/drawingml/2006/chart">
            <c:chart xmlns:c="http://schemas.openxmlformats.org/drawingml/2006/chart" xmlns:r="http://schemas.openxmlformats.org/officeDocument/2006/relationships" r:id="rId3"/>
          </a:graphicData>
        </a:graphic>
      </p:graphicFrame>
      <p:sp>
        <p:nvSpPr>
          <p:cNvPr id="1217539" name="Text Box 3"/>
          <p:cNvSpPr txBox="1">
            <a:spLocks noChangeArrowheads="1"/>
          </p:cNvSpPr>
          <p:nvPr/>
        </p:nvSpPr>
        <p:spPr bwMode="auto">
          <a:xfrm rot="16200000">
            <a:off x="-1051409" y="2864179"/>
            <a:ext cx="3930207" cy="523220"/>
          </a:xfrm>
          <a:prstGeom prst="rect">
            <a:avLst/>
          </a:prstGeom>
          <a:noFill/>
          <a:ln w="9525">
            <a:noFill/>
            <a:miter lim="800000"/>
            <a:headEnd/>
            <a:tailEnd/>
          </a:ln>
          <a:effectLst/>
        </p:spPr>
        <p:txBody>
          <a:bodyPr wrap="none">
            <a:prstTxWarp prst="textNoShape">
              <a:avLst/>
            </a:prstTxWarp>
            <a:spAutoFit/>
          </a:bodyPr>
          <a:lstStyle/>
          <a:p>
            <a:pPr eaLnBrk="0" hangingPunct="0"/>
            <a:r>
              <a:rPr lang="en-US" sz="2800" dirty="0">
                <a:solidFill>
                  <a:srgbClr val="FFFFFF"/>
                </a:solidFill>
                <a:effectLst>
                  <a:outerShdw blurRad="38100" dist="38100" dir="2700000" algn="tl">
                    <a:srgbClr val="000000"/>
                  </a:outerShdw>
                </a:effectLst>
                <a:latin typeface="Comic Sans MS"/>
                <a:cs typeface="Comic Sans MS"/>
              </a:rPr>
              <a:t>Number of Individuals </a:t>
            </a:r>
          </a:p>
        </p:txBody>
      </p:sp>
      <p:sp>
        <p:nvSpPr>
          <p:cNvPr id="1217540" name="Text Box 4"/>
          <p:cNvSpPr txBox="1">
            <a:spLocks noChangeArrowheads="1"/>
          </p:cNvSpPr>
          <p:nvPr/>
        </p:nvSpPr>
        <p:spPr bwMode="auto">
          <a:xfrm>
            <a:off x="4134556" y="1371600"/>
            <a:ext cx="1102510" cy="523220"/>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lang="en-US" sz="2800" dirty="0">
                <a:solidFill>
                  <a:srgbClr val="FFFFFF"/>
                </a:solidFill>
                <a:effectLst>
                  <a:outerShdw blurRad="38100" dist="38100" dir="2700000" algn="tl">
                    <a:srgbClr val="000000"/>
                  </a:outerShdw>
                </a:effectLst>
                <a:latin typeface="Comic Sans MS"/>
                <a:cs typeface="Comic Sans MS"/>
              </a:rPr>
              <a:t>Mean</a:t>
            </a:r>
          </a:p>
        </p:txBody>
      </p:sp>
      <p:sp>
        <p:nvSpPr>
          <p:cNvPr id="1217541" name="Text Box 5"/>
          <p:cNvSpPr txBox="1">
            <a:spLocks noChangeArrowheads="1"/>
          </p:cNvSpPr>
          <p:nvPr/>
        </p:nvSpPr>
        <p:spPr bwMode="auto">
          <a:xfrm>
            <a:off x="1872545" y="5346700"/>
            <a:ext cx="5597206" cy="1077218"/>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lang="en-US" sz="3200" dirty="0">
                <a:solidFill>
                  <a:srgbClr val="FFFFFF"/>
                </a:solidFill>
                <a:effectLst>
                  <a:outerShdw blurRad="38100" dist="38100" dir="2700000" algn="tl">
                    <a:srgbClr val="000000">
                      <a:alpha val="43137"/>
                    </a:srgbClr>
                  </a:outerShdw>
                </a:effectLst>
                <a:latin typeface="Comic Sans MS"/>
                <a:cs typeface="Comic Sans MS"/>
              </a:rPr>
              <a:t>Ability to Cope with Toxin X</a:t>
            </a:r>
          </a:p>
          <a:p>
            <a:r>
              <a:rPr lang="en-US" sz="3200" dirty="0">
                <a:solidFill>
                  <a:srgbClr val="FFFFFF"/>
                </a:solidFill>
                <a:effectLst>
                  <a:outerShdw blurRad="38100" dist="38100" dir="2700000" algn="tl">
                    <a:srgbClr val="000000">
                      <a:alpha val="43137"/>
                    </a:srgbClr>
                  </a:outerShdw>
                </a:effectLst>
                <a:latin typeface="Comic Sans MS"/>
                <a:cs typeface="Comic Sans MS"/>
              </a:rPr>
              <a:t>Requirement for Nutrient X</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CC"/>
                </a:solidFill>
                <a:effectLst>
                  <a:outerShdw blurRad="38100" dist="38100" dir="2700000" algn="tl">
                    <a:srgbClr val="000000">
                      <a:alpha val="43137"/>
                    </a:srgbClr>
                  </a:outerShdw>
                </a:effectLst>
                <a:latin typeface="Comic Sans MS" charset="0"/>
              </a:rPr>
              <a:t>Variation among Goats</a:t>
            </a:r>
            <a:endParaRPr lang="en-US" dirty="0">
              <a:effectLst>
                <a:outerShdw blurRad="38100" dist="38100" dir="2700000" algn="tl">
                  <a:srgbClr val="000000">
                    <a:alpha val="43137"/>
                  </a:srgbClr>
                </a:outerShdw>
              </a:effectLst>
            </a:endParaRPr>
          </a:p>
        </p:txBody>
      </p:sp>
      <p:graphicFrame>
        <p:nvGraphicFramePr>
          <p:cNvPr id="2" name="Object 3">
            <a:hlinkClick r:id="" action="ppaction://ole?verb=0"/>
          </p:cNvPr>
          <p:cNvGraphicFramePr>
            <a:graphicFrameLocks noGrp="1"/>
          </p:cNvGraphicFramePr>
          <p:nvPr>
            <p:ph type="chart" sz="half" idx="1"/>
            <p:extLst>
              <p:ext uri="{D42A27DB-BD31-4B8C-83A1-F6EECF244321}">
                <p14:modId xmlns:p14="http://schemas.microsoft.com/office/powerpoint/2010/main" val="3250613120"/>
              </p:ext>
            </p:extLst>
          </p:nvPr>
        </p:nvGraphicFramePr>
        <p:xfrm>
          <a:off x="685800" y="1857374"/>
          <a:ext cx="7962900" cy="43910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4" name="Rectangle 2"/>
          <p:cNvSpPr>
            <a:spLocks noGrp="1" noChangeArrowheads="1"/>
          </p:cNvSpPr>
          <p:nvPr>
            <p:ph type="title"/>
          </p:nvPr>
        </p:nvSpPr>
        <p:spPr>
          <a:xfrm>
            <a:off x="1600200" y="520700"/>
            <a:ext cx="6437490" cy="1143000"/>
          </a:xfrm>
          <a:ln>
            <a:noFill/>
          </a:ln>
          <a:effectLst/>
        </p:spPr>
        <p:txBody>
          <a:bodyPr/>
          <a:lstStyle/>
          <a:p>
            <a:r>
              <a:rPr lang="en-US" sz="5400" dirty="0">
                <a:solidFill>
                  <a:srgbClr val="FFCC66"/>
                </a:solidFill>
                <a:latin typeface="Comic Sans MS" charset="0"/>
              </a:rPr>
              <a:t>Food Preferences</a:t>
            </a:r>
          </a:p>
        </p:txBody>
      </p:sp>
      <p:graphicFrame>
        <p:nvGraphicFramePr>
          <p:cNvPr id="2" name="Object 3">
            <a:hlinkClick r:id="" action="ppaction://ole?verb=0"/>
          </p:cNvPr>
          <p:cNvGraphicFramePr>
            <a:graphicFrameLocks noGrp="1"/>
          </p:cNvGraphicFramePr>
          <p:nvPr>
            <p:ph type="chart" sz="half" idx="2"/>
            <p:extLst>
              <p:ext uri="{D42A27DB-BD31-4B8C-83A1-F6EECF244321}">
                <p14:modId xmlns:p14="http://schemas.microsoft.com/office/powerpoint/2010/main" val="3343729792"/>
              </p:ext>
            </p:extLst>
          </p:nvPr>
        </p:nvGraphicFramePr>
        <p:xfrm>
          <a:off x="990600" y="1576388"/>
          <a:ext cx="7721599" cy="4335462"/>
        </p:xfrm>
        <a:graphic>
          <a:graphicData uri="http://schemas.openxmlformats.org/drawingml/2006/chart">
            <c:chart xmlns:c="http://schemas.openxmlformats.org/drawingml/2006/chart" xmlns:r="http://schemas.openxmlformats.org/officeDocument/2006/relationships" r:id="rId3"/>
          </a:graphicData>
        </a:graphic>
      </p:graphicFrame>
      <p:sp>
        <p:nvSpPr>
          <p:cNvPr id="1221636" name="Text Box 4"/>
          <p:cNvSpPr txBox="1">
            <a:spLocks noChangeArrowheads="1"/>
          </p:cNvSpPr>
          <p:nvPr/>
        </p:nvSpPr>
        <p:spPr bwMode="auto">
          <a:xfrm rot="16200000">
            <a:off x="-262212" y="3235038"/>
            <a:ext cx="2137324" cy="584776"/>
          </a:xfrm>
          <a:prstGeom prst="rect">
            <a:avLst/>
          </a:prstGeom>
          <a:noFill/>
          <a:ln w="9525">
            <a:noFill/>
            <a:miter lim="800000"/>
            <a:headEnd/>
            <a:tailEnd/>
          </a:ln>
          <a:effectLst/>
        </p:spPr>
        <p:txBody>
          <a:bodyPr wrap="none">
            <a:prstTxWarp prst="textNoShape">
              <a:avLst/>
            </a:prstTxWarp>
            <a:spAutoFit/>
          </a:bodyPr>
          <a:lstStyle/>
          <a:p>
            <a:pPr eaLnBrk="0" hangingPunct="0"/>
            <a:r>
              <a:rPr lang="en-US" sz="3200" dirty="0">
                <a:effectLst>
                  <a:outerShdw blurRad="38100" dist="38100" dir="2700000" algn="tl">
                    <a:srgbClr val="000000"/>
                  </a:outerShdw>
                </a:effectLst>
              </a:rPr>
              <a:t>Intake (g/d)</a:t>
            </a:r>
          </a:p>
        </p:txBody>
      </p:sp>
      <p:sp>
        <p:nvSpPr>
          <p:cNvPr id="1221637" name="Text Box 5"/>
          <p:cNvSpPr txBox="1">
            <a:spLocks noChangeArrowheads="1"/>
          </p:cNvSpPr>
          <p:nvPr/>
        </p:nvSpPr>
        <p:spPr bwMode="auto">
          <a:xfrm>
            <a:off x="3420534" y="5818188"/>
            <a:ext cx="3264160" cy="646331"/>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lang="en-US" sz="3600" dirty="0">
                <a:effectLst>
                  <a:outerShdw blurRad="38100" dist="38100" dir="2700000" algn="tl">
                    <a:srgbClr val="000000"/>
                  </a:outerShdw>
                </a:effectLst>
              </a:rPr>
              <a:t>Individual lamb</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cows_feedl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
            <a:ext cx="9144000" cy="710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3683" name="Rectangle 3"/>
          <p:cNvSpPr>
            <a:spLocks noGrp="1" noChangeArrowheads="1"/>
          </p:cNvSpPr>
          <p:nvPr>
            <p:ph type="title"/>
          </p:nvPr>
        </p:nvSpPr>
        <p:spPr>
          <a:xfrm>
            <a:off x="745067" y="1587500"/>
            <a:ext cx="7772400" cy="4025900"/>
          </a:xfrm>
          <a:effectLst/>
        </p:spPr>
        <p:txBody>
          <a:bodyPr>
            <a:normAutofit/>
          </a:bodyPr>
          <a:lstStyle/>
          <a:p>
            <a:pPr eaLnBrk="1" hangingPunct="1">
              <a:defRPr/>
            </a:pPr>
            <a:r>
              <a:rPr lang="en-US" sz="5400" dirty="0">
                <a:solidFill>
                  <a:srgbClr val="FF3300"/>
                </a:solidFill>
                <a:effectLst>
                  <a:outerShdw blurRad="38100" dist="38100" dir="2700000" algn="tl">
                    <a:srgbClr val="000000">
                      <a:alpha val="43137"/>
                    </a:srgbClr>
                  </a:outerShdw>
                </a:effectLst>
                <a:latin typeface="Comic Sans MS"/>
                <a:ea typeface="ＭＳ Ｐゴシック" charset="0"/>
                <a:cs typeface="Comic Sans MS"/>
              </a:rPr>
              <a:t>Total Mixed Ration</a:t>
            </a:r>
            <a:r>
              <a:rPr lang="en-US" dirty="0">
                <a:solidFill>
                  <a:srgbClr val="FF3300"/>
                </a:solidFill>
                <a:effectLst>
                  <a:outerShdw blurRad="38100" dist="38100" dir="2700000" algn="tl">
                    <a:srgbClr val="000000">
                      <a:alpha val="43137"/>
                    </a:srgbClr>
                  </a:outerShdw>
                </a:effectLst>
                <a:latin typeface="Comic Sans MS"/>
                <a:ea typeface="ＭＳ Ｐゴシック" charset="0"/>
                <a:cs typeface="Comic Sans MS"/>
              </a:rPr>
              <a:t/>
            </a:r>
            <a:br>
              <a:rPr lang="en-US" dirty="0">
                <a:solidFill>
                  <a:srgbClr val="FF3300"/>
                </a:solidFill>
                <a:effectLst>
                  <a:outerShdw blurRad="38100" dist="38100" dir="2700000" algn="tl">
                    <a:srgbClr val="000000">
                      <a:alpha val="43137"/>
                    </a:srgbClr>
                  </a:outerShdw>
                </a:effectLst>
                <a:latin typeface="Comic Sans MS"/>
                <a:ea typeface="ＭＳ Ｐゴシック" charset="0"/>
                <a:cs typeface="Comic Sans MS"/>
              </a:rPr>
            </a:br>
            <a:r>
              <a:rPr lang="en-US" sz="4000" dirty="0">
                <a:solidFill>
                  <a:srgbClr val="FF3300"/>
                </a:solidFill>
                <a:effectLst>
                  <a:outerShdw blurRad="38100" dist="38100" dir="2700000" algn="tl">
                    <a:srgbClr val="000000">
                      <a:alpha val="43137"/>
                    </a:srgbClr>
                  </a:outerShdw>
                </a:effectLst>
                <a:latin typeface="Comic Sans MS"/>
                <a:ea typeface="ＭＳ Ｐゴシック" charset="0"/>
                <a:cs typeface="Comic Sans MS"/>
              </a:rPr>
              <a:t>versus</a:t>
            </a:r>
            <a:br>
              <a:rPr lang="en-US" sz="4000" dirty="0">
                <a:solidFill>
                  <a:srgbClr val="FF3300"/>
                </a:solidFill>
                <a:effectLst>
                  <a:outerShdw blurRad="38100" dist="38100" dir="2700000" algn="tl">
                    <a:srgbClr val="000000">
                      <a:alpha val="43137"/>
                    </a:srgbClr>
                  </a:outerShdw>
                </a:effectLst>
                <a:latin typeface="Comic Sans MS"/>
                <a:ea typeface="ＭＳ Ｐゴシック" charset="0"/>
                <a:cs typeface="Comic Sans MS"/>
              </a:rPr>
            </a:br>
            <a:r>
              <a:rPr lang="en-US" sz="5400" dirty="0">
                <a:solidFill>
                  <a:srgbClr val="FF3300"/>
                </a:solidFill>
                <a:effectLst>
                  <a:outerShdw blurRad="38100" dist="38100" dir="2700000" algn="tl">
                    <a:srgbClr val="000000">
                      <a:alpha val="43137"/>
                    </a:srgbClr>
                  </a:outerShdw>
                </a:effectLst>
                <a:latin typeface="Comic Sans MS"/>
                <a:ea typeface="ＭＳ Ｐゴシック" charset="0"/>
                <a:cs typeface="Comic Sans MS"/>
              </a:rPr>
              <a:t>Free Choice</a:t>
            </a:r>
            <a:br>
              <a:rPr lang="en-US" sz="5400" dirty="0">
                <a:solidFill>
                  <a:srgbClr val="FF3300"/>
                </a:solidFill>
                <a:effectLst>
                  <a:outerShdw blurRad="38100" dist="38100" dir="2700000" algn="tl">
                    <a:srgbClr val="000000">
                      <a:alpha val="43137"/>
                    </a:srgbClr>
                  </a:outerShdw>
                </a:effectLst>
                <a:latin typeface="Comic Sans MS"/>
                <a:ea typeface="ＭＳ Ｐゴシック" charset="0"/>
                <a:cs typeface="Comic Sans MS"/>
              </a:rPr>
            </a:br>
            <a:r>
              <a:rPr lang="en-US" sz="4000" dirty="0">
                <a:solidFill>
                  <a:srgbClr val="FF3300"/>
                </a:solidFill>
                <a:effectLst>
                  <a:outerShdw blurRad="38100" dist="38100" dir="2700000" algn="tl">
                    <a:srgbClr val="000000">
                      <a:alpha val="43137"/>
                    </a:srgbClr>
                  </a:outerShdw>
                </a:effectLst>
                <a:latin typeface="Comic Sans MS"/>
                <a:ea typeface="ＭＳ Ｐゴシック" charset="0"/>
                <a:cs typeface="Comic Sans MS"/>
              </a:rPr>
              <a:t>corn, barley, alfalfa, corn silage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Rectangle 2"/>
          <p:cNvSpPr>
            <a:spLocks noGrp="1" noChangeArrowheads="1"/>
          </p:cNvSpPr>
          <p:nvPr>
            <p:ph type="title"/>
          </p:nvPr>
        </p:nvSpPr>
        <p:spPr>
          <a:xfrm>
            <a:off x="677333" y="558800"/>
            <a:ext cx="7772400" cy="1206500"/>
          </a:xfrm>
          <a:effectLst/>
        </p:spPr>
        <p:txBody>
          <a:bodyPr>
            <a:normAutofit fontScale="90000"/>
          </a:bodyPr>
          <a:lstStyle/>
          <a:p>
            <a:pPr eaLnBrk="1" hangingPunct="1">
              <a:defRPr/>
            </a:pPr>
            <a:r>
              <a:rPr lang="en-US" sz="6000" dirty="0">
                <a:solidFill>
                  <a:srgbClr val="FF3300"/>
                </a:solidFill>
                <a:latin typeface="Comic Sans MS" charset="0"/>
                <a:ea typeface="ＭＳ Ｐゴシック" charset="0"/>
                <a:cs typeface="ＭＳ Ｐゴシック" charset="0"/>
              </a:rPr>
              <a:t>Mixed Ration </a:t>
            </a:r>
            <a:r>
              <a:rPr lang="en-US" sz="6000" dirty="0" err="1">
                <a:solidFill>
                  <a:srgbClr val="FF3300"/>
                </a:solidFill>
                <a:latin typeface="Comic Sans MS" charset="0"/>
                <a:ea typeface="ＭＳ Ｐゴシック" charset="0"/>
                <a:cs typeface="ＭＳ Ｐゴシック" charset="0"/>
              </a:rPr>
              <a:t>vs</a:t>
            </a:r>
            <a:r>
              <a:rPr lang="en-US" sz="6000" dirty="0">
                <a:solidFill>
                  <a:srgbClr val="FF3300"/>
                </a:solidFill>
                <a:latin typeface="Comic Sans MS" charset="0"/>
                <a:ea typeface="ＭＳ Ｐゴシック" charset="0"/>
                <a:cs typeface="ＭＳ Ｐゴシック" charset="0"/>
              </a:rPr>
              <a:t> Choice</a:t>
            </a:r>
          </a:p>
        </p:txBody>
      </p:sp>
      <p:sp>
        <p:nvSpPr>
          <p:cNvPr id="1225731" name="Rectangle 3"/>
          <p:cNvSpPr>
            <a:spLocks noGrp="1" noChangeArrowheads="1"/>
          </p:cNvSpPr>
          <p:nvPr>
            <p:ph idx="1"/>
          </p:nvPr>
        </p:nvSpPr>
        <p:spPr>
          <a:xfrm>
            <a:off x="270933" y="1936750"/>
            <a:ext cx="8669867" cy="3289300"/>
          </a:xfrm>
          <a:effectLst/>
        </p:spPr>
        <p:txBody>
          <a:bodyPr/>
          <a:lstStyle/>
          <a:p>
            <a:pPr eaLnBrk="1" hangingPunct="1">
              <a:lnSpc>
                <a:spcPct val="90000"/>
              </a:lnSpc>
              <a:buClr>
                <a:schemeClr val="tx1"/>
              </a:buClr>
              <a:buSzTx/>
              <a:buFont typeface="Wingdings" charset="0"/>
              <a:buNone/>
              <a:defRPr/>
            </a:pPr>
            <a:r>
              <a:rPr lang="en-US" sz="5400"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Choice cost 19% less to feed than mixed.</a:t>
            </a:r>
          </a:p>
          <a:p>
            <a:pPr eaLnBrk="1" hangingPunct="1">
              <a:lnSpc>
                <a:spcPct val="90000"/>
              </a:lnSpc>
              <a:buClr>
                <a:schemeClr val="tx1"/>
              </a:buClr>
              <a:buSzTx/>
              <a:buFont typeface="Wingdings" charset="0"/>
              <a:buNone/>
              <a:defRPr/>
            </a:pPr>
            <a:r>
              <a:rPr lang="en-US" sz="5400"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Cattle were able to meet individual needs.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2" name="Rectangle 2"/>
          <p:cNvSpPr>
            <a:spLocks noGrp="1" noChangeArrowheads="1"/>
          </p:cNvSpPr>
          <p:nvPr>
            <p:ph type="title"/>
          </p:nvPr>
        </p:nvSpPr>
        <p:spPr>
          <a:xfrm>
            <a:off x="685800" y="273050"/>
            <a:ext cx="7772400" cy="1143000"/>
          </a:xfrm>
        </p:spPr>
        <p:txBody>
          <a:bodyPr/>
          <a:lstStyle/>
          <a:p>
            <a:pPr eaLnBrk="1" hangingPunct="1">
              <a:defRPr/>
            </a:pPr>
            <a:r>
              <a:rPr lang="en-US" sz="5400" dirty="0">
                <a:solidFill>
                  <a:srgbClr val="FFFFFF"/>
                </a:solidFill>
                <a:latin typeface="Comic Sans MS" charset="0"/>
                <a:ea typeface="ＭＳ Ｐゴシック" charset="0"/>
                <a:cs typeface="ＭＳ Ｐゴシック" charset="0"/>
              </a:rPr>
              <a:t>Finishing Your Cattle</a:t>
            </a:r>
          </a:p>
        </p:txBody>
      </p:sp>
      <p:sp>
        <p:nvSpPr>
          <p:cNvPr id="150530" name="Rectangle 3"/>
          <p:cNvSpPr>
            <a:spLocks noGrp="1" noChangeArrowheads="1"/>
          </p:cNvSpPr>
          <p:nvPr>
            <p:ph idx="1"/>
          </p:nvPr>
        </p:nvSpPr>
        <p:spPr>
          <a:xfrm>
            <a:off x="512234" y="1479551"/>
            <a:ext cx="8228188" cy="5229225"/>
          </a:xfrm>
        </p:spPr>
        <p:txBody>
          <a:bodyPr>
            <a:normAutofit fontScale="92500"/>
          </a:bodyPr>
          <a:lstStyle/>
          <a:p>
            <a:pPr marL="609600" indent="-609600" eaLnBrk="1" hangingPunct="1">
              <a:spcBef>
                <a:spcPct val="0"/>
              </a:spcBef>
              <a:spcAft>
                <a:spcPts val="600"/>
              </a:spcAft>
              <a:buFont typeface="Wingdings" charset="0"/>
              <a:buAutoNum type="arabicPeriod"/>
            </a:pPr>
            <a:r>
              <a:rPr lang="en-US" dirty="0">
                <a:solidFill>
                  <a:srgbClr val="FFFFFF"/>
                </a:solidFill>
                <a:latin typeface="Comic Sans MS" charset="0"/>
                <a:ea typeface="ＭＳ Ｐゴシック" charset="0"/>
                <a:cs typeface="ＭＳ Ｐゴシック" charset="0"/>
              </a:rPr>
              <a:t>Expose young animals with their mothers to foods they will eat in the feedlot or to a variety of foods.</a:t>
            </a:r>
          </a:p>
          <a:p>
            <a:pPr marL="609600" indent="-609600" eaLnBrk="1" hangingPunct="1">
              <a:spcAft>
                <a:spcPts val="600"/>
              </a:spcAft>
              <a:buFont typeface="Wingdings" charset="0"/>
              <a:buAutoNum type="arabicPeriod"/>
            </a:pPr>
            <a:r>
              <a:rPr lang="en-US" dirty="0">
                <a:solidFill>
                  <a:srgbClr val="FFFFFF"/>
                </a:solidFill>
                <a:latin typeface="Comic Sans MS" charset="0"/>
                <a:ea typeface="ＭＳ Ｐゴシック" charset="0"/>
                <a:cs typeface="ＭＳ Ｐゴシック" charset="0"/>
              </a:rPr>
              <a:t>Use across the fence weaning techniques.</a:t>
            </a:r>
          </a:p>
          <a:p>
            <a:pPr marL="609600" indent="-609600" eaLnBrk="1" hangingPunct="1">
              <a:spcAft>
                <a:spcPts val="600"/>
              </a:spcAft>
              <a:buFont typeface="Wingdings" charset="0"/>
              <a:buAutoNum type="arabicPeriod"/>
            </a:pPr>
            <a:r>
              <a:rPr lang="en-US" dirty="0">
                <a:solidFill>
                  <a:srgbClr val="FFFFFF"/>
                </a:solidFill>
                <a:latin typeface="Comic Sans MS" charset="0"/>
                <a:ea typeface="ＭＳ Ｐゴシック" charset="0"/>
                <a:cs typeface="ＭＳ Ｐゴシック" charset="0"/>
              </a:rPr>
              <a:t>Remove cows and leave calves.</a:t>
            </a:r>
          </a:p>
          <a:p>
            <a:pPr marL="609600" indent="-609600" eaLnBrk="1" hangingPunct="1">
              <a:spcAft>
                <a:spcPts val="600"/>
              </a:spcAft>
              <a:buFont typeface="Wingdings" charset="0"/>
              <a:buAutoNum type="arabicPeriod"/>
            </a:pPr>
            <a:r>
              <a:rPr lang="en-US" dirty="0">
                <a:solidFill>
                  <a:srgbClr val="FFFFFF"/>
                </a:solidFill>
                <a:latin typeface="Comic Sans MS" charset="0"/>
                <a:ea typeface="ＭＳ Ｐゴシック" charset="0"/>
                <a:cs typeface="ＭＳ Ｐゴシック" charset="0"/>
              </a:rPr>
              <a:t>Introduce animals to high concentrate foods slowly.</a:t>
            </a:r>
          </a:p>
          <a:p>
            <a:pPr marL="609600" indent="-609600" eaLnBrk="1" hangingPunct="1">
              <a:spcAft>
                <a:spcPts val="600"/>
              </a:spcAft>
              <a:buFont typeface="Wingdings" charset="0"/>
              <a:buAutoNum type="arabicPeriod"/>
            </a:pPr>
            <a:r>
              <a:rPr lang="en-US" dirty="0">
                <a:solidFill>
                  <a:srgbClr val="FFFFFF"/>
                </a:solidFill>
                <a:latin typeface="Comic Sans MS" charset="0"/>
                <a:ea typeface="ＭＳ Ｐゴシック" charset="0"/>
                <a:cs typeface="ＭＳ Ｐゴシック" charset="0"/>
              </a:rPr>
              <a:t>Let animals balance their own ration. Give animals choice of appropriate foods.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570"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prstTxWarp prst="textNoShape">
              <a:avLst/>
            </a:prstTxWarp>
          </a:bodyPr>
          <a:lstStyle/>
          <a:p>
            <a:endParaRPr lang="en-US"/>
          </a:p>
        </p:txBody>
      </p:sp>
      <p:sp>
        <p:nvSpPr>
          <p:cNvPr id="1389571" name="Rectangle 3"/>
          <p:cNvSpPr>
            <a:spLocks noChangeArrowheads="1"/>
          </p:cNvSpPr>
          <p:nvPr/>
        </p:nvSpPr>
        <p:spPr bwMode="auto">
          <a:xfrm>
            <a:off x="1536700" y="762000"/>
            <a:ext cx="6286500" cy="1013098"/>
          </a:xfrm>
          <a:prstGeom prst="rect">
            <a:avLst/>
          </a:prstGeom>
          <a:noFill/>
          <a:ln w="12700">
            <a:noFill/>
            <a:miter lim="800000"/>
            <a:headEnd/>
            <a:tailEnd/>
          </a:ln>
          <a:effectLst/>
        </p:spPr>
        <p:txBody>
          <a:bodyPr wrap="square" lIns="90488" tIns="44450" rIns="90488" bIns="44450">
            <a:prstTxWarp prst="textNoShape">
              <a:avLst/>
            </a:prstTxWarp>
            <a:spAutoFit/>
          </a:bodyPr>
          <a:lstStyle/>
          <a:p>
            <a:pPr algn="ctr" eaLnBrk="0" hangingPunct="0"/>
            <a:r>
              <a:rPr lang="en-US" sz="6000" dirty="0">
                <a:solidFill>
                  <a:srgbClr val="CC9900"/>
                </a:solidFill>
                <a:effectLst>
                  <a:outerShdw blurRad="38100" dist="38100" dir="2700000" algn="tl">
                    <a:srgbClr val="000000"/>
                  </a:outerShdw>
                </a:effectLst>
              </a:rPr>
              <a:t>  </a:t>
            </a:r>
            <a:r>
              <a:rPr lang="en-US" sz="6000" dirty="0">
                <a:solidFill>
                  <a:schemeClr val="bg1">
                    <a:lumMod val="95000"/>
                  </a:schemeClr>
                </a:solidFill>
                <a:effectLst>
                  <a:outerShdw blurRad="38100" dist="38100" dir="2700000" algn="tl">
                    <a:srgbClr val="000000"/>
                  </a:outerShdw>
                </a:effectLst>
                <a:latin typeface="Comic Sans MS"/>
                <a:cs typeface="Comic Sans MS"/>
              </a:rPr>
              <a:t>Pasture Design</a:t>
            </a:r>
          </a:p>
        </p:txBody>
      </p:sp>
      <p:sp>
        <p:nvSpPr>
          <p:cNvPr id="1389572" name="Rectangle 4"/>
          <p:cNvSpPr>
            <a:spLocks noGrp="1" noChangeArrowheads="1"/>
          </p:cNvSpPr>
          <p:nvPr>
            <p:ph type="subTitle" idx="1"/>
          </p:nvPr>
        </p:nvSpPr>
        <p:spPr>
          <a:xfrm>
            <a:off x="1473200" y="1828800"/>
            <a:ext cx="6400800" cy="533400"/>
          </a:xfrm>
        </p:spPr>
        <p:txBody>
          <a:bodyPr>
            <a:normAutofit fontScale="85000" lnSpcReduction="20000"/>
          </a:bodyPr>
          <a:lstStyle/>
          <a:p>
            <a:r>
              <a:rPr lang="en-US" sz="4000" dirty="0">
                <a:solidFill>
                  <a:srgbClr val="FFFFFF"/>
                </a:solidFill>
                <a:effectLst>
                  <a:outerShdw blurRad="38100" dist="38100" dir="2700000" algn="tl">
                    <a:srgbClr val="000000"/>
                  </a:outerShdw>
                </a:effectLst>
                <a:latin typeface="Comic Sans MS"/>
              </a:rPr>
              <a:t>Mixtures versus Blocks</a:t>
            </a:r>
          </a:p>
        </p:txBody>
      </p:sp>
      <p:sp>
        <p:nvSpPr>
          <p:cNvPr id="1389573" name="Text Box 5"/>
          <p:cNvSpPr txBox="1">
            <a:spLocks noChangeArrowheads="1"/>
          </p:cNvSpPr>
          <p:nvPr/>
        </p:nvSpPr>
        <p:spPr bwMode="auto">
          <a:xfrm>
            <a:off x="4739923" y="2819401"/>
            <a:ext cx="184666" cy="523220"/>
          </a:xfrm>
          <a:prstGeom prst="rect">
            <a:avLst/>
          </a:prstGeom>
          <a:solidFill>
            <a:srgbClr val="3366FF"/>
          </a:solidFill>
          <a:ln w="9525">
            <a:noFill/>
            <a:miter lim="800000"/>
            <a:headEnd/>
            <a:tailEnd/>
          </a:ln>
          <a:effectLst/>
        </p:spPr>
        <p:txBody>
          <a:bodyPr wrap="none">
            <a:prstTxWarp prst="textNoShape">
              <a:avLst/>
            </a:prstTxWarp>
            <a:spAutoFit/>
          </a:bodyPr>
          <a:lstStyle/>
          <a:p>
            <a:endParaRPr lang="en-US" sz="2800">
              <a:effectLst/>
            </a:endParaRPr>
          </a:p>
        </p:txBody>
      </p:sp>
      <p:sp>
        <p:nvSpPr>
          <p:cNvPr id="1389574" name="Rectangle 6"/>
          <p:cNvSpPr>
            <a:spLocks noChangeArrowheads="1"/>
          </p:cNvSpPr>
          <p:nvPr/>
        </p:nvSpPr>
        <p:spPr bwMode="auto">
          <a:xfrm>
            <a:off x="876300" y="2755900"/>
            <a:ext cx="3746501" cy="2857500"/>
          </a:xfrm>
          <a:prstGeom prst="rect">
            <a:avLst/>
          </a:prstGeom>
          <a:solidFill>
            <a:srgbClr val="3366FF"/>
          </a:solidFill>
          <a:ln w="63500">
            <a:solidFill>
              <a:schemeClr val="tx1"/>
            </a:solidFill>
            <a:miter lim="800000"/>
            <a:headEnd/>
            <a:tailEnd/>
          </a:ln>
          <a:effectLst/>
        </p:spPr>
        <p:txBody>
          <a:bodyPr wrap="none" anchor="ctr">
            <a:prstTxWarp prst="textNoShape">
              <a:avLst/>
            </a:prstTxWarp>
          </a:bodyPr>
          <a:lstStyle/>
          <a:p>
            <a:r>
              <a:rPr lang="en-US" sz="2800" dirty="0" smtClean="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p>
          <a:p>
            <a:r>
              <a:rPr lang="en-US" sz="2800" dirty="0" smtClean="0">
                <a:solidFill>
                  <a:srgbClr val="FF7757"/>
                </a:solidFill>
                <a:effectLst/>
              </a:rPr>
              <a:t> o</a:t>
            </a:r>
            <a:r>
              <a:rPr lang="en-US" sz="2800" dirty="0" smtClean="0">
                <a:effectLst/>
              </a:rPr>
              <a:t> </a:t>
            </a:r>
            <a:r>
              <a:rPr lang="en-US" sz="2800" dirty="0">
                <a:effectLst/>
              </a:rPr>
              <a:t>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a:t>
            </a:r>
          </a:p>
          <a:p>
            <a:r>
              <a:rPr lang="en-US" sz="2800" dirty="0" smtClean="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p>
          <a:p>
            <a:r>
              <a:rPr lang="en-US" sz="2800" dirty="0" smtClean="0">
                <a:solidFill>
                  <a:srgbClr val="FF7757"/>
                </a:solidFill>
                <a:effectLst/>
              </a:rPr>
              <a:t> o</a:t>
            </a:r>
            <a:r>
              <a:rPr lang="en-US" sz="2800" dirty="0" smtClean="0">
                <a:effectLst/>
              </a:rPr>
              <a:t> </a:t>
            </a:r>
            <a:r>
              <a:rPr lang="en-US" sz="2800" dirty="0">
                <a:effectLst/>
              </a:rPr>
              <a:t>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a:t>
            </a:r>
          </a:p>
          <a:p>
            <a:r>
              <a:rPr lang="en-US" sz="2800" dirty="0" smtClean="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p>
          <a:p>
            <a:r>
              <a:rPr lang="en-US" sz="2800" dirty="0" smtClean="0">
                <a:solidFill>
                  <a:srgbClr val="FF7757"/>
                </a:solidFill>
                <a:effectLst/>
              </a:rPr>
              <a:t> o</a:t>
            </a:r>
            <a:r>
              <a:rPr lang="en-US" sz="2800" dirty="0" smtClean="0">
                <a:effectLst/>
              </a:rPr>
              <a:t> </a:t>
            </a:r>
            <a:r>
              <a:rPr lang="en-US" sz="2800" dirty="0">
                <a:effectLst/>
              </a:rPr>
              <a:t>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 </a:t>
            </a:r>
            <a:r>
              <a:rPr lang="en-US" sz="2800" dirty="0">
                <a:solidFill>
                  <a:srgbClr val="FF7757"/>
                </a:solidFill>
                <a:effectLst/>
              </a:rPr>
              <a:t>o</a:t>
            </a:r>
            <a:r>
              <a:rPr lang="en-US" sz="2800" dirty="0">
                <a:effectLst/>
              </a:rPr>
              <a:t> x</a:t>
            </a:r>
          </a:p>
        </p:txBody>
      </p:sp>
      <p:sp>
        <p:nvSpPr>
          <p:cNvPr id="1389575" name="Rectangle 7"/>
          <p:cNvSpPr>
            <a:spLocks noChangeArrowheads="1"/>
          </p:cNvSpPr>
          <p:nvPr/>
        </p:nvSpPr>
        <p:spPr bwMode="auto">
          <a:xfrm>
            <a:off x="4622800" y="2755900"/>
            <a:ext cx="3683000" cy="2857500"/>
          </a:xfrm>
          <a:prstGeom prst="rect">
            <a:avLst/>
          </a:prstGeom>
          <a:solidFill>
            <a:srgbClr val="3366FF"/>
          </a:solidFill>
          <a:ln w="63500">
            <a:solidFill>
              <a:schemeClr val="tx1"/>
            </a:solidFill>
            <a:miter lim="800000"/>
            <a:headEnd/>
            <a:tailEnd/>
          </a:ln>
          <a:effectLst/>
        </p:spPr>
        <p:txBody>
          <a:bodyPr wrap="none" anchor="ctr">
            <a:prstTxWarp prst="textNoShape">
              <a:avLst/>
            </a:prstTxWarp>
          </a:bodyPr>
          <a:lstStyle/>
          <a:p>
            <a:r>
              <a:rPr lang="en-US" sz="2800" dirty="0" smtClean="0">
                <a:effectLst/>
              </a:rPr>
              <a:t> x </a:t>
            </a:r>
            <a:r>
              <a:rPr lang="en-US" sz="2800" dirty="0">
                <a:effectLst/>
              </a:rPr>
              <a:t>x x </a:t>
            </a:r>
            <a:r>
              <a:rPr lang="en-US" sz="2800" dirty="0">
                <a:solidFill>
                  <a:srgbClr val="FF7757"/>
                </a:solidFill>
                <a:effectLst/>
              </a:rPr>
              <a:t>o o o</a:t>
            </a:r>
            <a:r>
              <a:rPr lang="en-US" sz="2800" dirty="0">
                <a:effectLst/>
              </a:rPr>
              <a:t> x x x </a:t>
            </a:r>
            <a:r>
              <a:rPr lang="en-US" sz="2800" dirty="0">
                <a:solidFill>
                  <a:srgbClr val="FF7757"/>
                </a:solidFill>
                <a:effectLst/>
              </a:rPr>
              <a:t>o</a:t>
            </a:r>
            <a:r>
              <a:rPr lang="en-US" sz="2800" dirty="0">
                <a:effectLst/>
              </a:rPr>
              <a:t> </a:t>
            </a:r>
            <a:r>
              <a:rPr lang="en-US" sz="2800" dirty="0">
                <a:solidFill>
                  <a:srgbClr val="FF7757"/>
                </a:solidFill>
                <a:effectLst/>
              </a:rPr>
              <a:t>o o</a:t>
            </a:r>
          </a:p>
          <a:p>
            <a:r>
              <a:rPr lang="en-US" sz="2800" dirty="0" smtClean="0">
                <a:effectLst/>
              </a:rPr>
              <a:t> x </a:t>
            </a:r>
            <a:r>
              <a:rPr lang="en-US" sz="2800" dirty="0">
                <a:effectLst/>
              </a:rPr>
              <a:t>x x </a:t>
            </a:r>
            <a:r>
              <a:rPr lang="en-US" sz="2800" dirty="0">
                <a:solidFill>
                  <a:srgbClr val="FF7757"/>
                </a:solidFill>
                <a:effectLst/>
              </a:rPr>
              <a:t>o o o </a:t>
            </a:r>
            <a:r>
              <a:rPr lang="en-US" sz="2800" dirty="0">
                <a:effectLst/>
              </a:rPr>
              <a:t>x x x </a:t>
            </a:r>
            <a:r>
              <a:rPr lang="en-US" sz="2800" dirty="0">
                <a:solidFill>
                  <a:srgbClr val="FF7757"/>
                </a:solidFill>
                <a:effectLst/>
              </a:rPr>
              <a:t>o</a:t>
            </a:r>
            <a:r>
              <a:rPr lang="en-US" sz="2800" dirty="0">
                <a:effectLst/>
              </a:rPr>
              <a:t> </a:t>
            </a:r>
            <a:r>
              <a:rPr lang="en-US" sz="2800" dirty="0">
                <a:solidFill>
                  <a:srgbClr val="FF7757"/>
                </a:solidFill>
                <a:effectLst/>
              </a:rPr>
              <a:t>o o</a:t>
            </a:r>
          </a:p>
          <a:p>
            <a:r>
              <a:rPr lang="en-US" sz="2800" dirty="0" smtClean="0">
                <a:effectLst/>
              </a:rPr>
              <a:t> x </a:t>
            </a:r>
            <a:r>
              <a:rPr lang="en-US" sz="2800" dirty="0">
                <a:effectLst/>
              </a:rPr>
              <a:t>x x </a:t>
            </a:r>
            <a:r>
              <a:rPr lang="en-US" sz="2800" dirty="0">
                <a:solidFill>
                  <a:srgbClr val="FF7757"/>
                </a:solidFill>
                <a:effectLst/>
              </a:rPr>
              <a:t>o o o</a:t>
            </a:r>
            <a:r>
              <a:rPr lang="en-US" sz="2800" dirty="0">
                <a:effectLst/>
              </a:rPr>
              <a:t> x x x </a:t>
            </a:r>
            <a:r>
              <a:rPr lang="en-US" sz="2800" dirty="0">
                <a:solidFill>
                  <a:srgbClr val="FF7757"/>
                </a:solidFill>
                <a:effectLst/>
              </a:rPr>
              <a:t>o</a:t>
            </a:r>
            <a:r>
              <a:rPr lang="en-US" sz="2800" dirty="0">
                <a:effectLst/>
              </a:rPr>
              <a:t> </a:t>
            </a:r>
            <a:r>
              <a:rPr lang="en-US" sz="2800" dirty="0">
                <a:solidFill>
                  <a:srgbClr val="FF7757"/>
                </a:solidFill>
                <a:effectLst/>
              </a:rPr>
              <a:t>o o</a:t>
            </a:r>
          </a:p>
          <a:p>
            <a:r>
              <a:rPr lang="en-US" sz="2800" dirty="0" smtClean="0">
                <a:effectLst/>
              </a:rPr>
              <a:t> x </a:t>
            </a:r>
            <a:r>
              <a:rPr lang="en-US" sz="2800" dirty="0">
                <a:effectLst/>
              </a:rPr>
              <a:t>x x </a:t>
            </a:r>
            <a:r>
              <a:rPr lang="en-US" sz="2800" dirty="0">
                <a:solidFill>
                  <a:srgbClr val="FF7757"/>
                </a:solidFill>
                <a:effectLst/>
              </a:rPr>
              <a:t>o</a:t>
            </a:r>
            <a:r>
              <a:rPr lang="en-US" sz="2800" dirty="0">
                <a:effectLst/>
              </a:rPr>
              <a:t> </a:t>
            </a:r>
            <a:r>
              <a:rPr lang="en-US" sz="2800" dirty="0">
                <a:solidFill>
                  <a:srgbClr val="FF7757"/>
                </a:solidFill>
                <a:effectLst/>
              </a:rPr>
              <a:t>o o </a:t>
            </a:r>
            <a:r>
              <a:rPr lang="en-US" sz="2800" dirty="0">
                <a:effectLst/>
              </a:rPr>
              <a:t>x x </a:t>
            </a:r>
            <a:r>
              <a:rPr lang="en-US" sz="2800" dirty="0" smtClean="0">
                <a:effectLst/>
              </a:rPr>
              <a:t>x </a:t>
            </a:r>
            <a:r>
              <a:rPr lang="en-US" sz="2800" dirty="0">
                <a:solidFill>
                  <a:srgbClr val="FF7757"/>
                </a:solidFill>
                <a:effectLst/>
              </a:rPr>
              <a:t>o</a:t>
            </a:r>
            <a:r>
              <a:rPr lang="en-US" sz="2800" dirty="0">
                <a:effectLst/>
              </a:rPr>
              <a:t> </a:t>
            </a:r>
            <a:r>
              <a:rPr lang="en-US" sz="2800" dirty="0">
                <a:solidFill>
                  <a:srgbClr val="FF7757"/>
                </a:solidFill>
                <a:effectLst/>
              </a:rPr>
              <a:t>o </a:t>
            </a:r>
            <a:r>
              <a:rPr lang="en-US" sz="2800" dirty="0" smtClean="0">
                <a:solidFill>
                  <a:srgbClr val="FF7757"/>
                </a:solidFill>
                <a:effectLst/>
              </a:rPr>
              <a:t>o</a:t>
            </a:r>
            <a:endParaRPr lang="en-US" sz="2800" dirty="0">
              <a:solidFill>
                <a:srgbClr val="FF7757"/>
              </a:solidFill>
              <a:effectLst/>
            </a:endParaRPr>
          </a:p>
          <a:p>
            <a:r>
              <a:rPr lang="en-US" sz="2800" dirty="0" smtClean="0">
                <a:effectLst/>
              </a:rPr>
              <a:t> x </a:t>
            </a:r>
            <a:r>
              <a:rPr lang="en-US" sz="2800" dirty="0">
                <a:effectLst/>
              </a:rPr>
              <a:t>x x </a:t>
            </a:r>
            <a:r>
              <a:rPr lang="en-US" sz="2800" dirty="0">
                <a:solidFill>
                  <a:srgbClr val="FF7757"/>
                </a:solidFill>
                <a:effectLst/>
              </a:rPr>
              <a:t>o</a:t>
            </a:r>
            <a:r>
              <a:rPr lang="en-US" sz="2800" dirty="0">
                <a:effectLst/>
              </a:rPr>
              <a:t> </a:t>
            </a:r>
            <a:r>
              <a:rPr lang="en-US" sz="2800" dirty="0">
                <a:solidFill>
                  <a:srgbClr val="FF7757"/>
                </a:solidFill>
                <a:effectLst/>
              </a:rPr>
              <a:t>o o </a:t>
            </a:r>
            <a:r>
              <a:rPr lang="en-US" sz="2800" dirty="0">
                <a:effectLst/>
              </a:rPr>
              <a:t>x x </a:t>
            </a:r>
            <a:r>
              <a:rPr lang="en-US" sz="2800" dirty="0" smtClean="0">
                <a:effectLst/>
              </a:rPr>
              <a:t>x </a:t>
            </a:r>
            <a:r>
              <a:rPr lang="en-US" sz="2800" dirty="0" smtClean="0">
                <a:solidFill>
                  <a:srgbClr val="FF7757"/>
                </a:solidFill>
                <a:effectLst/>
              </a:rPr>
              <a:t>o</a:t>
            </a:r>
            <a:r>
              <a:rPr lang="en-US" sz="2800" dirty="0" smtClean="0">
                <a:effectLst/>
              </a:rPr>
              <a:t> </a:t>
            </a:r>
            <a:r>
              <a:rPr lang="en-US" sz="2800" dirty="0">
                <a:solidFill>
                  <a:srgbClr val="FF7757"/>
                </a:solidFill>
                <a:effectLst/>
              </a:rPr>
              <a:t>o </a:t>
            </a:r>
            <a:r>
              <a:rPr lang="en-US" sz="2800" dirty="0" smtClean="0">
                <a:solidFill>
                  <a:srgbClr val="FF7757"/>
                </a:solidFill>
                <a:effectLst/>
              </a:rPr>
              <a:t>o</a:t>
            </a:r>
            <a:endParaRPr lang="en-US" sz="2800" dirty="0">
              <a:solidFill>
                <a:srgbClr val="FF7757"/>
              </a:solidFill>
              <a:effectLst/>
            </a:endParaRPr>
          </a:p>
          <a:p>
            <a:r>
              <a:rPr lang="en-US" sz="2800" dirty="0" smtClean="0">
                <a:effectLst/>
              </a:rPr>
              <a:t> x </a:t>
            </a:r>
            <a:r>
              <a:rPr lang="en-US" sz="2800" dirty="0">
                <a:effectLst/>
              </a:rPr>
              <a:t>x x </a:t>
            </a:r>
            <a:r>
              <a:rPr lang="en-US" sz="2800" dirty="0">
                <a:solidFill>
                  <a:srgbClr val="FF7757"/>
                </a:solidFill>
                <a:effectLst/>
              </a:rPr>
              <a:t>o</a:t>
            </a:r>
            <a:r>
              <a:rPr lang="en-US" sz="2800" dirty="0">
                <a:effectLst/>
              </a:rPr>
              <a:t> </a:t>
            </a:r>
            <a:r>
              <a:rPr lang="en-US" sz="2800" dirty="0">
                <a:solidFill>
                  <a:srgbClr val="FF7757"/>
                </a:solidFill>
                <a:effectLst/>
              </a:rPr>
              <a:t>o o</a:t>
            </a:r>
            <a:r>
              <a:rPr lang="en-US" sz="2800" dirty="0">
                <a:effectLst/>
              </a:rPr>
              <a:t> x x </a:t>
            </a:r>
            <a:r>
              <a:rPr lang="en-US" sz="2800" dirty="0" smtClean="0">
                <a:effectLst/>
              </a:rPr>
              <a:t>x </a:t>
            </a:r>
            <a:r>
              <a:rPr lang="en-US" sz="2800" dirty="0">
                <a:solidFill>
                  <a:srgbClr val="FF7757"/>
                </a:solidFill>
                <a:effectLst/>
              </a:rPr>
              <a:t>o</a:t>
            </a:r>
            <a:r>
              <a:rPr lang="en-US" sz="2800" dirty="0">
                <a:effectLst/>
              </a:rPr>
              <a:t> </a:t>
            </a:r>
            <a:r>
              <a:rPr lang="en-US" sz="2800" dirty="0">
                <a:solidFill>
                  <a:srgbClr val="FF7757"/>
                </a:solidFill>
                <a:effectLst/>
              </a:rPr>
              <a:t>o </a:t>
            </a:r>
            <a:r>
              <a:rPr lang="en-US" sz="2800" dirty="0" smtClean="0">
                <a:solidFill>
                  <a:srgbClr val="FF7757"/>
                </a:solidFill>
                <a:effectLst/>
              </a:rPr>
              <a:t>o</a:t>
            </a:r>
            <a:endParaRPr lang="en-US" sz="2800" dirty="0">
              <a:solidFill>
                <a:srgbClr val="FF7757"/>
              </a:solidFill>
              <a:effectLst/>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a:xfrm>
            <a:off x="685800" y="838200"/>
            <a:ext cx="7772400" cy="1143000"/>
          </a:xfrm>
        </p:spPr>
        <p:txBody>
          <a:bodyPr>
            <a:noAutofit/>
          </a:bodyPr>
          <a:lstStyle/>
          <a:p>
            <a:r>
              <a:rPr lang="en-US" dirty="0">
                <a:solidFill>
                  <a:srgbClr val="FFFFFF"/>
                </a:solidFill>
                <a:latin typeface="Comic Sans MS"/>
                <a:cs typeface="Comic Sans MS"/>
              </a:rPr>
              <a:t>Increases in Production on Grass-Clover Pastures</a:t>
            </a:r>
          </a:p>
        </p:txBody>
      </p:sp>
      <p:sp>
        <p:nvSpPr>
          <p:cNvPr id="1391619" name="Rectangle 3"/>
          <p:cNvSpPr>
            <a:spLocks noGrp="1" noChangeArrowheads="1"/>
          </p:cNvSpPr>
          <p:nvPr>
            <p:ph sz="half" idx="1"/>
          </p:nvPr>
        </p:nvSpPr>
        <p:spPr>
          <a:xfrm>
            <a:off x="0" y="2508250"/>
            <a:ext cx="4728633" cy="4114800"/>
          </a:xfrm>
        </p:spPr>
        <p:txBody>
          <a:bodyPr/>
          <a:lstStyle/>
          <a:p>
            <a:pPr algn="ctr">
              <a:buFont typeface="Wingdings" pitchFamily="32" charset="2"/>
              <a:buNone/>
            </a:pPr>
            <a:r>
              <a:rPr lang="en-US" sz="4000" u="sng" dirty="0">
                <a:solidFill>
                  <a:srgbClr val="FFFFFF"/>
                </a:solidFill>
                <a:effectLst>
                  <a:outerShdw blurRad="38100" dist="38100" dir="2700000" algn="tl">
                    <a:srgbClr val="000000"/>
                  </a:outerShdw>
                </a:effectLst>
                <a:latin typeface="Comic Sans MS"/>
                <a:cs typeface="Comic Sans MS"/>
              </a:rPr>
              <a:t>Sheep</a:t>
            </a:r>
          </a:p>
          <a:p>
            <a:pPr algn="ctr">
              <a:buFont typeface="Wingdings" pitchFamily="32" charset="2"/>
              <a:buNone/>
            </a:pPr>
            <a:r>
              <a:rPr lang="en-US" sz="4000" dirty="0">
                <a:solidFill>
                  <a:srgbClr val="FFFFFF"/>
                </a:solidFill>
                <a:effectLst>
                  <a:outerShdw blurRad="38100" dist="38100" dir="2700000" algn="tl">
                    <a:srgbClr val="000000"/>
                  </a:outerShdw>
                </a:effectLst>
                <a:latin typeface="Comic Sans MS"/>
                <a:cs typeface="Comic Sans MS"/>
              </a:rPr>
              <a:t>25% increase in daily dry matter intake (265 g/</a:t>
            </a:r>
            <a:r>
              <a:rPr lang="en-US" sz="4000" dirty="0" smtClean="0">
                <a:solidFill>
                  <a:srgbClr val="FFFFFF"/>
                </a:solidFill>
                <a:effectLst>
                  <a:outerShdw blurRad="38100" dist="38100" dir="2700000" algn="tl">
                    <a:srgbClr val="000000"/>
                  </a:outerShdw>
                </a:effectLst>
                <a:latin typeface="Comic Sans MS"/>
                <a:cs typeface="Comic Sans MS"/>
              </a:rPr>
              <a:t>d)</a:t>
            </a:r>
            <a:endParaRPr lang="en-US" sz="4000" dirty="0">
              <a:solidFill>
                <a:srgbClr val="FFFFFF"/>
              </a:solidFill>
              <a:effectLst>
                <a:outerShdw blurRad="38100" dist="38100" dir="2700000" algn="tl">
                  <a:srgbClr val="000000"/>
                </a:outerShdw>
              </a:effectLst>
              <a:latin typeface="Comic Sans MS"/>
              <a:cs typeface="Comic Sans MS"/>
            </a:endParaRPr>
          </a:p>
          <a:p>
            <a:pPr algn="ctr">
              <a:buFont typeface="Wingdings" pitchFamily="32" charset="2"/>
              <a:buNone/>
            </a:pPr>
            <a:endParaRPr lang="en-US" sz="4000" dirty="0">
              <a:effectLst>
                <a:outerShdw blurRad="38100" dist="38100" dir="2700000" algn="tl">
                  <a:srgbClr val="000000"/>
                </a:outerShdw>
              </a:effectLst>
            </a:endParaRPr>
          </a:p>
        </p:txBody>
      </p:sp>
      <p:sp>
        <p:nvSpPr>
          <p:cNvPr id="1391620" name="Rectangle 4"/>
          <p:cNvSpPr>
            <a:spLocks noGrp="1" noChangeArrowheads="1"/>
          </p:cNvSpPr>
          <p:nvPr>
            <p:ph sz="half" idx="2"/>
          </p:nvPr>
        </p:nvSpPr>
        <p:spPr>
          <a:xfrm>
            <a:off x="4728633" y="2530475"/>
            <a:ext cx="4148666" cy="4114800"/>
          </a:xfrm>
        </p:spPr>
        <p:txBody>
          <a:bodyPr/>
          <a:lstStyle/>
          <a:p>
            <a:pPr algn="ctr">
              <a:buFont typeface="Wingdings" pitchFamily="32" charset="2"/>
              <a:buNone/>
            </a:pPr>
            <a:r>
              <a:rPr lang="en-US" sz="4000" u="sng" dirty="0">
                <a:solidFill>
                  <a:srgbClr val="FFFFFF"/>
                </a:solidFill>
                <a:effectLst>
                  <a:outerShdw blurRad="38100" dist="38100" dir="2700000" algn="tl">
                    <a:srgbClr val="000000"/>
                  </a:outerShdw>
                </a:effectLst>
                <a:latin typeface="Comic Sans MS"/>
                <a:cs typeface="Comic Sans MS"/>
              </a:rPr>
              <a:t>Dairy Cattle</a:t>
            </a:r>
          </a:p>
          <a:p>
            <a:pPr algn="ctr">
              <a:buFont typeface="Wingdings" pitchFamily="32" charset="2"/>
              <a:buNone/>
            </a:pPr>
            <a:r>
              <a:rPr lang="en-US" sz="4000" dirty="0">
                <a:solidFill>
                  <a:srgbClr val="FFFFFF"/>
                </a:solidFill>
                <a:effectLst>
                  <a:outerShdw blurRad="38100" dist="38100" dir="2700000" algn="tl">
                    <a:srgbClr val="000000"/>
                  </a:outerShdw>
                </a:effectLst>
                <a:latin typeface="Comic Sans MS"/>
                <a:cs typeface="Comic Sans MS"/>
              </a:rPr>
              <a:t>11% increase in milk production (2.4 kg/cow</a:t>
            </a:r>
            <a:r>
              <a:rPr lang="en-US" sz="4000" dirty="0" smtClean="0">
                <a:solidFill>
                  <a:srgbClr val="FFFFFF"/>
                </a:solidFill>
                <a:effectLst>
                  <a:outerShdw blurRad="38100" dist="38100" dir="2700000" algn="tl">
                    <a:srgbClr val="000000"/>
                  </a:outerShdw>
                </a:effectLst>
                <a:latin typeface="Comic Sans MS"/>
                <a:cs typeface="Comic Sans MS"/>
              </a:rPr>
              <a:t>/d)</a:t>
            </a:r>
            <a:endParaRPr lang="en-US" sz="4000" dirty="0">
              <a:solidFill>
                <a:srgbClr val="FFFFFF"/>
              </a:solidFill>
              <a:effectLst>
                <a:outerShdw blurRad="38100" dist="38100" dir="2700000" algn="tl">
                  <a:srgbClr val="000000"/>
                </a:outerShdw>
              </a:effectLst>
              <a:latin typeface="Comic Sans MS"/>
              <a:cs typeface="Comic Sans M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1090" name="Picture 2" descr="shooting stars5"/>
          <p:cNvPicPr>
            <a:picLocks noChangeAspect="1" noChangeArrowheads="1"/>
          </p:cNvPicPr>
          <p:nvPr/>
        </p:nvPicPr>
        <p:blipFill>
          <a:blip r:embed="rId2">
            <a:lum bright="-18000" contrast="-42000"/>
          </a:blip>
          <a:srcRect/>
          <a:stretch>
            <a:fillRect/>
          </a:stretch>
        </p:blipFill>
        <p:spPr bwMode="auto">
          <a:xfrm>
            <a:off x="0" y="0"/>
            <a:ext cx="9144000" cy="6858000"/>
          </a:xfrm>
          <a:prstGeom prst="rect">
            <a:avLst/>
          </a:prstGeom>
          <a:noFill/>
        </p:spPr>
      </p:pic>
      <p:sp>
        <p:nvSpPr>
          <p:cNvPr id="1241091" name="Rectangle 3"/>
          <p:cNvSpPr>
            <a:spLocks noGrp="1" noChangeArrowheads="1"/>
          </p:cNvSpPr>
          <p:nvPr>
            <p:ph type="title"/>
          </p:nvPr>
        </p:nvSpPr>
        <p:spPr>
          <a:xfrm>
            <a:off x="203201" y="2438400"/>
            <a:ext cx="8779933" cy="2590800"/>
          </a:xfrm>
          <a:noFill/>
          <a:ln/>
          <a:effectLst/>
        </p:spPr>
        <p:txBody>
          <a:bodyPr lIns="90488" tIns="44450" rIns="90488" bIns="44450"/>
          <a:lstStyle/>
          <a:p>
            <a:r>
              <a:rPr lang="en-US" sz="4800" dirty="0">
                <a:solidFill>
                  <a:schemeClr val="tx1"/>
                </a:solidFill>
                <a:effectLst>
                  <a:outerShdw blurRad="50800" dist="38100" dir="2700000" algn="tl" rotWithShape="0">
                    <a:prstClr val="black">
                      <a:alpha val="40000"/>
                    </a:prstClr>
                  </a:outerShdw>
                </a:effectLst>
                <a:latin typeface="Comic Sans MS" charset="0"/>
              </a:rPr>
              <a:t>D</a:t>
            </a:r>
            <a:r>
              <a:rPr lang="en-US" sz="4800" dirty="0" smtClean="0">
                <a:solidFill>
                  <a:schemeClr val="tx1"/>
                </a:solidFill>
                <a:effectLst>
                  <a:outerShdw blurRad="50800" dist="38100" dir="2700000" algn="tl" rotWithShape="0">
                    <a:prstClr val="black">
                      <a:alpha val="40000"/>
                    </a:prstClr>
                  </a:outerShdw>
                </a:effectLst>
                <a:latin typeface="Comic Sans MS" charset="0"/>
              </a:rPr>
              <a:t>iversity </a:t>
            </a:r>
            <a:r>
              <a:rPr lang="en-US" sz="4800" dirty="0">
                <a:solidFill>
                  <a:schemeClr val="tx1"/>
                </a:solidFill>
                <a:effectLst>
                  <a:outerShdw blurRad="50800" dist="38100" dir="2700000" algn="tl" rotWithShape="0">
                    <a:prstClr val="black">
                      <a:alpha val="40000"/>
                    </a:prstClr>
                  </a:outerShdw>
                </a:effectLst>
                <a:latin typeface="Comic Sans MS" charset="0"/>
              </a:rPr>
              <a:t>enables individuals to regulate intake of nutrients and toxins</a:t>
            </a:r>
          </a:p>
        </p:txBody>
      </p:sp>
      <p:sp>
        <p:nvSpPr>
          <p:cNvPr id="1241092" name="Rectangle 4"/>
          <p:cNvSpPr>
            <a:spLocks noChangeArrowheads="1"/>
          </p:cNvSpPr>
          <p:nvPr/>
        </p:nvSpPr>
        <p:spPr bwMode="auto">
          <a:xfrm>
            <a:off x="694267" y="1752600"/>
            <a:ext cx="7772400" cy="914400"/>
          </a:xfrm>
          <a:prstGeom prst="rect">
            <a:avLst/>
          </a:prstGeom>
          <a:noFill/>
          <a:ln w="9525">
            <a:noFill/>
            <a:miter lim="800000"/>
            <a:headEnd/>
            <a:tailEnd/>
          </a:ln>
          <a:effectLst/>
        </p:spPr>
        <p:txBody>
          <a:bodyPr lIns="92075" tIns="46038" rIns="92075" bIns="46038" anchor="b">
            <a:prstTxWarp prst="textNoShape">
              <a:avLst/>
            </a:prstTxWarp>
          </a:bodyPr>
          <a:lstStyle/>
          <a:p>
            <a:pPr algn="ctr"/>
            <a:r>
              <a:rPr lang="en-US" sz="6600" dirty="0" smtClean="0">
                <a:solidFill>
                  <a:schemeClr val="accent1"/>
                </a:solidFill>
                <a:effectLst>
                  <a:outerShdw blurRad="50800" dist="38100" dir="2700000" algn="tl" rotWithShape="0">
                    <a:prstClr val="black">
                      <a:alpha val="40000"/>
                    </a:prstClr>
                  </a:outerShdw>
                </a:effectLst>
                <a:latin typeface="Comic Sans MS"/>
                <a:cs typeface="Comic Sans MS"/>
              </a:rPr>
              <a:t>Planting Pastures</a:t>
            </a:r>
            <a:endParaRPr lang="en-US" sz="6600" dirty="0">
              <a:solidFill>
                <a:schemeClr val="accent1"/>
              </a:solidFill>
              <a:effectLst>
                <a:outerShdw blurRad="50800" dist="38100" dir="2700000" algn="tl" rotWithShape="0">
                  <a:prstClr val="black">
                    <a:alpha val="40000"/>
                  </a:prstClr>
                </a:outerShdw>
              </a:effectLst>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63700"/>
            <a:ext cx="7772400" cy="2603500"/>
          </a:xfrm>
        </p:spPr>
        <p:txBody>
          <a:bodyPr/>
          <a:lstStyle/>
          <a:p>
            <a:r>
              <a:rPr lang="en-US" sz="7200" dirty="0" smtClean="0">
                <a:solidFill>
                  <a:srgbClr val="66FF33"/>
                </a:solidFill>
                <a:latin typeface="Comic Sans MS"/>
                <a:cs typeface="Comic Sans MS"/>
              </a:rPr>
              <a:t>Moving to New Locations</a:t>
            </a:r>
            <a:endParaRPr lang="en-US" sz="7200" dirty="0">
              <a:solidFill>
                <a:srgbClr val="66FF33"/>
              </a:solidFill>
              <a:latin typeface="Comic Sans MS"/>
              <a:cs typeface="Comic Sans MS"/>
            </a:endParaRPr>
          </a:p>
        </p:txBody>
      </p:sp>
    </p:spTree>
    <p:extLst>
      <p:ext uri="{BB962C8B-B14F-4D97-AF65-F5344CB8AC3E}">
        <p14:creationId xmlns:p14="http://schemas.microsoft.com/office/powerpoint/2010/main" val="4258624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a:hlinkClick r:id="" action="ppaction://ole?verb=0"/>
          </p:cNvPr>
          <p:cNvGraphicFramePr>
            <a:graphicFrameLocks noGrp="1"/>
          </p:cNvGraphicFramePr>
          <p:nvPr>
            <p:ph type="chart" idx="1"/>
            <p:extLst>
              <p:ext uri="{D42A27DB-BD31-4B8C-83A1-F6EECF244321}">
                <p14:modId xmlns:p14="http://schemas.microsoft.com/office/powerpoint/2010/main" val="3817764481"/>
              </p:ext>
            </p:extLst>
          </p:nvPr>
        </p:nvGraphicFramePr>
        <p:xfrm>
          <a:off x="1386838" y="1460330"/>
          <a:ext cx="7132394" cy="497794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rot="16200000">
            <a:off x="-920542" y="2913065"/>
            <a:ext cx="3835091" cy="523220"/>
          </a:xfrm>
          <a:prstGeom prst="rect">
            <a:avLst/>
          </a:prstGeom>
          <a:noFill/>
        </p:spPr>
        <p:txBody>
          <a:bodyPr wrap="square" rtlCol="0">
            <a:spAutoFit/>
          </a:bodyPr>
          <a:lstStyle/>
          <a:p>
            <a:r>
              <a:rPr lang="en-US" sz="2800" b="1" dirty="0" smtClean="0">
                <a:solidFill>
                  <a:srgbClr val="FFFFFF"/>
                </a:solidFill>
                <a:latin typeface="Arial"/>
                <a:cs typeface="Arial"/>
              </a:rPr>
              <a:t>Number of bites/lamb</a:t>
            </a:r>
            <a:endParaRPr lang="en-US" sz="2800" b="1" dirty="0">
              <a:solidFill>
                <a:srgbClr val="FFFFFF"/>
              </a:solidFill>
              <a:latin typeface="Arial"/>
              <a:cs typeface="Arial"/>
            </a:endParaRPr>
          </a:p>
        </p:txBody>
      </p:sp>
      <p:sp>
        <p:nvSpPr>
          <p:cNvPr id="4" name="TextBox 3"/>
          <p:cNvSpPr txBox="1"/>
          <p:nvPr/>
        </p:nvSpPr>
        <p:spPr>
          <a:xfrm>
            <a:off x="626533" y="327104"/>
            <a:ext cx="8517467" cy="1323439"/>
          </a:xfrm>
          <a:prstGeom prst="rect">
            <a:avLst/>
          </a:prstGeom>
          <a:noFill/>
        </p:spPr>
        <p:txBody>
          <a:bodyPr wrap="square" rtlCol="0">
            <a:spAutoFit/>
          </a:bodyPr>
          <a:lstStyle/>
          <a:p>
            <a:pPr algn="ctr"/>
            <a:r>
              <a:rPr lang="en-US" sz="4000" b="1" dirty="0" smtClean="0">
                <a:solidFill>
                  <a:srgbClr val="FFC126"/>
                </a:solidFill>
                <a:effectLst>
                  <a:outerShdw blurRad="50800" dist="38100" dir="2700000" algn="tl" rotWithShape="0">
                    <a:srgbClr val="000000">
                      <a:alpha val="43000"/>
                    </a:srgbClr>
                  </a:outerShdw>
                </a:effectLst>
                <a:latin typeface="Comic Sans MS"/>
                <a:cs typeface="Comic Sans MS"/>
              </a:rPr>
              <a:t>Lambs Eat What Mom Eats and </a:t>
            </a:r>
            <a:r>
              <a:rPr lang="en-US" sz="4000" b="1" dirty="0">
                <a:solidFill>
                  <a:srgbClr val="FFC126"/>
                </a:solidFill>
                <a:effectLst>
                  <a:outerShdw blurRad="50800" dist="38100" dir="2700000" algn="tl" rotWithShape="0">
                    <a:srgbClr val="000000">
                      <a:alpha val="43000"/>
                    </a:srgbClr>
                  </a:outerShdw>
                </a:effectLst>
                <a:latin typeface="Comic Sans MS"/>
                <a:cs typeface="Comic Sans MS"/>
              </a:rPr>
              <a:t>A</a:t>
            </a:r>
            <a:r>
              <a:rPr lang="en-US" sz="4000" b="1" dirty="0" smtClean="0">
                <a:solidFill>
                  <a:srgbClr val="FFC126"/>
                </a:solidFill>
                <a:effectLst>
                  <a:outerShdw blurRad="50800" dist="38100" dir="2700000" algn="tl" rotWithShape="0">
                    <a:srgbClr val="000000">
                      <a:alpha val="43000"/>
                    </a:srgbClr>
                  </a:outerShdw>
                </a:effectLst>
                <a:latin typeface="Comic Sans MS"/>
                <a:cs typeface="Comic Sans MS"/>
              </a:rPr>
              <a:t>voids </a:t>
            </a:r>
            <a:r>
              <a:rPr lang="en-US" sz="4000" b="1" dirty="0">
                <a:solidFill>
                  <a:srgbClr val="FFC126"/>
                </a:solidFill>
                <a:effectLst>
                  <a:outerShdw blurRad="50800" dist="38100" dir="2700000" algn="tl" rotWithShape="0">
                    <a:srgbClr val="000000">
                      <a:alpha val="43000"/>
                    </a:srgbClr>
                  </a:outerShdw>
                </a:effectLst>
                <a:latin typeface="Comic Sans MS"/>
                <a:cs typeface="Comic Sans MS"/>
              </a:rPr>
              <a:t>W</a:t>
            </a:r>
            <a:r>
              <a:rPr lang="en-US" sz="4000" b="1" dirty="0" smtClean="0">
                <a:solidFill>
                  <a:srgbClr val="FFC126"/>
                </a:solidFill>
                <a:effectLst>
                  <a:outerShdw blurRad="50800" dist="38100" dir="2700000" algn="tl" rotWithShape="0">
                    <a:srgbClr val="000000">
                      <a:alpha val="43000"/>
                    </a:srgbClr>
                  </a:outerShdw>
                </a:effectLst>
                <a:latin typeface="Comic Sans MS"/>
                <a:cs typeface="Comic Sans MS"/>
              </a:rPr>
              <a:t>hat </a:t>
            </a:r>
            <a:r>
              <a:rPr lang="en-US" sz="4000" b="1" dirty="0">
                <a:solidFill>
                  <a:srgbClr val="FFC126"/>
                </a:solidFill>
                <a:effectLst>
                  <a:outerShdw blurRad="50800" dist="38100" dir="2700000" algn="tl" rotWithShape="0">
                    <a:srgbClr val="000000">
                      <a:alpha val="43000"/>
                    </a:srgbClr>
                  </a:outerShdw>
                </a:effectLst>
                <a:latin typeface="Comic Sans MS"/>
                <a:cs typeface="Comic Sans MS"/>
              </a:rPr>
              <a:t>S</a:t>
            </a:r>
            <a:r>
              <a:rPr lang="en-US" sz="4000" b="1" dirty="0" smtClean="0">
                <a:solidFill>
                  <a:srgbClr val="FFC126"/>
                </a:solidFill>
                <a:effectLst>
                  <a:outerShdw blurRad="50800" dist="38100" dir="2700000" algn="tl" rotWithShape="0">
                    <a:srgbClr val="000000">
                      <a:alpha val="43000"/>
                    </a:srgbClr>
                  </a:outerShdw>
                </a:effectLst>
                <a:latin typeface="Comic Sans MS"/>
                <a:cs typeface="Comic Sans MS"/>
              </a:rPr>
              <a:t>he </a:t>
            </a:r>
            <a:r>
              <a:rPr lang="en-US" sz="4000" b="1" dirty="0">
                <a:solidFill>
                  <a:srgbClr val="FFC126"/>
                </a:solidFill>
                <a:effectLst>
                  <a:outerShdw blurRad="50800" dist="38100" dir="2700000" algn="tl" rotWithShape="0">
                    <a:srgbClr val="000000">
                      <a:alpha val="43000"/>
                    </a:srgbClr>
                  </a:outerShdw>
                </a:effectLst>
                <a:latin typeface="Comic Sans MS"/>
                <a:cs typeface="Comic Sans MS"/>
              </a:rPr>
              <a:t>A</a:t>
            </a:r>
            <a:r>
              <a:rPr lang="en-US" sz="4000" b="1" dirty="0" smtClean="0">
                <a:solidFill>
                  <a:srgbClr val="FFC126"/>
                </a:solidFill>
                <a:effectLst>
                  <a:outerShdw blurRad="50800" dist="38100" dir="2700000" algn="tl" rotWithShape="0">
                    <a:srgbClr val="000000">
                      <a:alpha val="43000"/>
                    </a:srgbClr>
                  </a:outerShdw>
                </a:effectLst>
                <a:latin typeface="Comic Sans MS"/>
                <a:cs typeface="Comic Sans MS"/>
              </a:rPr>
              <a:t>voids</a:t>
            </a:r>
            <a:endParaRPr lang="en-US" sz="4000" b="1" dirty="0">
              <a:solidFill>
                <a:srgbClr val="FFC126"/>
              </a:solidFill>
              <a:effectLst>
                <a:outerShdw blurRad="50800" dist="38100" dir="2700000" algn="tl" rotWithShape="0">
                  <a:srgbClr val="000000">
                    <a:alpha val="43000"/>
                  </a:srgbClr>
                </a:outerShdw>
              </a:effectLst>
              <a:latin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8066" name="Picture 2" descr="4"/>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368067" name="Text Box 3"/>
          <p:cNvSpPr txBox="1">
            <a:spLocks noChangeArrowheads="1"/>
          </p:cNvSpPr>
          <p:nvPr/>
        </p:nvSpPr>
        <p:spPr bwMode="auto">
          <a:xfrm>
            <a:off x="310445" y="4445000"/>
            <a:ext cx="4900789" cy="2062103"/>
          </a:xfrm>
          <a:prstGeom prst="rect">
            <a:avLst/>
          </a:prstGeom>
          <a:noFill/>
          <a:ln w="9525">
            <a:noFill/>
            <a:miter lim="800000"/>
            <a:headEnd/>
            <a:tailEnd/>
          </a:ln>
          <a:effectLst/>
        </p:spPr>
        <p:txBody>
          <a:bodyPr>
            <a:prstTxWarp prst="textNoShape">
              <a:avLst/>
            </a:prstTxWarp>
            <a:spAutoFit/>
          </a:bodyPr>
          <a:lstStyle/>
          <a:p>
            <a:r>
              <a:rPr lang="en-US" sz="3200" dirty="0">
                <a:solidFill>
                  <a:srgbClr val="FFFFCC"/>
                </a:solidFill>
                <a:effectLst>
                  <a:outerShdw blurRad="38100" dist="38100" dir="2700000" algn="tl">
                    <a:srgbClr val="000000"/>
                  </a:outerShdw>
                </a:effectLst>
                <a:latin typeface="Comic Sans MS"/>
                <a:cs typeface="Comic Sans MS"/>
              </a:rPr>
              <a:t>B</a:t>
            </a:r>
            <a:r>
              <a:rPr lang="en-US" sz="3200" dirty="0" smtClean="0">
                <a:solidFill>
                  <a:srgbClr val="FFFFCC"/>
                </a:solidFill>
                <a:effectLst>
                  <a:outerShdw blurRad="38100" dist="38100" dir="2700000" algn="tl">
                    <a:srgbClr val="000000"/>
                  </a:outerShdw>
                </a:effectLst>
                <a:latin typeface="Comic Sans MS"/>
                <a:cs typeface="Comic Sans MS"/>
              </a:rPr>
              <a:t>uy </a:t>
            </a:r>
            <a:r>
              <a:rPr lang="en-US" sz="3200" dirty="0">
                <a:solidFill>
                  <a:srgbClr val="FFFFCC"/>
                </a:solidFill>
                <a:effectLst>
                  <a:outerShdw blurRad="38100" dist="38100" dir="2700000" algn="tl">
                    <a:srgbClr val="000000"/>
                  </a:outerShdw>
                </a:effectLst>
                <a:latin typeface="Comic Sans MS"/>
                <a:cs typeface="Comic Sans MS"/>
              </a:rPr>
              <a:t>replacement animals from areas that are similar to where his cattle forage.</a:t>
            </a:r>
          </a:p>
        </p:txBody>
      </p:sp>
      <p:sp>
        <p:nvSpPr>
          <p:cNvPr id="2" name="TextBox 1"/>
          <p:cNvSpPr txBox="1"/>
          <p:nvPr/>
        </p:nvSpPr>
        <p:spPr>
          <a:xfrm>
            <a:off x="578555" y="158751"/>
            <a:ext cx="5512972" cy="646331"/>
          </a:xfrm>
          <a:prstGeom prst="rect">
            <a:avLst/>
          </a:prstGeom>
          <a:noFill/>
        </p:spPr>
        <p:txBody>
          <a:bodyPr wrap="none" rtlCol="0">
            <a:spAutoFit/>
          </a:bodyPr>
          <a:lstStyle/>
          <a:p>
            <a:r>
              <a:rPr lang="en-US" sz="3600" dirty="0" smtClean="0">
                <a:solidFill>
                  <a:srgbClr val="FFFFFF"/>
                </a:solidFill>
                <a:effectLst>
                  <a:outerShdw blurRad="38100" dist="38100" dir="2700000" algn="tl">
                    <a:srgbClr val="000000">
                      <a:alpha val="43137"/>
                    </a:srgbClr>
                  </a:outerShdw>
                </a:effectLst>
                <a:latin typeface="Comic Sans MS"/>
                <a:cs typeface="Comic Sans MS"/>
              </a:rPr>
              <a:t>Moving to New Locations</a:t>
            </a:r>
            <a:endParaRPr lang="en-US" sz="3600" dirty="0">
              <a:solidFill>
                <a:srgbClr val="FFFFFF"/>
              </a:solidFill>
              <a:effectLst>
                <a:outerShdw blurRad="38100" dist="38100" dir="2700000" algn="tl">
                  <a:srgbClr val="000000">
                    <a:alpha val="43137"/>
                  </a:srgbClr>
                </a:outerShdw>
              </a:effectLst>
              <a:latin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ctrTitle"/>
          </p:nvPr>
        </p:nvSpPr>
        <p:spPr>
          <a:xfrm>
            <a:off x="39511" y="2162175"/>
            <a:ext cx="9057923" cy="1371600"/>
          </a:xfrm>
        </p:spPr>
        <p:txBody>
          <a:bodyPr/>
          <a:lstStyle/>
          <a:p>
            <a:pPr eaLnBrk="1" hangingPunct="1">
              <a:defRPr/>
            </a:pPr>
            <a:r>
              <a:rPr lang="en-US" sz="8000">
                <a:latin typeface="Comic Sans MS" pitchFamily="32" charset="0"/>
                <a:ea typeface="+mj-ea"/>
                <a:cs typeface="+mj-cs"/>
              </a:rPr>
              <a:t>Poisonous Plants</a:t>
            </a:r>
          </a:p>
        </p:txBody>
      </p:sp>
      <p:sp>
        <p:nvSpPr>
          <p:cNvPr id="671747" name="Rectangle 3"/>
          <p:cNvSpPr>
            <a:spLocks noGrp="1" noChangeArrowheads="1"/>
          </p:cNvSpPr>
          <p:nvPr>
            <p:ph type="subTitle" idx="1"/>
          </p:nvPr>
        </p:nvSpPr>
        <p:spPr>
          <a:xfrm>
            <a:off x="-4233" y="3457575"/>
            <a:ext cx="9144001" cy="762000"/>
          </a:xfrm>
        </p:spPr>
        <p:txBody>
          <a:bodyPr>
            <a:normAutofit lnSpcReduction="10000"/>
          </a:bodyPr>
          <a:lstStyle/>
          <a:p>
            <a:pPr eaLnBrk="1" hangingPunct="1">
              <a:defRPr/>
            </a:pPr>
            <a:r>
              <a:rPr lang="en-US" sz="4800">
                <a:solidFill>
                  <a:srgbClr val="99CCFF"/>
                </a:solidFill>
                <a:effectLst>
                  <a:outerShdw blurRad="38100" dist="38100" dir="2700000" algn="tl">
                    <a:srgbClr val="000000"/>
                  </a:outerShdw>
                </a:effectLst>
                <a:latin typeface="Comic Sans MS" pitchFamily="32" charset="0"/>
                <a:ea typeface="+mn-ea"/>
                <a:cs typeface="+mn-cs"/>
              </a:rPr>
              <a:t>Gila versus Apache Counties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a:xfrm>
            <a:off x="0" y="1665289"/>
            <a:ext cx="9144000" cy="3475037"/>
          </a:xfrm>
          <a:effectLst/>
        </p:spPr>
        <p:txBody>
          <a:bodyPr/>
          <a:lstStyle/>
          <a:p>
            <a:pPr eaLnBrk="1" hangingPunct="1">
              <a:defRPr/>
            </a:pPr>
            <a:r>
              <a:rPr lang="en-US" sz="5400">
                <a:solidFill>
                  <a:srgbClr val="99CCFF"/>
                </a:solidFill>
                <a:latin typeface="Comic Sans MS" pitchFamily="32" charset="0"/>
                <a:ea typeface="+mj-ea"/>
                <a:cs typeface="+mj-cs"/>
              </a:rPr>
              <a:t>Animals Prefer Familiar</a:t>
            </a:r>
            <a:br>
              <a:rPr lang="en-US" sz="5400">
                <a:solidFill>
                  <a:srgbClr val="99CCFF"/>
                </a:solidFill>
                <a:latin typeface="Comic Sans MS" pitchFamily="32" charset="0"/>
                <a:ea typeface="+mj-ea"/>
                <a:cs typeface="+mj-cs"/>
              </a:rPr>
            </a:br>
            <a:r>
              <a:rPr lang="en-US" sz="5400">
                <a:solidFill>
                  <a:srgbClr val="FF3300"/>
                </a:solidFill>
                <a:latin typeface="Comic Sans MS" pitchFamily="32" charset="0"/>
                <a:ea typeface="+mj-ea"/>
                <a:cs typeface="+mj-cs"/>
              </a:rPr>
              <a:t>- Toxic Plants -</a:t>
            </a:r>
            <a:br>
              <a:rPr lang="en-US" sz="5400">
                <a:solidFill>
                  <a:srgbClr val="FF3300"/>
                </a:solidFill>
                <a:latin typeface="Comic Sans MS" pitchFamily="32" charset="0"/>
                <a:ea typeface="+mj-ea"/>
                <a:cs typeface="+mj-cs"/>
              </a:rPr>
            </a:br>
            <a:r>
              <a:rPr lang="en-US" sz="5400">
                <a:solidFill>
                  <a:srgbClr val="99CCFF"/>
                </a:solidFill>
                <a:latin typeface="Comic Sans MS" pitchFamily="32" charset="0"/>
                <a:ea typeface="+mj-ea"/>
                <a:cs typeface="+mj-cs"/>
              </a:rPr>
              <a:t>to Unfamiliar Plants</a:t>
            </a:r>
            <a:br>
              <a:rPr lang="en-US" sz="5400">
                <a:solidFill>
                  <a:srgbClr val="99CCFF"/>
                </a:solidFill>
                <a:latin typeface="Comic Sans MS" pitchFamily="32" charset="0"/>
                <a:ea typeface="+mj-ea"/>
                <a:cs typeface="+mj-cs"/>
              </a:rPr>
            </a:br>
            <a:r>
              <a:rPr lang="en-US" sz="5400">
                <a:solidFill>
                  <a:srgbClr val="99CCFF"/>
                </a:solidFill>
                <a:latin typeface="Comic Sans MS" pitchFamily="32" charset="0"/>
                <a:ea typeface="+mj-ea"/>
                <a:cs typeface="+mj-cs"/>
              </a:rPr>
              <a:t>in Unfamiliar Environments</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Beth\cow skeleton larkspur"/>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73795" name="Oval 3"/>
          <p:cNvSpPr>
            <a:spLocks noChangeArrowheads="1"/>
          </p:cNvSpPr>
          <p:nvPr/>
        </p:nvSpPr>
        <p:spPr bwMode="auto">
          <a:xfrm>
            <a:off x="1466145" y="4522788"/>
            <a:ext cx="4893733" cy="1828800"/>
          </a:xfrm>
          <a:prstGeom prst="ellipse">
            <a:avLst/>
          </a:prstGeom>
          <a:solidFill>
            <a:srgbClr val="008000"/>
          </a:solidFill>
          <a:ln w="31750">
            <a:miter lim="800000"/>
            <a:headEnd/>
            <a:tailEnd/>
          </a:ln>
          <a:effectLst/>
          <a:scene3d>
            <a:camera prst="legacyObliqueTopRight"/>
            <a:lightRig rig="legacyHarsh3" dir="b"/>
          </a:scene3d>
          <a:sp3d prstMaterial="legacyMatte">
            <a:bevelT w="13500" h="13500" prst="angle"/>
            <a:bevelB w="13500" h="13500" prst="angle"/>
            <a:extrusionClr>
              <a:srgbClr val="008000"/>
            </a:extrusionClr>
          </a:sp3d>
        </p:spPr>
        <p:txBody>
          <a:bodyPr wrap="none" anchor="ctr">
            <a:prstTxWarp prst="textNoShape">
              <a:avLst/>
            </a:prstTxWarp>
            <a:flatTx/>
          </a:bodyPr>
          <a:lstStyle/>
          <a:p>
            <a:pPr algn="ctr">
              <a:defRPr/>
            </a:pPr>
            <a:r>
              <a:rPr lang="en-US" sz="3600" dirty="0">
                <a:solidFill>
                  <a:srgbClr val="3366FF"/>
                </a:solidFill>
                <a:effectLst/>
                <a:latin typeface="Comic Sans MS"/>
                <a:cs typeface="Comic Sans MS"/>
              </a:rPr>
              <a:t>Ease the transition</a:t>
            </a:r>
          </a:p>
          <a:p>
            <a:pPr algn="ctr">
              <a:defRPr/>
            </a:pPr>
            <a:r>
              <a:rPr lang="en-US" sz="3600" dirty="0">
                <a:solidFill>
                  <a:srgbClr val="3366FF"/>
                </a:solidFill>
                <a:effectLst/>
                <a:latin typeface="Comic Sans MS"/>
                <a:cs typeface="Comic Sans MS"/>
              </a:rPr>
              <a:t> with familiar foods</a:t>
            </a:r>
            <a:endParaRPr lang="en-US" sz="2400" dirty="0">
              <a:solidFill>
                <a:srgbClr val="3366FF"/>
              </a:solidFill>
              <a:effectLst/>
              <a:latin typeface="Comic Sans MS"/>
              <a:cs typeface="Comic Sans MS"/>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9611" y="1979850"/>
            <a:ext cx="7631289" cy="2308324"/>
          </a:xfrm>
          <a:prstGeom prst="rect">
            <a:avLst/>
          </a:prstGeom>
          <a:noFill/>
        </p:spPr>
        <p:txBody>
          <a:bodyPr wrap="square" rtlCol="0">
            <a:spAutoFit/>
          </a:bodyPr>
          <a:lstStyle/>
          <a:p>
            <a:pPr algn="ctr"/>
            <a:r>
              <a:rPr lang="en-US" sz="7200" dirty="0" smtClean="0">
                <a:solidFill>
                  <a:srgbClr val="66FF33"/>
                </a:solidFill>
                <a:latin typeface="Comic Sans MS"/>
                <a:cs typeface="Comic Sans MS"/>
              </a:rPr>
              <a:t>Changing Habitat Preferences</a:t>
            </a:r>
            <a:endParaRPr lang="en-US" sz="7200" dirty="0">
              <a:solidFill>
                <a:srgbClr val="66FF33"/>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0178" name="Picture 2" descr="Bob Bud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31300" cy="68580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6322" name="Picture 2" descr="A606"/>
          <p:cNvPicPr>
            <a:picLocks noGrp="1" noChangeAspect="1" noChangeArrowheads="1"/>
          </p:cNvPicPr>
          <p:nvPr>
            <p:ph sz="half" idx="1"/>
          </p:nvPr>
        </p:nvPicPr>
        <p:blipFill>
          <a:blip r:embed="rId3">
            <a:lum/>
          </a:blip>
          <a:srcRect/>
          <a:stretch>
            <a:fillRect/>
          </a:stretch>
        </p:blipFill>
        <p:spPr>
          <a:xfrm>
            <a:off x="152399" y="228601"/>
            <a:ext cx="4766813" cy="3032125"/>
          </a:xfrm>
          <a:noFill/>
          <a:ln/>
        </p:spPr>
      </p:pic>
      <p:pic>
        <p:nvPicPr>
          <p:cNvPr id="1336323" name="Picture 3" descr="A608"/>
          <p:cNvPicPr>
            <a:picLocks noGrp="1" noChangeAspect="1" noChangeArrowheads="1"/>
          </p:cNvPicPr>
          <p:nvPr>
            <p:ph sz="half" idx="2"/>
          </p:nvPr>
        </p:nvPicPr>
        <p:blipFill>
          <a:blip r:embed="rId4" cstate="screen">
            <a:lum/>
            <a:extLst>
              <a:ext uri="{28A0092B-C50C-407E-A947-70E740481C1C}">
                <a14:useLocalDpi xmlns:a14="http://schemas.microsoft.com/office/drawing/2010/main"/>
              </a:ext>
            </a:extLst>
          </a:blip>
          <a:srcRect/>
          <a:stretch>
            <a:fillRect/>
          </a:stretch>
        </p:blipFill>
        <p:spPr>
          <a:xfrm>
            <a:off x="4495800" y="2892426"/>
            <a:ext cx="4432300" cy="3057524"/>
          </a:xfrm>
          <a:noFill/>
          <a:ln/>
        </p:spPr>
      </p:pic>
      <p:sp>
        <p:nvSpPr>
          <p:cNvPr id="1336324" name="Text Box 4"/>
          <p:cNvSpPr txBox="1">
            <a:spLocks noChangeArrowheads="1"/>
          </p:cNvSpPr>
          <p:nvPr/>
        </p:nvSpPr>
        <p:spPr bwMode="auto">
          <a:xfrm>
            <a:off x="1813279" y="3286125"/>
            <a:ext cx="1237839" cy="646331"/>
          </a:xfrm>
          <a:prstGeom prst="rect">
            <a:avLst/>
          </a:prstGeom>
          <a:noFill/>
          <a:ln w="9525">
            <a:noFill/>
            <a:miter lim="800000"/>
            <a:headEnd/>
            <a:tailEnd/>
          </a:ln>
          <a:effectLst/>
        </p:spPr>
        <p:txBody>
          <a:bodyPr wrap="none">
            <a:prstTxWarp prst="textNoShape">
              <a:avLst/>
            </a:prstTxWarp>
            <a:spAutoFit/>
          </a:bodyPr>
          <a:lstStyle/>
          <a:p>
            <a:pPr eaLnBrk="0" hangingPunct="0"/>
            <a:r>
              <a:rPr lang="en-US" sz="3600" dirty="0">
                <a:solidFill>
                  <a:srgbClr val="FFFFFF"/>
                </a:solidFill>
                <a:effectLst>
                  <a:outerShdw blurRad="38100" dist="38100" dir="2700000" algn="tl">
                    <a:srgbClr val="000000"/>
                  </a:outerShdw>
                </a:effectLst>
                <a:latin typeface="Comic Sans MS"/>
                <a:cs typeface="Comic Sans MS"/>
              </a:rPr>
              <a:t>1994</a:t>
            </a:r>
          </a:p>
        </p:txBody>
      </p:sp>
      <p:sp>
        <p:nvSpPr>
          <p:cNvPr id="1336325" name="Text Box 5"/>
          <p:cNvSpPr txBox="1">
            <a:spLocks noChangeArrowheads="1"/>
          </p:cNvSpPr>
          <p:nvPr/>
        </p:nvSpPr>
        <p:spPr bwMode="auto">
          <a:xfrm>
            <a:off x="6248400" y="6048375"/>
            <a:ext cx="1237839" cy="646331"/>
          </a:xfrm>
          <a:prstGeom prst="rect">
            <a:avLst/>
          </a:prstGeom>
          <a:noFill/>
          <a:ln w="9525">
            <a:noFill/>
            <a:miter lim="800000"/>
            <a:headEnd/>
            <a:tailEnd/>
          </a:ln>
          <a:effectLst/>
        </p:spPr>
        <p:txBody>
          <a:bodyPr wrap="none">
            <a:prstTxWarp prst="textNoShape">
              <a:avLst/>
            </a:prstTxWarp>
            <a:spAutoFit/>
          </a:bodyPr>
          <a:lstStyle/>
          <a:p>
            <a:pPr eaLnBrk="0" hangingPunct="0"/>
            <a:r>
              <a:rPr lang="en-US" sz="3600" dirty="0">
                <a:solidFill>
                  <a:srgbClr val="FFFFFF"/>
                </a:solidFill>
                <a:effectLst>
                  <a:outerShdw blurRad="38100" dist="38100" dir="2700000" algn="tl">
                    <a:srgbClr val="000000"/>
                  </a:outerShdw>
                </a:effectLst>
                <a:latin typeface="Comic Sans MS"/>
                <a:cs typeface="Comic Sans MS"/>
              </a:rPr>
              <a:t>2001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8370" name="Picture 2" descr="A599"/>
          <p:cNvPicPr>
            <a:picLocks noGrp="1" noChangeAspect="1" noChangeArrowheads="1"/>
          </p:cNvPicPr>
          <p:nvPr>
            <p:ph sz="half" idx="1"/>
          </p:nvPr>
        </p:nvPicPr>
        <p:blipFill>
          <a:blip r:embed="rId3"/>
          <a:srcRect/>
          <a:stretch>
            <a:fillRect/>
          </a:stretch>
        </p:blipFill>
        <p:spPr>
          <a:xfrm>
            <a:off x="228600" y="228600"/>
            <a:ext cx="4648200" cy="3068638"/>
          </a:xfrm>
          <a:noFill/>
          <a:ln/>
        </p:spPr>
      </p:pic>
      <p:pic>
        <p:nvPicPr>
          <p:cNvPr id="1338371" name="Picture 3" descr="A600"/>
          <p:cNvPicPr>
            <a:picLocks noGrp="1" noChangeAspect="1" noChangeArrowheads="1"/>
          </p:cNvPicPr>
          <p:nvPr>
            <p:ph sz="half" idx="2"/>
          </p:nvPr>
        </p:nvPicPr>
        <p:blipFill>
          <a:blip r:embed="rId4"/>
          <a:srcRect/>
          <a:stretch>
            <a:fillRect/>
          </a:stretch>
        </p:blipFill>
        <p:spPr>
          <a:xfrm>
            <a:off x="4286956" y="3113088"/>
            <a:ext cx="4704644" cy="3071812"/>
          </a:xfrm>
          <a:noFill/>
          <a:ln/>
        </p:spPr>
      </p:pic>
      <p:sp>
        <p:nvSpPr>
          <p:cNvPr id="1338372" name="Text Box 4"/>
          <p:cNvSpPr txBox="1">
            <a:spLocks noChangeArrowheads="1"/>
          </p:cNvSpPr>
          <p:nvPr/>
        </p:nvSpPr>
        <p:spPr bwMode="auto">
          <a:xfrm>
            <a:off x="1696156" y="3209925"/>
            <a:ext cx="1237839" cy="646331"/>
          </a:xfrm>
          <a:prstGeom prst="rect">
            <a:avLst/>
          </a:prstGeom>
          <a:noFill/>
          <a:ln w="9525">
            <a:noFill/>
            <a:miter lim="800000"/>
            <a:headEnd/>
            <a:tailEnd/>
          </a:ln>
          <a:effectLst/>
        </p:spPr>
        <p:txBody>
          <a:bodyPr wrap="none">
            <a:prstTxWarp prst="textNoShape">
              <a:avLst/>
            </a:prstTxWarp>
            <a:spAutoFit/>
          </a:bodyPr>
          <a:lstStyle/>
          <a:p>
            <a:pPr eaLnBrk="0" hangingPunct="0"/>
            <a:r>
              <a:rPr lang="en-US" sz="3600" dirty="0">
                <a:solidFill>
                  <a:srgbClr val="FFFFFF"/>
                </a:solidFill>
                <a:effectLst>
                  <a:outerShdw blurRad="38100" dist="38100" dir="2700000" algn="tl">
                    <a:srgbClr val="000000"/>
                  </a:outerShdw>
                </a:effectLst>
                <a:latin typeface="Comic Sans MS"/>
                <a:cs typeface="Comic Sans MS"/>
              </a:rPr>
              <a:t>1995</a:t>
            </a:r>
          </a:p>
        </p:txBody>
      </p:sp>
      <p:sp>
        <p:nvSpPr>
          <p:cNvPr id="1338373" name="Text Box 5"/>
          <p:cNvSpPr txBox="1">
            <a:spLocks noChangeArrowheads="1"/>
          </p:cNvSpPr>
          <p:nvPr/>
        </p:nvSpPr>
        <p:spPr bwMode="auto">
          <a:xfrm>
            <a:off x="6268156" y="6137275"/>
            <a:ext cx="1237839" cy="646331"/>
          </a:xfrm>
          <a:prstGeom prst="rect">
            <a:avLst/>
          </a:prstGeom>
          <a:noFill/>
          <a:ln w="9525">
            <a:noFill/>
            <a:miter lim="800000"/>
            <a:headEnd/>
            <a:tailEnd/>
          </a:ln>
          <a:effectLst/>
        </p:spPr>
        <p:txBody>
          <a:bodyPr wrap="none">
            <a:prstTxWarp prst="textNoShape">
              <a:avLst/>
            </a:prstTxWarp>
            <a:spAutoFit/>
          </a:bodyPr>
          <a:lstStyle/>
          <a:p>
            <a:pPr eaLnBrk="0" hangingPunct="0"/>
            <a:r>
              <a:rPr lang="en-US" sz="3600" dirty="0">
                <a:solidFill>
                  <a:srgbClr val="FFFFFF"/>
                </a:solidFill>
                <a:effectLst>
                  <a:outerShdw blurRad="38100" dist="38100" dir="2700000" algn="tl">
                    <a:srgbClr val="000000"/>
                  </a:outerShdw>
                </a:effectLst>
                <a:latin typeface="Comic Sans MS"/>
                <a:cs typeface="Comic Sans MS"/>
              </a:rPr>
              <a:t>1998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26" name="Picture 2" descr="riders and cows"/>
          <p:cNvPicPr>
            <a:picLocks noChangeAspect="1" noChangeArrowheads="1"/>
          </p:cNvPicPr>
          <p:nvPr/>
        </p:nvPicPr>
        <p:blipFill>
          <a:blip r:embed="rId3"/>
          <a:srcRect/>
          <a:stretch>
            <a:fillRect/>
          </a:stretch>
        </p:blipFill>
        <p:spPr bwMode="auto">
          <a:xfrm>
            <a:off x="-342900" y="-257175"/>
            <a:ext cx="9791700" cy="7343775"/>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Text Box 2"/>
          <p:cNvSpPr txBox="1">
            <a:spLocks noChangeArrowheads="1"/>
          </p:cNvSpPr>
          <p:nvPr/>
        </p:nvSpPr>
        <p:spPr bwMode="auto">
          <a:xfrm>
            <a:off x="79022" y="1028701"/>
            <a:ext cx="8997244" cy="4154983"/>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a:prstTxWarp prst="textNoShape">
              <a:avLst/>
            </a:prstTxWarp>
            <a:spAutoFit/>
          </a:bodyPr>
          <a:lstStyle/>
          <a:p>
            <a:pPr algn="ctr" eaLnBrk="0" hangingPunct="0">
              <a:spcBef>
                <a:spcPct val="50000"/>
              </a:spcBef>
            </a:pPr>
            <a:r>
              <a:rPr lang="en-US" sz="6600" dirty="0">
                <a:solidFill>
                  <a:srgbClr val="66FF33"/>
                </a:solidFill>
                <a:effectLst/>
                <a:latin typeface="Comic Sans MS"/>
                <a:cs typeface="Comic Sans MS"/>
              </a:rPr>
              <a:t>Strategic supplementation improves use of forage and landscapes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C126"/>
                </a:solidFill>
                <a:effectLst>
                  <a:outerShdw blurRad="50800" dist="38100" dir="2700000" algn="tl" rotWithShape="0">
                    <a:srgbClr val="000000">
                      <a:alpha val="43000"/>
                    </a:srgbClr>
                  </a:outerShdw>
                </a:effectLst>
                <a:latin typeface="Comic Sans MS"/>
                <a:cs typeface="Comic Sans MS"/>
              </a:rPr>
              <a:t>. . .even after weaning</a:t>
            </a:r>
            <a:endParaRPr lang="en-US" dirty="0">
              <a:solidFill>
                <a:srgbClr val="FFC126"/>
              </a:solidFill>
              <a:effectLst>
                <a:outerShdw blurRad="50800" dist="38100" dir="2700000" algn="tl" rotWithShape="0">
                  <a:srgbClr val="000000">
                    <a:alpha val="43000"/>
                  </a:srgbClr>
                </a:outerShdw>
              </a:effectLst>
              <a:latin typeface="Comic Sans MS"/>
              <a:cs typeface="Comic Sans MS"/>
            </a:endParaRPr>
          </a:p>
        </p:txBody>
      </p:sp>
      <p:graphicFrame>
        <p:nvGraphicFramePr>
          <p:cNvPr id="2" name="Object 3">
            <a:hlinkClick r:id="" action="ppaction://ole?verb=0"/>
          </p:cNvPr>
          <p:cNvGraphicFramePr>
            <a:graphicFrameLocks noGrp="1"/>
          </p:cNvGraphicFramePr>
          <p:nvPr>
            <p:ph type="chart" sz="half" idx="1"/>
            <p:extLst>
              <p:ext uri="{D42A27DB-BD31-4B8C-83A1-F6EECF244321}">
                <p14:modId xmlns:p14="http://schemas.microsoft.com/office/powerpoint/2010/main" val="1549130187"/>
              </p:ext>
            </p:extLst>
          </p:nvPr>
        </p:nvGraphicFramePr>
        <p:xfrm>
          <a:off x="649577" y="1371600"/>
          <a:ext cx="4362686" cy="45148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4">
            <a:hlinkClick r:id="" action="ppaction://ole?verb=0"/>
          </p:cNvPr>
          <p:cNvGraphicFramePr>
            <a:graphicFrameLocks noGrp="1"/>
          </p:cNvGraphicFramePr>
          <p:nvPr>
            <p:ph type="body" sz="half" idx="2"/>
            <p:extLst>
              <p:ext uri="{D42A27DB-BD31-4B8C-83A1-F6EECF244321}">
                <p14:modId xmlns:p14="http://schemas.microsoft.com/office/powerpoint/2010/main" val="4116123580"/>
              </p:ext>
            </p:extLst>
          </p:nvPr>
        </p:nvGraphicFramePr>
        <p:xfrm>
          <a:off x="4696644" y="1540940"/>
          <a:ext cx="4311887" cy="454342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2"/>
          <p:cNvSpPr txBox="1">
            <a:spLocks noChangeArrowheads="1"/>
          </p:cNvSpPr>
          <p:nvPr/>
        </p:nvSpPr>
        <p:spPr bwMode="auto">
          <a:xfrm rot="16200000">
            <a:off x="-2411326" y="3125300"/>
            <a:ext cx="5584665" cy="480566"/>
          </a:xfrm>
          <a:prstGeom prst="rect">
            <a:avLst/>
          </a:prstGeom>
          <a:noFill/>
          <a:ln>
            <a:noFill/>
          </a:ln>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vert="vert270" wrap="square" lIns="36576" tIns="27432" rIns="36576" bIns="27432" anchor="ctr" anchorCtr="1"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US" sz="2400" b="1" dirty="0" smtClean="0">
                <a:solidFill>
                  <a:srgbClr val="FFFFFF"/>
                </a:solidFill>
                <a:latin typeface="Arial"/>
                <a:ea typeface="Arial"/>
                <a:cs typeface="Arial"/>
              </a:rPr>
              <a:t>%  of bites by lambs</a:t>
            </a:r>
            <a:endParaRPr lang="en-US" sz="2400" b="1" dirty="0">
              <a:solidFill>
                <a:srgbClr val="FFFFFF"/>
              </a:solidFill>
              <a:latin typeface="Arial"/>
              <a:ea typeface="Arial"/>
              <a:cs typeface="Arial"/>
            </a:endParaRPr>
          </a:p>
        </p:txBody>
      </p:sp>
      <p:sp>
        <p:nvSpPr>
          <p:cNvPr id="6" name="TextBox 5"/>
          <p:cNvSpPr txBox="1"/>
          <p:nvPr/>
        </p:nvSpPr>
        <p:spPr>
          <a:xfrm>
            <a:off x="3326316" y="5409157"/>
            <a:ext cx="3258349" cy="523220"/>
          </a:xfrm>
          <a:prstGeom prst="rect">
            <a:avLst/>
          </a:prstGeom>
          <a:noFill/>
        </p:spPr>
        <p:txBody>
          <a:bodyPr wrap="none" rtlCol="0">
            <a:spAutoFit/>
          </a:bodyPr>
          <a:lstStyle/>
          <a:p>
            <a:r>
              <a:rPr lang="en-US" sz="2800" dirty="0" smtClean="0">
                <a:solidFill>
                  <a:schemeClr val="bg1"/>
                </a:solidFill>
                <a:latin typeface="Arial"/>
              </a:rPr>
              <a:t>Days after weaning</a:t>
            </a:r>
            <a:endParaRPr lang="en-US" sz="2800" dirty="0">
              <a:solidFill>
                <a:schemeClr val="bg1"/>
              </a:solidFill>
              <a:latin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9330" name="Picture 2" descr="D:\dana cows at barrels.bmp"/>
          <p:cNvPicPr>
            <a:picLocks noChangeAspect="1" noChangeArrowheads="1"/>
          </p:cNvPicPr>
          <p:nvPr/>
        </p:nvPicPr>
        <p:blipFill>
          <a:blip r:embed="rId2" r:link="rId3"/>
          <a:srcRect/>
          <a:stretch>
            <a:fillRect/>
          </a:stretch>
        </p:blipFill>
        <p:spPr bwMode="auto">
          <a:xfrm>
            <a:off x="0" y="-84138"/>
            <a:ext cx="9144000" cy="6942138"/>
          </a:xfrm>
          <a:prstGeom prst="rect">
            <a:avLst/>
          </a:prstGeom>
          <a:noFill/>
        </p:spPr>
      </p:pic>
      <p:sp>
        <p:nvSpPr>
          <p:cNvPr id="1379331" name="Text Box 3"/>
          <p:cNvSpPr txBox="1">
            <a:spLocks noChangeArrowheads="1"/>
          </p:cNvSpPr>
          <p:nvPr/>
        </p:nvSpPr>
        <p:spPr bwMode="auto">
          <a:xfrm>
            <a:off x="304800" y="4568826"/>
            <a:ext cx="8839200" cy="1692771"/>
          </a:xfrm>
          <a:prstGeom prst="rect">
            <a:avLst/>
          </a:prstGeom>
          <a:noFill/>
          <a:ln w="12700">
            <a:noFill/>
            <a:miter lim="800000"/>
            <a:headEnd type="none" w="sm" len="sm"/>
            <a:tailEnd type="none" w="sm" len="sm"/>
          </a:ln>
          <a:effectLst/>
        </p:spPr>
        <p:txBody>
          <a:bodyPr wrap="square">
            <a:prstTxWarp prst="textNoShape">
              <a:avLst/>
            </a:prstTxWarp>
            <a:spAutoFit/>
          </a:bodyPr>
          <a:lstStyle/>
          <a:p>
            <a:pPr eaLnBrk="0" hangingPunct="0">
              <a:buFontTx/>
              <a:buChar char="•"/>
            </a:pPr>
            <a:r>
              <a:rPr lang="en-US" sz="2600" dirty="0">
                <a:solidFill>
                  <a:srgbClr val="336600"/>
                </a:solidFill>
                <a:effectLst>
                  <a:outerShdw blurRad="38100" dist="38100" dir="2700000" algn="tl">
                    <a:srgbClr val="000000"/>
                  </a:outerShdw>
                </a:effectLst>
                <a:latin typeface="Comic Sans MS"/>
                <a:cs typeface="Comic Sans MS"/>
              </a:rPr>
              <a:t>  Low moisture blocks (LMB) contain 2 – 4 % moisture.</a:t>
            </a:r>
          </a:p>
          <a:p>
            <a:pPr eaLnBrk="0" hangingPunct="0">
              <a:buFontTx/>
              <a:buChar char="•"/>
            </a:pPr>
            <a:r>
              <a:rPr lang="en-US" sz="2600" dirty="0">
                <a:solidFill>
                  <a:srgbClr val="336600"/>
                </a:solidFill>
                <a:effectLst>
                  <a:outerShdw blurRad="38100" dist="38100" dir="2700000" algn="tl">
                    <a:srgbClr val="000000"/>
                  </a:outerShdw>
                </a:effectLst>
                <a:latin typeface="Comic Sans MS"/>
                <a:cs typeface="Comic Sans MS"/>
              </a:rPr>
              <a:t>  LMB are available in 125 - 250 </a:t>
            </a:r>
            <a:r>
              <a:rPr lang="en-US" sz="2600" dirty="0" err="1">
                <a:solidFill>
                  <a:srgbClr val="336600"/>
                </a:solidFill>
                <a:effectLst>
                  <a:outerShdw blurRad="38100" dist="38100" dir="2700000" algn="tl">
                    <a:srgbClr val="000000"/>
                  </a:outerShdw>
                </a:effectLst>
                <a:latin typeface="Comic Sans MS"/>
                <a:cs typeface="Comic Sans MS"/>
              </a:rPr>
              <a:t>lb</a:t>
            </a:r>
            <a:r>
              <a:rPr lang="en-US" sz="2600" dirty="0">
                <a:solidFill>
                  <a:srgbClr val="336600"/>
                </a:solidFill>
                <a:effectLst>
                  <a:outerShdw blurRad="38100" dist="38100" dir="2700000" algn="tl">
                    <a:srgbClr val="000000"/>
                  </a:outerShdw>
                </a:effectLst>
                <a:latin typeface="Comic Sans MS"/>
                <a:cs typeface="Comic Sans MS"/>
              </a:rPr>
              <a:t> containers.</a:t>
            </a:r>
          </a:p>
          <a:p>
            <a:pPr eaLnBrk="0" hangingPunct="0">
              <a:buFontTx/>
              <a:buChar char="•"/>
            </a:pPr>
            <a:r>
              <a:rPr lang="en-US" sz="2600" dirty="0">
                <a:solidFill>
                  <a:srgbClr val="336600"/>
                </a:solidFill>
                <a:effectLst>
                  <a:outerShdw blurRad="38100" dist="38100" dir="2700000" algn="tl">
                    <a:srgbClr val="000000"/>
                  </a:outerShdw>
                </a:effectLst>
                <a:latin typeface="Comic Sans MS"/>
                <a:cs typeface="Comic Sans MS"/>
              </a:rPr>
              <a:t>  LMB (250 </a:t>
            </a:r>
            <a:r>
              <a:rPr lang="en-US" sz="2600" dirty="0" err="1">
                <a:solidFill>
                  <a:srgbClr val="336600"/>
                </a:solidFill>
                <a:effectLst>
                  <a:outerShdw blurRad="38100" dist="38100" dir="2700000" algn="tl">
                    <a:srgbClr val="000000"/>
                  </a:outerShdw>
                </a:effectLst>
                <a:latin typeface="Comic Sans MS"/>
                <a:cs typeface="Comic Sans MS"/>
              </a:rPr>
              <a:t>lb</a:t>
            </a:r>
            <a:r>
              <a:rPr lang="en-US" sz="2600" dirty="0">
                <a:solidFill>
                  <a:srgbClr val="336600"/>
                </a:solidFill>
                <a:effectLst>
                  <a:outerShdw blurRad="38100" dist="38100" dir="2700000" algn="tl">
                    <a:srgbClr val="000000"/>
                  </a:outerShdw>
                </a:effectLst>
                <a:latin typeface="Comic Sans MS"/>
                <a:cs typeface="Comic Sans MS"/>
              </a:rPr>
              <a:t>) only need to be replaced about once every 2 weeks when fed 1 barrel per 25 cows.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0354" name="Picture 2" descr="crystalyx-ai-hill-use"/>
          <p:cNvPicPr>
            <a:picLocks noChangeAspect="1" noChangeArrowheads="1"/>
          </p:cNvPicPr>
          <p:nvPr/>
        </p:nvPicPr>
        <p:blipFill>
          <a:blip r:embed="rId2" cstate="screen">
            <a:lum bright="6000" contrast="12000"/>
            <a:extLst>
              <a:ext uri="{28A0092B-C50C-407E-A947-70E740481C1C}">
                <a14:useLocalDpi xmlns:a14="http://schemas.microsoft.com/office/drawing/2010/main"/>
              </a:ext>
            </a:extLst>
          </a:blip>
          <a:srcRect/>
          <a:stretch>
            <a:fillRect/>
          </a:stretch>
        </p:blipFill>
        <p:spPr bwMode="auto">
          <a:xfrm>
            <a:off x="0" y="3429000"/>
            <a:ext cx="4495800" cy="3429000"/>
          </a:xfrm>
          <a:prstGeom prst="rect">
            <a:avLst/>
          </a:prstGeom>
          <a:noFill/>
          <a:ln w="63500">
            <a:solidFill>
              <a:schemeClr val="bg2"/>
            </a:solidFill>
            <a:miter lim="800000"/>
            <a:headEnd/>
            <a:tailEnd/>
          </a:ln>
        </p:spPr>
      </p:pic>
      <p:pic>
        <p:nvPicPr>
          <p:cNvPr id="1380355" name="Picture 3" descr="crystalyx-and-use-mod"/>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4572000" y="57150"/>
            <a:ext cx="4572000" cy="3295650"/>
          </a:xfrm>
          <a:prstGeom prst="rect">
            <a:avLst/>
          </a:prstGeom>
          <a:noFill/>
          <a:ln w="63500">
            <a:solidFill>
              <a:schemeClr val="bg2"/>
            </a:solidFill>
            <a:miter lim="800000"/>
            <a:headEnd/>
            <a:tailEnd/>
          </a:ln>
        </p:spPr>
      </p:pic>
      <p:sp>
        <p:nvSpPr>
          <p:cNvPr id="1380356" name="Text Box 4"/>
          <p:cNvSpPr txBox="1">
            <a:spLocks noChangeArrowheads="1"/>
          </p:cNvSpPr>
          <p:nvPr/>
        </p:nvSpPr>
        <p:spPr bwMode="auto">
          <a:xfrm>
            <a:off x="228600" y="304800"/>
            <a:ext cx="4192412" cy="2554545"/>
          </a:xfrm>
          <a:prstGeom prst="rect">
            <a:avLst/>
          </a:prstGeom>
          <a:noFill/>
          <a:ln w="12700">
            <a:noFill/>
            <a:miter lim="800000"/>
            <a:headEnd type="none" w="sm" len="sm"/>
            <a:tailEnd type="none" w="sm" len="sm"/>
          </a:ln>
          <a:effectLst/>
        </p:spPr>
        <p:txBody>
          <a:bodyPr>
            <a:prstTxWarp prst="textNoShape">
              <a:avLst/>
            </a:prstTxWarp>
            <a:spAutoFit/>
          </a:bodyPr>
          <a:lstStyle/>
          <a:p>
            <a:pPr algn="ctr" eaLnBrk="0" hangingPunct="0"/>
            <a:r>
              <a:rPr lang="en-US" sz="3200" dirty="0">
                <a:solidFill>
                  <a:srgbClr val="FFFFFF"/>
                </a:solidFill>
                <a:effectLst>
                  <a:outerShdw blurRad="38100" dist="38100" dir="2700000" algn="tl">
                    <a:srgbClr val="000000"/>
                  </a:outerShdw>
                </a:effectLst>
                <a:latin typeface="Comic Sans MS"/>
                <a:cs typeface="Comic Sans MS"/>
              </a:rPr>
              <a:t>Low moisture block (LMB) effectively increased and focused grazing in moderate terrain.</a:t>
            </a:r>
          </a:p>
        </p:txBody>
      </p:sp>
      <p:sp>
        <p:nvSpPr>
          <p:cNvPr id="1380357" name="Text Box 5"/>
          <p:cNvSpPr txBox="1">
            <a:spLocks noChangeArrowheads="1"/>
          </p:cNvSpPr>
          <p:nvPr/>
        </p:nvSpPr>
        <p:spPr bwMode="auto">
          <a:xfrm>
            <a:off x="5013678" y="3871914"/>
            <a:ext cx="3520722" cy="2554545"/>
          </a:xfrm>
          <a:prstGeom prst="rect">
            <a:avLst/>
          </a:prstGeom>
          <a:noFill/>
          <a:ln w="12700">
            <a:noFill/>
            <a:miter lim="800000"/>
            <a:headEnd type="none" w="sm" len="sm"/>
            <a:tailEnd type="none" w="sm" len="sm"/>
          </a:ln>
          <a:effectLst/>
        </p:spPr>
        <p:txBody>
          <a:bodyPr>
            <a:prstTxWarp prst="textNoShape">
              <a:avLst/>
            </a:prstTxWarp>
            <a:spAutoFit/>
          </a:bodyPr>
          <a:lstStyle/>
          <a:p>
            <a:pPr algn="ctr" eaLnBrk="0" hangingPunct="0"/>
            <a:r>
              <a:rPr lang="en-US" sz="3200" dirty="0">
                <a:solidFill>
                  <a:srgbClr val="FFFFFF"/>
                </a:solidFill>
                <a:effectLst>
                  <a:outerShdw blurRad="38100" dist="38100" dir="2700000" algn="tl">
                    <a:srgbClr val="000000"/>
                  </a:outerShdw>
                </a:effectLst>
                <a:latin typeface="Comic Sans MS"/>
                <a:cs typeface="Comic Sans MS"/>
              </a:rPr>
              <a:t>LMB attracted cows to graze difficult terrain that typically was not used.</a:t>
            </a:r>
          </a:p>
        </p:txBody>
      </p:sp>
      <p:sp>
        <p:nvSpPr>
          <p:cNvPr id="1380358" name="Line 6"/>
          <p:cNvSpPr>
            <a:spLocks noChangeShapeType="1"/>
          </p:cNvSpPr>
          <p:nvPr/>
        </p:nvSpPr>
        <p:spPr bwMode="auto">
          <a:xfrm>
            <a:off x="914400" y="4114800"/>
            <a:ext cx="152400" cy="228600"/>
          </a:xfrm>
          <a:prstGeom prst="line">
            <a:avLst/>
          </a:prstGeom>
          <a:noFill/>
          <a:ln w="25400">
            <a:solidFill>
              <a:srgbClr val="FFCC00"/>
            </a:solidFill>
            <a:round/>
            <a:headEnd type="none" w="sm" len="sm"/>
            <a:tailEnd type="triangle" w="sm" len="sm"/>
          </a:ln>
          <a:effectLst/>
        </p:spPr>
        <p:txBody>
          <a:bodyPr>
            <a:prstTxWarp prst="textNoShape">
              <a:avLst/>
            </a:prstTxWarp>
          </a:bodyPr>
          <a:lstStyle/>
          <a:p>
            <a:endParaRPr lang="en-US"/>
          </a:p>
        </p:txBody>
      </p:sp>
      <p:sp>
        <p:nvSpPr>
          <p:cNvPr id="1380359" name="Line 7"/>
          <p:cNvSpPr>
            <a:spLocks noChangeShapeType="1"/>
          </p:cNvSpPr>
          <p:nvPr/>
        </p:nvSpPr>
        <p:spPr bwMode="auto">
          <a:xfrm flipH="1" flipV="1">
            <a:off x="2743200" y="3886200"/>
            <a:ext cx="228600" cy="152400"/>
          </a:xfrm>
          <a:prstGeom prst="line">
            <a:avLst/>
          </a:prstGeom>
          <a:noFill/>
          <a:ln w="25400">
            <a:solidFill>
              <a:srgbClr val="F8D008"/>
            </a:solidFill>
            <a:round/>
            <a:headEnd type="triangle" w="sm" len="sm"/>
            <a:tailEnd type="none" w="sm" len="sm"/>
          </a:ln>
          <a:effectLst/>
        </p:spPr>
        <p:txBody>
          <a:bodyPr>
            <a:prstTxWarp prst="textNoShape">
              <a:avLst/>
            </a:prstTxWarp>
          </a:bodyPr>
          <a:lstStyle/>
          <a:p>
            <a:endParaRPr lang="en-US"/>
          </a:p>
        </p:txBody>
      </p:sp>
      <p:sp>
        <p:nvSpPr>
          <p:cNvPr id="1380360" name="Line 8"/>
          <p:cNvSpPr>
            <a:spLocks noChangeShapeType="1"/>
          </p:cNvSpPr>
          <p:nvPr/>
        </p:nvSpPr>
        <p:spPr bwMode="auto">
          <a:xfrm>
            <a:off x="1600200" y="4114800"/>
            <a:ext cx="152400" cy="304800"/>
          </a:xfrm>
          <a:prstGeom prst="line">
            <a:avLst/>
          </a:prstGeom>
          <a:noFill/>
          <a:ln w="25400">
            <a:solidFill>
              <a:srgbClr val="F8D008"/>
            </a:solidFill>
            <a:round/>
            <a:headEnd type="none" w="sm" len="sm"/>
            <a:tailEnd type="triangle" w="sm" len="sm"/>
          </a:ln>
          <a:effectLst/>
        </p:spPr>
        <p:txBody>
          <a:bodyP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1378" name="Picture 2" descr="P902009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1381379" name="Text Box 3"/>
          <p:cNvSpPr txBox="1">
            <a:spLocks noChangeArrowheads="1"/>
          </p:cNvSpPr>
          <p:nvPr/>
        </p:nvSpPr>
        <p:spPr bwMode="auto">
          <a:xfrm>
            <a:off x="88900" y="4876801"/>
            <a:ext cx="8928100" cy="1190625"/>
          </a:xfrm>
          <a:prstGeom prst="rect">
            <a:avLst/>
          </a:prstGeom>
          <a:noFill/>
          <a:ln w="12700">
            <a:noFill/>
            <a:miter lim="800000"/>
            <a:headEnd type="none" w="sm" len="sm"/>
            <a:tailEnd type="none" w="sm" len="sm"/>
          </a:ln>
          <a:effectLst/>
        </p:spPr>
        <p:txBody>
          <a:bodyPr wrap="square">
            <a:prstTxWarp prst="textNoShape">
              <a:avLst/>
            </a:prstTxWarp>
            <a:spAutoFit/>
          </a:bodyPr>
          <a:lstStyle/>
          <a:p>
            <a:pPr eaLnBrk="0" hangingPunct="0"/>
            <a:r>
              <a:rPr lang="en-US" sz="3600" dirty="0">
                <a:solidFill>
                  <a:srgbClr val="336600"/>
                </a:solidFill>
                <a:effectLst>
                  <a:outerShdw blurRad="38100" dist="38100" dir="2700000" algn="tl">
                    <a:srgbClr val="000000"/>
                  </a:outerShdw>
                </a:effectLst>
              </a:rPr>
              <a:t>Low-moisture block can be placed with an ATV and trailer in steep, rocky terrain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02" name="Picture 2" descr="P613000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1382403" name="Text Box 3"/>
          <p:cNvSpPr txBox="1">
            <a:spLocks noChangeArrowheads="1"/>
          </p:cNvSpPr>
          <p:nvPr/>
        </p:nvSpPr>
        <p:spPr bwMode="auto">
          <a:xfrm>
            <a:off x="785990" y="2147889"/>
            <a:ext cx="7634110" cy="3416320"/>
          </a:xfrm>
          <a:prstGeom prst="rect">
            <a:avLst/>
          </a:prstGeom>
          <a:noFill/>
          <a:ln w="12700">
            <a:noFill/>
            <a:miter lim="800000"/>
            <a:headEnd type="none" w="sm" len="sm"/>
            <a:tailEnd type="none" w="sm" len="sm"/>
          </a:ln>
          <a:effectLst/>
        </p:spPr>
        <p:txBody>
          <a:bodyPr wrap="square">
            <a:prstTxWarp prst="textNoShape">
              <a:avLst/>
            </a:prstTxWarp>
            <a:spAutoFit/>
          </a:bodyPr>
          <a:lstStyle/>
          <a:p>
            <a:pPr>
              <a:buSzPct val="125000"/>
              <a:buFont typeface="Wingdings" pitchFamily="32" charset="2"/>
              <a:buChar char="§"/>
            </a:pPr>
            <a:r>
              <a:rPr lang="en-US" sz="3600" dirty="0">
                <a:effectLst>
                  <a:outerShdw blurRad="38100" dist="38100" dir="2700000" algn="tl">
                    <a:srgbClr val="000000"/>
                  </a:outerShdw>
                </a:effectLst>
                <a:latin typeface="Comic Sans MS"/>
                <a:cs typeface="Comic Sans MS"/>
              </a:rPr>
              <a:t>  </a:t>
            </a:r>
            <a:r>
              <a:rPr lang="en-US" sz="3600" dirty="0">
                <a:solidFill>
                  <a:srgbClr val="FFFFFF"/>
                </a:solidFill>
                <a:effectLst>
                  <a:outerShdw blurRad="38100" dist="38100" dir="2700000" algn="tl">
                    <a:srgbClr val="000000"/>
                  </a:outerShdw>
                </a:effectLst>
                <a:latin typeface="Comic Sans MS"/>
                <a:cs typeface="Comic Sans MS"/>
              </a:rPr>
              <a:t>Training is critical for supplement to be an effective tool to improve grazing distribution.</a:t>
            </a:r>
          </a:p>
          <a:p>
            <a:pPr>
              <a:buSzPct val="125000"/>
              <a:buFont typeface="Wingdings" pitchFamily="32" charset="2"/>
              <a:buChar char="§"/>
            </a:pPr>
            <a:endParaRPr lang="en-US" sz="3600" dirty="0">
              <a:solidFill>
                <a:srgbClr val="FFFFFF"/>
              </a:solidFill>
              <a:effectLst>
                <a:outerShdw blurRad="38100" dist="38100" dir="2700000" algn="tl">
                  <a:srgbClr val="000000"/>
                </a:outerShdw>
              </a:effectLst>
              <a:latin typeface="Comic Sans MS"/>
              <a:cs typeface="Comic Sans MS"/>
            </a:endParaRPr>
          </a:p>
          <a:p>
            <a:pPr>
              <a:buSzPct val="125000"/>
              <a:buFont typeface="Wingdings" pitchFamily="32" charset="2"/>
              <a:buChar char="§"/>
            </a:pPr>
            <a:r>
              <a:rPr lang="en-US" sz="3600" dirty="0">
                <a:solidFill>
                  <a:srgbClr val="FFFFFF"/>
                </a:solidFill>
                <a:effectLst>
                  <a:outerShdw blurRad="38100" dist="38100" dir="2700000" algn="tl">
                    <a:srgbClr val="000000"/>
                  </a:outerShdw>
                </a:effectLst>
                <a:latin typeface="Comic Sans MS"/>
                <a:cs typeface="Comic Sans MS"/>
              </a:rPr>
              <a:t>  Animals must also know where supplement is located. </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63700"/>
            <a:ext cx="7772400" cy="2603500"/>
          </a:xfrm>
        </p:spPr>
        <p:txBody>
          <a:bodyPr/>
          <a:lstStyle/>
          <a:p>
            <a:r>
              <a:rPr lang="en-US" sz="7200" dirty="0" smtClean="0">
                <a:solidFill>
                  <a:srgbClr val="66FF33"/>
                </a:solidFill>
                <a:effectLst>
                  <a:outerShdw blurRad="38100" dist="38100" dir="2700000" algn="tl">
                    <a:srgbClr val="000000">
                      <a:alpha val="43137"/>
                    </a:srgbClr>
                  </a:outerShdw>
                </a:effectLst>
                <a:latin typeface="Comic Sans MS"/>
                <a:cs typeface="Comic Sans MS"/>
              </a:rPr>
              <a:t>Learning to Use Medicines</a:t>
            </a:r>
            <a:endParaRPr lang="en-US" sz="7200" dirty="0">
              <a:solidFill>
                <a:srgbClr val="66FF33"/>
              </a:solidFill>
              <a:effectLst>
                <a:outerShdw blurRad="38100" dist="38100" dir="2700000" algn="tl">
                  <a:srgbClr val="000000">
                    <a:alpha val="43137"/>
                  </a:srgbClr>
                </a:outerShdw>
              </a:effectLst>
              <a:latin typeface="Comic Sans MS"/>
              <a:cs typeface="Comic Sans MS"/>
            </a:endParaRPr>
          </a:p>
        </p:txBody>
      </p:sp>
    </p:spTree>
    <p:extLst>
      <p:ext uri="{BB962C8B-B14F-4D97-AF65-F5344CB8AC3E}">
        <p14:creationId xmlns:p14="http://schemas.microsoft.com/office/powerpoint/2010/main" val="41193610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306" name="Picture 2" descr="dead rabbit cow"/>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994307" name="Text Box 3"/>
          <p:cNvSpPr txBox="1">
            <a:spLocks noChangeArrowheads="1"/>
          </p:cNvSpPr>
          <p:nvPr/>
        </p:nvSpPr>
        <p:spPr bwMode="auto">
          <a:xfrm>
            <a:off x="162279" y="-23813"/>
            <a:ext cx="8586611" cy="1200329"/>
          </a:xfrm>
          <a:prstGeom prst="rect">
            <a:avLst/>
          </a:prstGeom>
          <a:noFill/>
          <a:ln w="9525">
            <a:noFill/>
            <a:miter lim="800000"/>
            <a:headEnd/>
            <a:tailEnd/>
          </a:ln>
          <a:effectLst/>
        </p:spPr>
        <p:txBody>
          <a:bodyPr wrap="square">
            <a:prstTxWarp prst="textNoShape">
              <a:avLst/>
            </a:prstTxWarp>
            <a:spAutoFit/>
          </a:bodyPr>
          <a:lstStyle/>
          <a:p>
            <a:r>
              <a:rPr lang="en-US" sz="3600" dirty="0" smtClean="0">
                <a:solidFill>
                  <a:srgbClr val="FF3300"/>
                </a:solidFill>
                <a:effectLst>
                  <a:outerShdw blurRad="38100" dist="38100" dir="2700000" algn="tl">
                    <a:srgbClr val="000000"/>
                  </a:outerShdw>
                </a:effectLst>
                <a:latin typeface="Comic Sans MS"/>
                <a:cs typeface="Comic Sans MS"/>
              </a:rPr>
              <a:t>Animals eat to correct deficiency, not to prevent deficiency</a:t>
            </a:r>
            <a:endParaRPr lang="en-US" sz="3600" dirty="0">
              <a:solidFill>
                <a:srgbClr val="FF3300"/>
              </a:solidFill>
              <a:effectLst>
                <a:outerShdw blurRad="38100" dist="38100" dir="2700000" algn="tl">
                  <a:srgbClr val="000000"/>
                </a:outerShdw>
              </a:effectLst>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8" name="Rectangle 6"/>
          <p:cNvSpPr>
            <a:spLocks noGrp="1" noChangeArrowheads="1"/>
          </p:cNvSpPr>
          <p:nvPr>
            <p:ph type="ctrTitle"/>
          </p:nvPr>
        </p:nvSpPr>
        <p:spPr>
          <a:xfrm>
            <a:off x="6196190" y="1638300"/>
            <a:ext cx="2587978" cy="1524000"/>
          </a:xfrm>
          <a:noFill/>
          <a:ln/>
          <a:effectLst>
            <a:outerShdw blurRad="63500" dist="35921" dir="2700000" algn="ctr" rotWithShape="0">
              <a:srgbClr val="000000">
                <a:alpha val="74998"/>
              </a:srgbClr>
            </a:outerShdw>
          </a:effectLst>
        </p:spPr>
        <p:txBody>
          <a:bodyPr lIns="90488" tIns="44450" rIns="90488" bIns="44450" anchor="ctr"/>
          <a:lstStyle/>
          <a:p>
            <a:r>
              <a:rPr lang="en-US" sz="4200" dirty="0">
                <a:solidFill>
                  <a:srgbClr val="33CC33"/>
                </a:solidFill>
                <a:latin typeface="Comic Sans MS"/>
                <a:cs typeface="Comic Sans MS"/>
              </a:rPr>
              <a:t>Oxalate</a:t>
            </a:r>
            <a:br>
              <a:rPr lang="en-US" sz="4200" dirty="0">
                <a:solidFill>
                  <a:srgbClr val="33CC33"/>
                </a:solidFill>
                <a:latin typeface="Comic Sans MS"/>
                <a:cs typeface="Comic Sans MS"/>
              </a:rPr>
            </a:br>
            <a:r>
              <a:rPr lang="en-US" sz="4200" dirty="0" err="1">
                <a:solidFill>
                  <a:srgbClr val="33CC33"/>
                </a:solidFill>
                <a:latin typeface="Comic Sans MS"/>
                <a:cs typeface="Comic Sans MS"/>
              </a:rPr>
              <a:t>Toxicosis</a:t>
            </a:r>
            <a:endParaRPr lang="en-US" sz="3600" dirty="0">
              <a:solidFill>
                <a:srgbClr val="33CC33"/>
              </a:solidFill>
              <a:latin typeface="Comic Sans MS"/>
              <a:cs typeface="Comic Sans MS"/>
            </a:endParaRPr>
          </a:p>
        </p:txBody>
      </p:sp>
      <p:sp>
        <p:nvSpPr>
          <p:cNvPr id="1027079" name="Rectangle 7"/>
          <p:cNvSpPr>
            <a:spLocks noChangeArrowheads="1"/>
          </p:cNvSpPr>
          <p:nvPr/>
        </p:nvSpPr>
        <p:spPr bwMode="auto">
          <a:xfrm>
            <a:off x="3125611" y="1644650"/>
            <a:ext cx="2871611" cy="15240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b">
            <a:prstTxWarp prst="textNoShape">
              <a:avLst/>
            </a:prstTxWarp>
          </a:bodyPr>
          <a:lstStyle/>
          <a:p>
            <a:pPr algn="ctr"/>
            <a:r>
              <a:rPr lang="en-US" sz="4200" dirty="0">
                <a:solidFill>
                  <a:srgbClr val="FF0000"/>
                </a:solidFill>
                <a:effectLst/>
                <a:latin typeface="Comic Sans MS"/>
                <a:cs typeface="Comic Sans MS"/>
              </a:rPr>
              <a:t>Tannin        </a:t>
            </a:r>
          </a:p>
          <a:p>
            <a:pPr algn="ctr"/>
            <a:r>
              <a:rPr lang="en-US" sz="4200" dirty="0" err="1">
                <a:solidFill>
                  <a:srgbClr val="FF0000"/>
                </a:solidFill>
                <a:effectLst/>
                <a:latin typeface="Comic Sans MS"/>
                <a:cs typeface="Comic Sans MS"/>
              </a:rPr>
              <a:t>Toxicosis</a:t>
            </a:r>
            <a:endParaRPr lang="en-US" sz="3600" dirty="0">
              <a:solidFill>
                <a:srgbClr val="FF0000"/>
              </a:solidFill>
              <a:effectLst/>
              <a:latin typeface="Comic Sans MS"/>
              <a:cs typeface="Comic Sans MS"/>
            </a:endParaRPr>
          </a:p>
        </p:txBody>
      </p:sp>
      <p:sp>
        <p:nvSpPr>
          <p:cNvPr id="1027080" name="Rectangle 8"/>
          <p:cNvSpPr>
            <a:spLocks noChangeArrowheads="1"/>
          </p:cNvSpPr>
          <p:nvPr/>
        </p:nvSpPr>
        <p:spPr bwMode="auto">
          <a:xfrm>
            <a:off x="496711" y="1639888"/>
            <a:ext cx="2343856" cy="15240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b">
            <a:prstTxWarp prst="textNoShape">
              <a:avLst/>
            </a:prstTxWarp>
          </a:bodyPr>
          <a:lstStyle/>
          <a:p>
            <a:pPr algn="ctr"/>
            <a:r>
              <a:rPr lang="en-US" sz="4200" dirty="0">
                <a:solidFill>
                  <a:srgbClr val="FFFF99"/>
                </a:solidFill>
                <a:effectLst/>
                <a:latin typeface="Comic Sans MS"/>
                <a:cs typeface="Comic Sans MS"/>
              </a:rPr>
              <a:t>Grain</a:t>
            </a:r>
            <a:br>
              <a:rPr lang="en-US" sz="4200" dirty="0">
                <a:solidFill>
                  <a:srgbClr val="FFFF99"/>
                </a:solidFill>
                <a:effectLst/>
                <a:latin typeface="Comic Sans MS"/>
                <a:cs typeface="Comic Sans MS"/>
              </a:rPr>
            </a:br>
            <a:r>
              <a:rPr lang="en-US" sz="4200" dirty="0">
                <a:solidFill>
                  <a:srgbClr val="FFFF99"/>
                </a:solidFill>
                <a:effectLst/>
                <a:latin typeface="Comic Sans MS"/>
                <a:cs typeface="Comic Sans MS"/>
              </a:rPr>
              <a:t>Acidosis</a:t>
            </a:r>
            <a:endParaRPr lang="en-US" sz="3600" dirty="0">
              <a:solidFill>
                <a:srgbClr val="FFFF99"/>
              </a:solidFill>
              <a:effectLst/>
              <a:latin typeface="Comic Sans MS"/>
              <a:cs typeface="Comic Sans MS"/>
            </a:endParaRPr>
          </a:p>
        </p:txBody>
      </p:sp>
      <p:sp>
        <p:nvSpPr>
          <p:cNvPr id="1027081" name="Rectangle 9"/>
          <p:cNvSpPr>
            <a:spLocks noChangeArrowheads="1"/>
          </p:cNvSpPr>
          <p:nvPr/>
        </p:nvSpPr>
        <p:spPr bwMode="auto">
          <a:xfrm>
            <a:off x="3077634" y="4846638"/>
            <a:ext cx="2942166" cy="1096962"/>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b">
            <a:prstTxWarp prst="textNoShape">
              <a:avLst/>
            </a:prstTxWarp>
          </a:bodyPr>
          <a:lstStyle/>
          <a:p>
            <a:pPr algn="ctr"/>
            <a:r>
              <a:rPr lang="en-US" sz="3600" dirty="0">
                <a:solidFill>
                  <a:srgbClr val="FF0000"/>
                </a:solidFill>
                <a:effectLst/>
                <a:latin typeface="Comic Sans MS"/>
                <a:cs typeface="Comic Sans MS"/>
              </a:rPr>
              <a:t>Polyethylene</a:t>
            </a:r>
          </a:p>
          <a:p>
            <a:pPr algn="ctr"/>
            <a:r>
              <a:rPr lang="en-US" sz="3600" dirty="0">
                <a:solidFill>
                  <a:srgbClr val="FF0000"/>
                </a:solidFill>
                <a:effectLst/>
                <a:latin typeface="Comic Sans MS"/>
                <a:cs typeface="Comic Sans MS"/>
              </a:rPr>
              <a:t>Glycol</a:t>
            </a:r>
          </a:p>
        </p:txBody>
      </p:sp>
      <p:sp>
        <p:nvSpPr>
          <p:cNvPr id="1027082" name="Rectangle 10"/>
          <p:cNvSpPr>
            <a:spLocks noChangeArrowheads="1"/>
          </p:cNvSpPr>
          <p:nvPr/>
        </p:nvSpPr>
        <p:spPr bwMode="auto">
          <a:xfrm>
            <a:off x="6201834" y="4829176"/>
            <a:ext cx="2600677" cy="1082675"/>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b">
            <a:prstTxWarp prst="textNoShape">
              <a:avLst/>
            </a:prstTxWarp>
          </a:bodyPr>
          <a:lstStyle/>
          <a:p>
            <a:pPr algn="ctr"/>
            <a:r>
              <a:rPr lang="en-US" sz="3600" dirty="0" err="1">
                <a:solidFill>
                  <a:srgbClr val="33CC33"/>
                </a:solidFill>
                <a:effectLst/>
                <a:latin typeface="Comic Sans MS"/>
                <a:cs typeface="Comic Sans MS"/>
              </a:rPr>
              <a:t>Dicalcium</a:t>
            </a:r>
            <a:endParaRPr lang="en-US" sz="3600" dirty="0">
              <a:solidFill>
                <a:srgbClr val="33CC33"/>
              </a:solidFill>
              <a:effectLst/>
              <a:latin typeface="Comic Sans MS"/>
              <a:cs typeface="Comic Sans MS"/>
            </a:endParaRPr>
          </a:p>
          <a:p>
            <a:pPr algn="ctr"/>
            <a:r>
              <a:rPr lang="en-US" sz="3600" dirty="0">
                <a:solidFill>
                  <a:srgbClr val="33CC33"/>
                </a:solidFill>
                <a:effectLst/>
                <a:latin typeface="Comic Sans MS"/>
                <a:cs typeface="Comic Sans MS"/>
              </a:rPr>
              <a:t>Phosphate</a:t>
            </a:r>
          </a:p>
        </p:txBody>
      </p:sp>
      <p:sp>
        <p:nvSpPr>
          <p:cNvPr id="1027083" name="Rectangle 11"/>
          <p:cNvSpPr>
            <a:spLocks noChangeArrowheads="1"/>
          </p:cNvSpPr>
          <p:nvPr/>
        </p:nvSpPr>
        <p:spPr bwMode="auto">
          <a:xfrm>
            <a:off x="946856" y="858838"/>
            <a:ext cx="7213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b">
            <a:prstTxWarp prst="textNoShape">
              <a:avLst/>
            </a:prstTxWarp>
          </a:bodyPr>
          <a:lstStyle/>
          <a:p>
            <a:pPr algn="ctr"/>
            <a:r>
              <a:rPr lang="en-US" sz="4800" u="sng" dirty="0" smtClean="0">
                <a:solidFill>
                  <a:srgbClr val="FFFFFF"/>
                </a:solidFill>
                <a:effectLst/>
                <a:latin typeface="Comic Sans MS"/>
                <a:cs typeface="Comic Sans MS"/>
              </a:rPr>
              <a:t>Illness </a:t>
            </a:r>
            <a:r>
              <a:rPr lang="en-US" sz="4800" u="sng" dirty="0" smtClean="0">
                <a:solidFill>
                  <a:srgbClr val="FFFFCC"/>
                </a:solidFill>
                <a:effectLst/>
                <a:latin typeface="Comic Sans MS"/>
                <a:cs typeface="Comic Sans MS"/>
              </a:rPr>
              <a:t>              </a:t>
            </a:r>
            <a:endParaRPr lang="en-US" sz="4800" u="sng" dirty="0">
              <a:solidFill>
                <a:srgbClr val="FFFFCC"/>
              </a:solidFill>
              <a:effectLst/>
              <a:latin typeface="Comic Sans MS"/>
              <a:cs typeface="Comic Sans MS"/>
            </a:endParaRPr>
          </a:p>
        </p:txBody>
      </p:sp>
      <p:sp>
        <p:nvSpPr>
          <p:cNvPr id="1027084" name="Rectangle 12"/>
          <p:cNvSpPr>
            <a:spLocks noChangeArrowheads="1"/>
          </p:cNvSpPr>
          <p:nvPr/>
        </p:nvSpPr>
        <p:spPr bwMode="auto">
          <a:xfrm>
            <a:off x="2961923" y="3917950"/>
            <a:ext cx="3239911"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b">
            <a:prstTxWarp prst="textNoShape">
              <a:avLst/>
            </a:prstTxWarp>
          </a:bodyPr>
          <a:lstStyle/>
          <a:p>
            <a:pPr algn="ctr"/>
            <a:r>
              <a:rPr lang="en-US" sz="4800" u="sng" dirty="0" smtClean="0">
                <a:solidFill>
                  <a:srgbClr val="FFFFFF"/>
                </a:solidFill>
                <a:effectLst/>
                <a:latin typeface="Comic Sans MS"/>
                <a:cs typeface="Comic Sans MS"/>
              </a:rPr>
              <a:t>Medicines</a:t>
            </a:r>
            <a:endParaRPr lang="en-US" sz="4800" u="sng" dirty="0">
              <a:solidFill>
                <a:srgbClr val="FFFFFF"/>
              </a:solidFill>
              <a:effectLst/>
              <a:latin typeface="Comic Sans MS"/>
              <a:cs typeface="Comic Sans MS"/>
            </a:endParaRPr>
          </a:p>
        </p:txBody>
      </p:sp>
      <p:sp>
        <p:nvSpPr>
          <p:cNvPr id="1027085" name="Rectangle 13"/>
          <p:cNvSpPr>
            <a:spLocks noChangeArrowheads="1"/>
          </p:cNvSpPr>
          <p:nvPr/>
        </p:nvSpPr>
        <p:spPr bwMode="auto">
          <a:xfrm>
            <a:off x="304801" y="4829176"/>
            <a:ext cx="2600678" cy="530225"/>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b">
            <a:prstTxWarp prst="textNoShape">
              <a:avLst/>
            </a:prstTxWarp>
          </a:bodyPr>
          <a:lstStyle/>
          <a:p>
            <a:pPr algn="ctr"/>
            <a:r>
              <a:rPr lang="en-US" sz="3600" dirty="0" err="1">
                <a:solidFill>
                  <a:srgbClr val="FFFF99"/>
                </a:solidFill>
                <a:effectLst/>
                <a:latin typeface="Comic Sans MS"/>
                <a:cs typeface="Comic Sans MS"/>
              </a:rPr>
              <a:t>Bentonite</a:t>
            </a:r>
            <a:endParaRPr lang="en-US" sz="3600" dirty="0">
              <a:solidFill>
                <a:srgbClr val="FFFF99"/>
              </a:solidFill>
              <a:effectLst/>
              <a:latin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2" name="Picture 22" descr="Slide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2797175"/>
            <a:ext cx="4224867" cy="3563938"/>
          </a:xfrm>
          <a:prstGeom prst="rect">
            <a:avLst/>
          </a:prstGeom>
          <a:noFill/>
        </p:spPr>
      </p:pic>
      <p:sp>
        <p:nvSpPr>
          <p:cNvPr id="1044482" name="Rectangle 2"/>
          <p:cNvSpPr>
            <a:spLocks noChangeArrowheads="1"/>
          </p:cNvSpPr>
          <p:nvPr/>
        </p:nvSpPr>
        <p:spPr bwMode="auto">
          <a:xfrm>
            <a:off x="215900" y="438150"/>
            <a:ext cx="9110186" cy="1066800"/>
          </a:xfrm>
          <a:prstGeom prst="rect">
            <a:avLst/>
          </a:prstGeom>
          <a:noFill/>
          <a:ln w="12700">
            <a:solidFill>
              <a:schemeClr val="tx2">
                <a:lumMod val="75000"/>
              </a:schemeClr>
            </a:solidFill>
            <a:miter lim="800000"/>
            <a:headEnd/>
            <a:tailEnd/>
          </a:ln>
          <a:effectLst>
            <a:outerShdw blurRad="63500" dist="38099" dir="2700000" algn="ctr" rotWithShape="0">
              <a:srgbClr val="000000">
                <a:alpha val="74998"/>
              </a:srgbClr>
            </a:outerShdw>
          </a:effectLst>
        </p:spPr>
        <p:txBody>
          <a:bodyPr lIns="90488" tIns="44450" rIns="90488" bIns="44450" anchor="ctr">
            <a:prstTxWarp prst="textNoShape">
              <a:avLst/>
            </a:prstTxWarp>
          </a:bodyPr>
          <a:lstStyle/>
          <a:p>
            <a:pPr algn="ctr" eaLnBrk="0" hangingPunct="0"/>
            <a:r>
              <a:rPr lang="en-US" sz="4000" dirty="0">
                <a:solidFill>
                  <a:srgbClr val="FFFFCC"/>
                </a:solidFill>
                <a:effectLst>
                  <a:outerShdw blurRad="38100" dist="38100" dir="2700000" algn="tl">
                    <a:srgbClr val="000000"/>
                  </a:outerShdw>
                </a:effectLst>
                <a:latin typeface="Comic Sans MS"/>
                <a:cs typeface="Comic Sans MS"/>
              </a:rPr>
              <a:t>Sheep learn to take their medicine</a:t>
            </a:r>
          </a:p>
        </p:txBody>
      </p:sp>
      <p:sp>
        <p:nvSpPr>
          <p:cNvPr id="1044499" name="Rectangle 19"/>
          <p:cNvSpPr>
            <a:spLocks noChangeArrowheads="1"/>
          </p:cNvSpPr>
          <p:nvPr/>
        </p:nvSpPr>
        <p:spPr bwMode="auto">
          <a:xfrm>
            <a:off x="381000" y="2805114"/>
            <a:ext cx="4224867" cy="3563937"/>
          </a:xfrm>
          <a:prstGeom prst="rect">
            <a:avLst/>
          </a:prstGeom>
          <a:noFill/>
          <a:ln w="88900">
            <a:solidFill>
              <a:schemeClr val="tx1"/>
            </a:solidFill>
            <a:miter lim="800000"/>
            <a:headEnd/>
            <a:tailEnd/>
          </a:ln>
          <a:effectLst/>
        </p:spPr>
        <p:txBody>
          <a:bodyPr wrap="none" anchor="ctr">
            <a:prstTxWarp prst="textNoShape">
              <a:avLst/>
            </a:prstTxWarp>
          </a:bodyPr>
          <a:lstStyle/>
          <a:p>
            <a:endParaRPr lang="en-US"/>
          </a:p>
        </p:txBody>
      </p:sp>
      <p:pic>
        <p:nvPicPr>
          <p:cNvPr id="1044500" name="Picture 20" descr="Slide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5867" y="2822576"/>
            <a:ext cx="4224867" cy="3565525"/>
          </a:xfrm>
          <a:prstGeom prst="rect">
            <a:avLst/>
          </a:prstGeom>
          <a:noFill/>
        </p:spPr>
      </p:pic>
      <p:sp>
        <p:nvSpPr>
          <p:cNvPr id="1044501" name="Rectangle 21"/>
          <p:cNvSpPr>
            <a:spLocks noChangeArrowheads="1"/>
          </p:cNvSpPr>
          <p:nvPr/>
        </p:nvSpPr>
        <p:spPr bwMode="auto">
          <a:xfrm>
            <a:off x="4605867" y="2801939"/>
            <a:ext cx="4224867" cy="3563937"/>
          </a:xfrm>
          <a:prstGeom prst="rect">
            <a:avLst/>
          </a:prstGeom>
          <a:noFill/>
          <a:ln w="88900">
            <a:solidFill>
              <a:schemeClr val="tx1"/>
            </a:solidFill>
            <a:miter lim="800000"/>
            <a:headEnd/>
            <a:tailEnd/>
          </a:ln>
          <a:effectLst/>
        </p:spPr>
        <p:txBody>
          <a:bodyPr wrap="none" anchor="ctr">
            <a:prstTxWarp prst="textNoShape">
              <a:avLst/>
            </a:prstTxWarp>
          </a:bodyPr>
          <a:lstStyle/>
          <a:p>
            <a:endParaRPr lang="en-US"/>
          </a:p>
        </p:txBody>
      </p:sp>
      <p:sp>
        <p:nvSpPr>
          <p:cNvPr id="1044503" name="Text Box 23"/>
          <p:cNvSpPr txBox="1">
            <a:spLocks noChangeArrowheads="1"/>
          </p:cNvSpPr>
          <p:nvPr/>
        </p:nvSpPr>
        <p:spPr bwMode="auto">
          <a:xfrm>
            <a:off x="5133623" y="1558925"/>
            <a:ext cx="3865201" cy="954107"/>
          </a:xfrm>
          <a:prstGeom prst="rect">
            <a:avLst/>
          </a:prstGeom>
          <a:noFill/>
          <a:ln w="9525">
            <a:noFill/>
            <a:miter lim="800000"/>
            <a:headEnd/>
            <a:tailEnd/>
          </a:ln>
          <a:effectLst/>
        </p:spPr>
        <p:txBody>
          <a:bodyPr wrap="square">
            <a:prstTxWarp prst="textNoShape">
              <a:avLst/>
            </a:prstTxWarp>
            <a:spAutoFit/>
          </a:bodyPr>
          <a:lstStyle/>
          <a:p>
            <a:pPr algn="ctr"/>
            <a:r>
              <a:rPr lang="en-US" sz="2800" dirty="0">
                <a:solidFill>
                  <a:srgbClr val="FF0000"/>
                </a:solidFill>
                <a:effectLst>
                  <a:outerShdw blurRad="38100" dist="38100" dir="2700000" algn="tl">
                    <a:srgbClr val="000000"/>
                  </a:outerShdw>
                </a:effectLst>
                <a:latin typeface="Comic Sans MS"/>
                <a:cs typeface="Comic Sans MS"/>
              </a:rPr>
              <a:t>Control – Medicines not paired with illness</a:t>
            </a:r>
          </a:p>
        </p:txBody>
      </p:sp>
      <p:sp>
        <p:nvSpPr>
          <p:cNvPr id="1044505" name="Text Box 25"/>
          <p:cNvSpPr txBox="1">
            <a:spLocks noChangeArrowheads="1"/>
          </p:cNvSpPr>
          <p:nvPr/>
        </p:nvSpPr>
        <p:spPr bwMode="auto">
          <a:xfrm>
            <a:off x="587021" y="1562100"/>
            <a:ext cx="4018845" cy="954107"/>
          </a:xfrm>
          <a:prstGeom prst="rect">
            <a:avLst/>
          </a:prstGeom>
          <a:noFill/>
          <a:ln w="9525">
            <a:noFill/>
            <a:miter lim="800000"/>
            <a:headEnd/>
            <a:tailEnd/>
          </a:ln>
          <a:effectLst/>
        </p:spPr>
        <p:txBody>
          <a:bodyPr wrap="square">
            <a:prstTxWarp prst="textNoShape">
              <a:avLst/>
            </a:prstTxWarp>
            <a:spAutoFit/>
          </a:bodyPr>
          <a:lstStyle/>
          <a:p>
            <a:pPr algn="ctr"/>
            <a:r>
              <a:rPr lang="en-US" sz="2800" dirty="0">
                <a:solidFill>
                  <a:srgbClr val="FF0000"/>
                </a:solidFill>
                <a:effectLst>
                  <a:outerShdw blurRad="38100" dist="38100" dir="2700000" algn="tl">
                    <a:srgbClr val="000000"/>
                  </a:outerShdw>
                </a:effectLst>
                <a:latin typeface="Comic Sans MS"/>
                <a:cs typeface="Comic Sans MS"/>
              </a:rPr>
              <a:t>Treatment- Medicines paired with illness</a:t>
            </a:r>
          </a:p>
        </p:txBody>
      </p:sp>
      <p:sp>
        <p:nvSpPr>
          <p:cNvPr id="5" name="TextBox 4"/>
          <p:cNvSpPr txBox="1"/>
          <p:nvPr/>
        </p:nvSpPr>
        <p:spPr>
          <a:xfrm rot="5400000">
            <a:off x="1478412" y="4993359"/>
            <a:ext cx="738708" cy="276999"/>
          </a:xfrm>
          <a:prstGeom prst="rect">
            <a:avLst/>
          </a:prstGeom>
          <a:solidFill>
            <a:schemeClr val="accent3">
              <a:lumMod val="75000"/>
              <a:alpha val="59000"/>
            </a:schemeClr>
          </a:solidFill>
          <a:ln>
            <a:solidFill>
              <a:schemeClr val="accent3">
                <a:lumMod val="75000"/>
              </a:schemeClr>
            </a:solidFill>
          </a:ln>
        </p:spPr>
        <p:txBody>
          <a:bodyPr wrap="square" rtlCol="0">
            <a:spAutoFit/>
          </a:bodyPr>
          <a:lstStyle/>
          <a:p>
            <a:r>
              <a:rPr lang="en-US" sz="1200" dirty="0" smtClean="0">
                <a:solidFill>
                  <a:schemeClr val="bg2"/>
                </a:solidFill>
                <a:effectLst/>
              </a:rPr>
              <a:t>correct</a:t>
            </a:r>
            <a:endParaRPr lang="en-US" sz="1200" dirty="0">
              <a:solidFill>
                <a:schemeClr val="bg2"/>
              </a:solidFill>
              <a:effectLst/>
            </a:endParaRPr>
          </a:p>
        </p:txBody>
      </p:sp>
      <p:sp>
        <p:nvSpPr>
          <p:cNvPr id="13" name="TextBox 12"/>
          <p:cNvSpPr txBox="1"/>
          <p:nvPr/>
        </p:nvSpPr>
        <p:spPr>
          <a:xfrm rot="5400000">
            <a:off x="2680601" y="4083494"/>
            <a:ext cx="950975" cy="276999"/>
          </a:xfrm>
          <a:prstGeom prst="rect">
            <a:avLst/>
          </a:prstGeom>
          <a:solidFill>
            <a:srgbClr val="17375E"/>
          </a:solidFill>
          <a:ln>
            <a:solidFill>
              <a:srgbClr val="17375E"/>
            </a:solidFill>
          </a:ln>
        </p:spPr>
        <p:txBody>
          <a:bodyPr wrap="square" rtlCol="0">
            <a:spAutoFit/>
          </a:bodyPr>
          <a:lstStyle/>
          <a:p>
            <a:r>
              <a:rPr lang="en-US" sz="1200" dirty="0" smtClean="0">
                <a:solidFill>
                  <a:schemeClr val="bg2"/>
                </a:solidFill>
                <a:effectLst/>
              </a:rPr>
              <a:t>correct</a:t>
            </a:r>
            <a:endParaRPr lang="en-US" sz="1200" dirty="0">
              <a:solidFill>
                <a:schemeClr val="bg2"/>
              </a:solidFill>
              <a:effectLst/>
            </a:endParaRPr>
          </a:p>
        </p:txBody>
      </p:sp>
      <p:sp>
        <p:nvSpPr>
          <p:cNvPr id="14" name="TextBox 13"/>
          <p:cNvSpPr txBox="1"/>
          <p:nvPr/>
        </p:nvSpPr>
        <p:spPr>
          <a:xfrm rot="5400000">
            <a:off x="2106969" y="4714917"/>
            <a:ext cx="787944" cy="276999"/>
          </a:xfrm>
          <a:prstGeom prst="rect">
            <a:avLst/>
          </a:prstGeom>
          <a:solidFill>
            <a:srgbClr val="FF0000">
              <a:alpha val="50000"/>
            </a:srgbClr>
          </a:solidFill>
          <a:ln>
            <a:noFill/>
          </a:ln>
        </p:spPr>
        <p:txBody>
          <a:bodyPr wrap="square" rtlCol="0">
            <a:spAutoFit/>
          </a:bodyPr>
          <a:lstStyle/>
          <a:p>
            <a:r>
              <a:rPr lang="en-US" sz="1200" dirty="0" smtClean="0">
                <a:solidFill>
                  <a:schemeClr val="bg2"/>
                </a:solidFill>
                <a:effectLst/>
              </a:rPr>
              <a:t>correct</a:t>
            </a:r>
            <a:endParaRPr lang="en-US" sz="1200" dirty="0">
              <a:solidFill>
                <a:schemeClr val="bg2"/>
              </a:solidFill>
              <a:effectLst/>
            </a:endParaRPr>
          </a:p>
        </p:txBody>
      </p:sp>
      <p:sp>
        <p:nvSpPr>
          <p:cNvPr id="15" name="TextBox 14"/>
          <p:cNvSpPr txBox="1"/>
          <p:nvPr/>
        </p:nvSpPr>
        <p:spPr>
          <a:xfrm rot="5400000">
            <a:off x="6974397" y="4220655"/>
            <a:ext cx="1225296" cy="276999"/>
          </a:xfrm>
          <a:prstGeom prst="rect">
            <a:avLst/>
          </a:prstGeom>
          <a:solidFill>
            <a:schemeClr val="tx2">
              <a:lumMod val="75000"/>
            </a:schemeClr>
          </a:solidFill>
          <a:ln>
            <a:solidFill>
              <a:schemeClr val="tx2">
                <a:lumMod val="75000"/>
              </a:schemeClr>
            </a:solidFill>
          </a:ln>
        </p:spPr>
        <p:txBody>
          <a:bodyPr wrap="square" rtlCol="0">
            <a:spAutoFit/>
          </a:bodyPr>
          <a:lstStyle/>
          <a:p>
            <a:r>
              <a:rPr lang="en-US" sz="1200" dirty="0" smtClean="0">
                <a:solidFill>
                  <a:schemeClr val="bg2"/>
                </a:solidFill>
                <a:effectLst/>
              </a:rPr>
              <a:t>correct</a:t>
            </a:r>
          </a:p>
        </p:txBody>
      </p:sp>
      <p:sp>
        <p:nvSpPr>
          <p:cNvPr id="16" name="TextBox 15"/>
          <p:cNvSpPr txBox="1"/>
          <p:nvPr/>
        </p:nvSpPr>
        <p:spPr>
          <a:xfrm rot="5400000">
            <a:off x="6790618" y="5109214"/>
            <a:ext cx="177796" cy="284480"/>
          </a:xfrm>
          <a:prstGeom prst="rect">
            <a:avLst/>
          </a:prstGeom>
          <a:solidFill>
            <a:srgbClr val="FF0000">
              <a:alpha val="50000"/>
            </a:srgbClr>
          </a:solidFill>
          <a:ln>
            <a:noFill/>
          </a:ln>
        </p:spPr>
        <p:txBody>
          <a:bodyPr wrap="square" rtlCol="0">
            <a:spAutoFit/>
          </a:bodyPr>
          <a:lstStyle/>
          <a:p>
            <a:endParaRPr lang="en-US" sz="1200" dirty="0">
              <a:solidFill>
                <a:schemeClr val="bg2"/>
              </a:solidFill>
              <a:effectLst/>
            </a:endParaRPr>
          </a:p>
        </p:txBody>
      </p:sp>
      <p:sp>
        <p:nvSpPr>
          <p:cNvPr id="17" name="TextBox 16"/>
          <p:cNvSpPr txBox="1"/>
          <p:nvPr/>
        </p:nvSpPr>
        <p:spPr>
          <a:xfrm rot="5400000">
            <a:off x="6008928" y="5279372"/>
            <a:ext cx="347472" cy="215444"/>
          </a:xfrm>
          <a:prstGeom prst="rect">
            <a:avLst/>
          </a:prstGeom>
          <a:solidFill>
            <a:schemeClr val="accent3">
              <a:lumMod val="75000"/>
              <a:alpha val="50000"/>
            </a:schemeClr>
          </a:solidFill>
          <a:ln>
            <a:solidFill>
              <a:schemeClr val="accent3">
                <a:lumMod val="75000"/>
              </a:schemeClr>
            </a:solidFill>
          </a:ln>
        </p:spPr>
        <p:txBody>
          <a:bodyPr wrap="square" rtlCol="0">
            <a:spAutoFit/>
          </a:bodyPr>
          <a:lstStyle/>
          <a:p>
            <a:endParaRPr lang="en-US" sz="800" dirty="0">
              <a:solidFill>
                <a:schemeClr val="bg2"/>
              </a:solidFill>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oated-sheep.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3380" y="1363659"/>
            <a:ext cx="1032016" cy="1287466"/>
          </a:xfrm>
          <a:prstGeom prst="rect">
            <a:avLst/>
          </a:prstGeom>
        </p:spPr>
      </p:pic>
      <p:sp>
        <p:nvSpPr>
          <p:cNvPr id="8" name="TextBox 7"/>
          <p:cNvSpPr txBox="1"/>
          <p:nvPr/>
        </p:nvSpPr>
        <p:spPr>
          <a:xfrm>
            <a:off x="1905000" y="1428751"/>
            <a:ext cx="7055555" cy="5016757"/>
          </a:xfrm>
          <a:prstGeom prst="rect">
            <a:avLst/>
          </a:prstGeom>
          <a:noFill/>
        </p:spPr>
        <p:txBody>
          <a:bodyPr wrap="square" rtlCol="0">
            <a:spAutoFit/>
          </a:bodyPr>
          <a:lstStyle/>
          <a:p>
            <a:r>
              <a:rPr lang="en-US" sz="3200" dirty="0">
                <a:solidFill>
                  <a:srgbClr val="FFFFFF"/>
                </a:solidFill>
                <a:latin typeface="Comic Sans MS"/>
                <a:cs typeface="Comic Sans MS"/>
              </a:rPr>
              <a:t>Sheep learn to prefer foods that alleviate bloat.</a:t>
            </a:r>
            <a:br>
              <a:rPr lang="en-US" sz="3200" dirty="0">
                <a:solidFill>
                  <a:srgbClr val="FFFFFF"/>
                </a:solidFill>
                <a:latin typeface="Comic Sans MS"/>
                <a:cs typeface="Comic Sans MS"/>
              </a:rPr>
            </a:br>
            <a:endParaRPr lang="en-US" sz="3200" dirty="0" smtClean="0">
              <a:solidFill>
                <a:srgbClr val="FFFFFF"/>
              </a:solidFill>
              <a:latin typeface="Comic Sans MS"/>
              <a:cs typeface="Comic Sans MS"/>
            </a:endParaRPr>
          </a:p>
          <a:p>
            <a:r>
              <a:rPr lang="en-US" sz="3200" dirty="0" smtClean="0">
                <a:solidFill>
                  <a:srgbClr val="FFFFFF"/>
                </a:solidFill>
                <a:latin typeface="Comic Sans MS"/>
                <a:cs typeface="Comic Sans MS"/>
              </a:rPr>
              <a:t>Sheep </a:t>
            </a:r>
            <a:r>
              <a:rPr lang="en-US" sz="3200" dirty="0">
                <a:solidFill>
                  <a:srgbClr val="FFFFFF"/>
                </a:solidFill>
                <a:latin typeface="Comic Sans MS"/>
                <a:cs typeface="Comic Sans MS"/>
              </a:rPr>
              <a:t>with internal parasites eat more foods that contain tannins than sheep without parasites.</a:t>
            </a:r>
            <a:br>
              <a:rPr lang="en-US" sz="3200" dirty="0">
                <a:solidFill>
                  <a:srgbClr val="FFFFFF"/>
                </a:solidFill>
                <a:latin typeface="Comic Sans MS"/>
                <a:cs typeface="Comic Sans MS"/>
              </a:rPr>
            </a:br>
            <a:endParaRPr lang="en-US" sz="3200" dirty="0" smtClean="0">
              <a:solidFill>
                <a:srgbClr val="FFFFFF"/>
              </a:solidFill>
              <a:latin typeface="Comic Sans MS"/>
              <a:cs typeface="Comic Sans MS"/>
            </a:endParaRPr>
          </a:p>
          <a:p>
            <a:r>
              <a:rPr lang="en-US" sz="3200" dirty="0" smtClean="0">
                <a:solidFill>
                  <a:srgbClr val="FFFFFF"/>
                </a:solidFill>
                <a:latin typeface="Comic Sans MS"/>
                <a:cs typeface="Comic Sans MS"/>
              </a:rPr>
              <a:t>Sheep </a:t>
            </a:r>
            <a:r>
              <a:rPr lang="en-US" sz="3200" dirty="0">
                <a:solidFill>
                  <a:srgbClr val="FFFFFF"/>
                </a:solidFill>
                <a:latin typeface="Comic Sans MS"/>
                <a:cs typeface="Comic Sans MS"/>
              </a:rPr>
              <a:t>infected with parasites avoid grazing tall patches of </a:t>
            </a:r>
            <a:r>
              <a:rPr lang="en-US" sz="3200" dirty="0" smtClean="0">
                <a:solidFill>
                  <a:srgbClr val="FFFFFF"/>
                </a:solidFill>
                <a:latin typeface="Comic Sans MS"/>
                <a:cs typeface="Comic Sans MS"/>
              </a:rPr>
              <a:t>grass and prefer short grass. </a:t>
            </a:r>
            <a:endParaRPr lang="en-US" sz="3200" dirty="0">
              <a:solidFill>
                <a:srgbClr val="FFFFFF"/>
              </a:solidFill>
            </a:endParaRPr>
          </a:p>
        </p:txBody>
      </p:sp>
      <p:sp>
        <p:nvSpPr>
          <p:cNvPr id="9" name="TextBox 8"/>
          <p:cNvSpPr txBox="1"/>
          <p:nvPr/>
        </p:nvSpPr>
        <p:spPr>
          <a:xfrm>
            <a:off x="3005667" y="409029"/>
            <a:ext cx="3146778" cy="830997"/>
          </a:xfrm>
          <a:prstGeom prst="rect">
            <a:avLst/>
          </a:prstGeom>
          <a:noFill/>
        </p:spPr>
        <p:txBody>
          <a:bodyPr wrap="square" rtlCol="0">
            <a:spAutoFit/>
          </a:bodyPr>
          <a:lstStyle/>
          <a:p>
            <a:pPr algn="ctr"/>
            <a:r>
              <a:rPr lang="en-US" sz="4800" dirty="0" smtClean="0">
                <a:solidFill>
                  <a:srgbClr val="29FFFF"/>
                </a:solidFill>
                <a:latin typeface="Comic Sans MS"/>
                <a:cs typeface="Comic Sans MS"/>
              </a:rPr>
              <a:t>Medicines</a:t>
            </a:r>
            <a:endParaRPr lang="en-US" sz="4800" dirty="0">
              <a:solidFill>
                <a:srgbClr val="29FFFF"/>
              </a:solidFill>
              <a:latin typeface="Comic Sans MS"/>
              <a:cs typeface="Comic Sans MS"/>
            </a:endParaRPr>
          </a:p>
        </p:txBody>
      </p:sp>
      <p:pic>
        <p:nvPicPr>
          <p:cNvPr id="10" name="Picture 9" descr="anisheep.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174" y="5048250"/>
            <a:ext cx="1580444" cy="1143000"/>
          </a:xfrm>
          <a:prstGeom prst="rect">
            <a:avLst/>
          </a:prstGeom>
        </p:spPr>
      </p:pic>
      <p:pic>
        <p:nvPicPr>
          <p:cNvPr id="11" name="Picture 10" descr="sheep stomps worm.jpg"/>
          <p:cNvPicPr/>
          <p:nvPr/>
        </p:nvPicPr>
        <p:blipFill>
          <a:blip r:embed="rId4"/>
          <a:stretch>
            <a:fillRect/>
          </a:stretch>
        </p:blipFill>
        <p:spPr>
          <a:xfrm>
            <a:off x="418818" y="3048001"/>
            <a:ext cx="978182" cy="146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660340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izona cattle.jp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20930" name="Text Box 2"/>
          <p:cNvSpPr txBox="1">
            <a:spLocks noChangeArrowheads="1"/>
          </p:cNvSpPr>
          <p:nvPr/>
        </p:nvSpPr>
        <p:spPr bwMode="auto">
          <a:xfrm>
            <a:off x="0" y="28576"/>
            <a:ext cx="9144000" cy="4569199"/>
          </a:xfrm>
          <a:prstGeom prst="rect">
            <a:avLst/>
          </a:prstGeom>
          <a:noFill/>
          <a:ln w="9525">
            <a:noFill/>
            <a:miter lim="800000"/>
            <a:headEnd/>
            <a:tailEnd/>
          </a:ln>
          <a:effectLst/>
        </p:spPr>
        <p:txBody>
          <a:bodyPr wrap="square">
            <a:prstTxWarp prst="textNoShape">
              <a:avLst/>
            </a:prstTxWarp>
            <a:spAutoFit/>
          </a:bodyPr>
          <a:lstStyle/>
          <a:p>
            <a:pPr>
              <a:lnSpc>
                <a:spcPts val="4980"/>
              </a:lnSpc>
            </a:pPr>
            <a:r>
              <a:rPr lang="en-US" sz="4400" dirty="0">
                <a:solidFill>
                  <a:srgbClr val="000099"/>
                </a:solidFill>
                <a:effectLst>
                  <a:outerShdw blurRad="38100" dist="38100" dir="2700000" algn="tl">
                    <a:srgbClr val="000000">
                      <a:alpha val="43137"/>
                    </a:srgbClr>
                  </a:outerShdw>
                </a:effectLst>
                <a:latin typeface="Comic Sans MS"/>
                <a:cs typeface="Comic Sans MS"/>
              </a:rPr>
              <a:t>The question isn’t:  </a:t>
            </a:r>
          </a:p>
          <a:p>
            <a:pPr>
              <a:lnSpc>
                <a:spcPts val="4980"/>
              </a:lnSpc>
            </a:pPr>
            <a:r>
              <a:rPr lang="en-US" sz="4400" dirty="0">
                <a:solidFill>
                  <a:srgbClr val="000099"/>
                </a:solidFill>
                <a:effectLst>
                  <a:outerShdw blurRad="38100" dist="38100" dir="2700000" algn="tl">
                    <a:srgbClr val="000000">
                      <a:alpha val="43137"/>
                    </a:srgbClr>
                  </a:outerShdw>
                </a:effectLst>
                <a:latin typeface="Comic Sans MS"/>
                <a:cs typeface="Comic Sans MS"/>
              </a:rPr>
              <a:t>	Do animals learn?</a:t>
            </a:r>
          </a:p>
          <a:p>
            <a:pPr>
              <a:lnSpc>
                <a:spcPts val="4980"/>
              </a:lnSpc>
            </a:pPr>
            <a:r>
              <a:rPr lang="en-US" sz="4400" dirty="0">
                <a:solidFill>
                  <a:srgbClr val="000099"/>
                </a:solidFill>
                <a:effectLst>
                  <a:outerShdw blurRad="38100" dist="38100" dir="2700000" algn="tl">
                    <a:srgbClr val="000000">
                      <a:alpha val="43137"/>
                    </a:srgbClr>
                  </a:outerShdw>
                </a:effectLst>
                <a:latin typeface="Comic Sans MS"/>
                <a:cs typeface="Comic Sans MS"/>
              </a:rPr>
              <a:t>			They learn everyday.</a:t>
            </a:r>
          </a:p>
          <a:p>
            <a:pPr>
              <a:lnSpc>
                <a:spcPts val="4980"/>
              </a:lnSpc>
            </a:pPr>
            <a:endParaRPr lang="en-US" sz="4400" dirty="0" smtClean="0">
              <a:solidFill>
                <a:srgbClr val="66FF33"/>
              </a:solidFill>
              <a:effectLst>
                <a:outerShdw blurRad="38100" dist="38100" dir="2700000" algn="tl">
                  <a:srgbClr val="000000">
                    <a:alpha val="43137"/>
                  </a:srgbClr>
                </a:outerShdw>
              </a:effectLst>
              <a:latin typeface="Comic Sans MS"/>
              <a:cs typeface="Comic Sans MS"/>
            </a:endParaRPr>
          </a:p>
          <a:p>
            <a:pPr>
              <a:lnSpc>
                <a:spcPts val="4980"/>
              </a:lnSpc>
            </a:pPr>
            <a:r>
              <a:rPr lang="en-US" sz="4400" dirty="0" smtClean="0">
                <a:solidFill>
                  <a:srgbClr val="66FF33"/>
                </a:solidFill>
                <a:effectLst>
                  <a:outerShdw blurRad="38100" dist="38100" dir="2700000" algn="tl">
                    <a:srgbClr val="000000">
                      <a:alpha val="43137"/>
                    </a:srgbClr>
                  </a:outerShdw>
                </a:effectLst>
                <a:latin typeface="Comic Sans MS"/>
                <a:cs typeface="Comic Sans MS"/>
              </a:rPr>
              <a:t>The </a:t>
            </a:r>
            <a:r>
              <a:rPr lang="en-US" sz="4400" dirty="0">
                <a:solidFill>
                  <a:srgbClr val="66FF33"/>
                </a:solidFill>
                <a:effectLst>
                  <a:outerShdw blurRad="38100" dist="38100" dir="2700000" algn="tl">
                    <a:srgbClr val="000000">
                      <a:alpha val="43137"/>
                    </a:srgbClr>
                  </a:outerShdw>
                </a:effectLst>
                <a:latin typeface="Comic Sans MS"/>
                <a:cs typeface="Comic Sans MS"/>
              </a:rPr>
              <a:t>question is:</a:t>
            </a:r>
          </a:p>
          <a:p>
            <a:pPr>
              <a:lnSpc>
                <a:spcPts val="4980"/>
              </a:lnSpc>
            </a:pPr>
            <a:r>
              <a:rPr lang="en-US" sz="4400" dirty="0">
                <a:solidFill>
                  <a:srgbClr val="66FF33"/>
                </a:solidFill>
                <a:effectLst>
                  <a:outerShdw blurRad="38100" dist="38100" dir="2700000" algn="tl">
                    <a:srgbClr val="000000">
                      <a:alpha val="43137"/>
                    </a:srgbClr>
                  </a:outerShdw>
                </a:effectLst>
                <a:latin typeface="Comic Sans MS"/>
                <a:cs typeface="Comic Sans MS"/>
              </a:rPr>
              <a:t>	Do we as managers want to be</a:t>
            </a:r>
          </a:p>
          <a:p>
            <a:pPr>
              <a:lnSpc>
                <a:spcPts val="4980"/>
              </a:lnSpc>
            </a:pPr>
            <a:r>
              <a:rPr lang="en-US" sz="4400" dirty="0">
                <a:solidFill>
                  <a:srgbClr val="66FF33"/>
                </a:solidFill>
                <a:effectLst>
                  <a:outerShdw blurRad="38100" dist="38100" dir="2700000" algn="tl">
                    <a:srgbClr val="000000">
                      <a:alpha val="43137"/>
                    </a:srgbClr>
                  </a:outerShdw>
                </a:effectLst>
                <a:latin typeface="Comic Sans MS"/>
                <a:cs typeface="Comic Sans MS"/>
              </a:rPr>
              <a:t>	part of the process?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7" name="Rectangle 3"/>
          <p:cNvSpPr>
            <a:spLocks noGrp="1" noChangeArrowheads="1"/>
          </p:cNvSpPr>
          <p:nvPr>
            <p:ph type="ctrTitle"/>
          </p:nvPr>
        </p:nvSpPr>
        <p:spPr>
          <a:xfrm>
            <a:off x="1302456" y="762000"/>
            <a:ext cx="7755467" cy="1143000"/>
          </a:xfrm>
          <a:effectLst>
            <a:outerShdw blurRad="63500" dist="38099" dir="2700000" algn="ctr" rotWithShape="0">
              <a:schemeClr val="bg2">
                <a:alpha val="74998"/>
              </a:schemeClr>
            </a:outerShdw>
          </a:effectLst>
        </p:spPr>
        <p:txBody>
          <a:bodyPr/>
          <a:lstStyle/>
          <a:p>
            <a:r>
              <a:rPr lang="en-US" dirty="0"/>
              <a:t>  </a:t>
            </a:r>
          </a:p>
        </p:txBody>
      </p:sp>
      <p:pic>
        <p:nvPicPr>
          <p:cNvPr id="1229829" name="Picture 5" descr="tater tot"/>
          <p:cNvPicPr>
            <a:picLocks noChangeAspect="1" noChangeArrowheads="1"/>
          </p:cNvPicPr>
          <p:nvPr/>
        </p:nvPicPr>
        <p:blipFill>
          <a:blip r:embed="rId3" cstate="print">
            <a:lum bright="-6000" contrast="12000"/>
            <a:extLst>
              <a:ext uri="{28A0092B-C50C-407E-A947-70E740481C1C}">
                <a14:useLocalDpi xmlns:a14="http://schemas.microsoft.com/office/drawing/2010/main"/>
              </a:ext>
            </a:extLst>
          </a:blip>
          <a:srcRect/>
          <a:stretch>
            <a:fillRect/>
          </a:stretch>
        </p:blipFill>
        <p:spPr bwMode="auto">
          <a:xfrm>
            <a:off x="5335412" y="1223964"/>
            <a:ext cx="3698522" cy="5329237"/>
          </a:xfrm>
          <a:prstGeom prst="rect">
            <a:avLst/>
          </a:prstGeom>
          <a:noFill/>
        </p:spPr>
      </p:pic>
      <p:sp>
        <p:nvSpPr>
          <p:cNvPr id="1229830" name="Text Box 6"/>
          <p:cNvSpPr txBox="1">
            <a:spLocks noChangeArrowheads="1"/>
          </p:cNvSpPr>
          <p:nvPr/>
        </p:nvSpPr>
        <p:spPr bwMode="auto">
          <a:xfrm>
            <a:off x="420512" y="1493839"/>
            <a:ext cx="4574822" cy="2585323"/>
          </a:xfrm>
          <a:prstGeom prst="rect">
            <a:avLst/>
          </a:prstGeom>
          <a:noFill/>
          <a:ln w="9525">
            <a:noFill/>
            <a:miter lim="800000"/>
            <a:headEnd/>
            <a:tailEnd/>
          </a:ln>
          <a:effectLst/>
        </p:spPr>
        <p:txBody>
          <a:bodyPr wrap="square">
            <a:prstTxWarp prst="textNoShape">
              <a:avLst/>
            </a:prstTxWarp>
            <a:spAutoFit/>
          </a:bodyPr>
          <a:lstStyle/>
          <a:p>
            <a:pPr marL="914400" indent="-914400">
              <a:buFont typeface="Wingdings" charset="2"/>
              <a:buChar char="v"/>
            </a:pPr>
            <a:r>
              <a:rPr lang="en-US" sz="5400" dirty="0" smtClean="0">
                <a:solidFill>
                  <a:srgbClr val="FFCC00"/>
                </a:solidFill>
                <a:effectLst>
                  <a:outerShdw blurRad="38100" dist="38100" dir="2700000" algn="tl">
                    <a:srgbClr val="000000"/>
                  </a:outerShdw>
                </a:effectLst>
              </a:rPr>
              <a:t>Neurology</a:t>
            </a:r>
            <a:endParaRPr lang="en-US" sz="5400" dirty="0">
              <a:solidFill>
                <a:srgbClr val="FFCC00"/>
              </a:solidFill>
              <a:effectLst>
                <a:outerShdw blurRad="38100" dist="38100" dir="2700000" algn="tl">
                  <a:srgbClr val="000000"/>
                </a:outerShdw>
              </a:effectLst>
            </a:endParaRPr>
          </a:p>
          <a:p>
            <a:pPr marL="914400" indent="-914400">
              <a:buFont typeface="Wingdings" charset="2"/>
              <a:buChar char="v"/>
            </a:pPr>
            <a:r>
              <a:rPr lang="en-US" sz="5400" dirty="0" smtClean="0">
                <a:solidFill>
                  <a:srgbClr val="FFCC00"/>
                </a:solidFill>
                <a:effectLst>
                  <a:outerShdw blurRad="38100" dist="38100" dir="2700000" algn="tl">
                    <a:srgbClr val="000000"/>
                  </a:outerShdw>
                </a:effectLst>
              </a:rPr>
              <a:t>Structure</a:t>
            </a:r>
            <a:endParaRPr lang="en-US" sz="5400" dirty="0">
              <a:solidFill>
                <a:srgbClr val="FFCC00"/>
              </a:solidFill>
              <a:effectLst>
                <a:outerShdw blurRad="38100" dist="38100" dir="2700000" algn="tl">
                  <a:srgbClr val="000000"/>
                </a:outerShdw>
              </a:effectLst>
            </a:endParaRPr>
          </a:p>
          <a:p>
            <a:pPr marL="914400" indent="-914400">
              <a:buFont typeface="Wingdings" charset="2"/>
              <a:buChar char="v"/>
            </a:pPr>
            <a:r>
              <a:rPr lang="en-US" sz="5400" dirty="0" smtClean="0">
                <a:solidFill>
                  <a:srgbClr val="FFCC00"/>
                </a:solidFill>
                <a:effectLst>
                  <a:outerShdw blurRad="38100" dist="38100" dir="2700000" algn="tl">
                    <a:srgbClr val="000000"/>
                  </a:outerShdw>
                </a:effectLst>
              </a:rPr>
              <a:t>Physiology </a:t>
            </a:r>
            <a:endParaRPr lang="en-US" sz="5400" dirty="0">
              <a:solidFill>
                <a:srgbClr val="FFCC00"/>
              </a:solidFill>
              <a:effectLst>
                <a:outerShdw blurRad="38100" dist="38100" dir="2700000" algn="tl">
                  <a:srgbClr val="000000"/>
                </a:outerShdw>
              </a:effectLst>
            </a:endParaRPr>
          </a:p>
        </p:txBody>
      </p:sp>
      <p:sp>
        <p:nvSpPr>
          <p:cNvPr id="2" name="TextBox 1"/>
          <p:cNvSpPr txBox="1"/>
          <p:nvPr/>
        </p:nvSpPr>
        <p:spPr>
          <a:xfrm>
            <a:off x="236773" y="346501"/>
            <a:ext cx="8635597" cy="830997"/>
          </a:xfrm>
          <a:prstGeom prst="rect">
            <a:avLst/>
          </a:prstGeom>
          <a:noFill/>
        </p:spPr>
        <p:txBody>
          <a:bodyPr wrap="none" rtlCol="0">
            <a:spAutoFit/>
          </a:bodyPr>
          <a:lstStyle/>
          <a:p>
            <a:r>
              <a:rPr lang="en-US" sz="4800" dirty="0" smtClean="0">
                <a:solidFill>
                  <a:srgbClr val="FFFFFF"/>
                </a:solidFill>
                <a:effectLst>
                  <a:outerShdw blurRad="38100" dist="38100" dir="2700000" algn="tl">
                    <a:srgbClr val="000000"/>
                  </a:outerShdw>
                </a:effectLst>
                <a:latin typeface="Comic Sans MS"/>
                <a:cs typeface="Comic Sans MS"/>
              </a:rPr>
              <a:t>Experience Changes the Body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BEHAVE_logo"/>
          <p:cNvPicPr>
            <a:picLocks noChangeAspect="1" noChangeArrowheads="1"/>
          </p:cNvPicPr>
          <p:nvPr/>
        </p:nvPicPr>
        <p:blipFill>
          <a:blip r:embed="rId3"/>
          <a:srcRect/>
          <a:stretch>
            <a:fillRect/>
          </a:stretch>
        </p:blipFill>
        <p:spPr bwMode="auto">
          <a:xfrm>
            <a:off x="266700" y="1041401"/>
            <a:ext cx="3086100" cy="3243300"/>
          </a:xfrm>
          <a:prstGeom prst="rect">
            <a:avLst/>
          </a:prstGeom>
          <a:noFill/>
          <a:ln w="9525">
            <a:noFill/>
            <a:miter lim="800000"/>
            <a:headEnd/>
            <a:tailEnd/>
          </a:ln>
        </p:spPr>
      </p:pic>
      <p:sp>
        <p:nvSpPr>
          <p:cNvPr id="1321987" name="Text Box 3"/>
          <p:cNvSpPr txBox="1">
            <a:spLocks noChangeArrowheads="1"/>
          </p:cNvSpPr>
          <p:nvPr/>
        </p:nvSpPr>
        <p:spPr bwMode="auto">
          <a:xfrm>
            <a:off x="647700" y="4437801"/>
            <a:ext cx="7493000" cy="830997"/>
          </a:xfrm>
          <a:prstGeom prst="rect">
            <a:avLst/>
          </a:prstGeom>
          <a:noFill/>
          <a:ln w="9525">
            <a:noFill/>
            <a:miter lim="800000"/>
            <a:headEnd/>
            <a:tailEnd/>
          </a:ln>
          <a:effectLst/>
        </p:spPr>
        <p:txBody>
          <a:bodyPr wrap="square">
            <a:prstTxWarp prst="textNoShape">
              <a:avLst/>
            </a:prstTxWarp>
            <a:spAutoFit/>
          </a:bodyPr>
          <a:lstStyle/>
          <a:p>
            <a:pPr>
              <a:defRPr/>
            </a:pPr>
            <a:r>
              <a:rPr lang="en-US" sz="4800" dirty="0" err="1">
                <a:solidFill>
                  <a:srgbClr val="FFFFFF"/>
                </a:solidFill>
                <a:effectLst>
                  <a:outerShdw blurRad="38100" dist="38100" dir="2700000" algn="tl">
                    <a:srgbClr val="000000"/>
                  </a:outerShdw>
                </a:effectLst>
                <a:latin typeface="Comic Sans MS"/>
                <a:cs typeface="Comic Sans MS"/>
              </a:rPr>
              <a:t>e</a:t>
            </a:r>
            <a:r>
              <a:rPr lang="en-US" sz="4800" dirty="0" err="1" smtClean="0">
                <a:solidFill>
                  <a:srgbClr val="FFFFFF"/>
                </a:solidFill>
                <a:effectLst>
                  <a:outerShdw blurRad="38100" dist="38100" dir="2700000" algn="tl">
                    <a:srgbClr val="000000"/>
                  </a:outerShdw>
                </a:effectLst>
                <a:latin typeface="Comic Sans MS"/>
                <a:cs typeface="Comic Sans MS"/>
              </a:rPr>
              <a:t>xtension.usu.edu</a:t>
            </a:r>
            <a:r>
              <a:rPr lang="en-US" sz="4800" dirty="0" smtClean="0">
                <a:solidFill>
                  <a:srgbClr val="FFFFFF"/>
                </a:solidFill>
                <a:effectLst>
                  <a:outerShdw blurRad="38100" dist="38100" dir="2700000" algn="tl">
                    <a:srgbClr val="000000"/>
                  </a:outerShdw>
                </a:effectLst>
                <a:latin typeface="Comic Sans MS"/>
                <a:cs typeface="Comic Sans MS"/>
              </a:rPr>
              <a:t>/behave </a:t>
            </a:r>
          </a:p>
        </p:txBody>
      </p:sp>
      <p:pic>
        <p:nvPicPr>
          <p:cNvPr id="4" name="Picture 3" descr="Black horizontal_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3936" y="1320801"/>
            <a:ext cx="5136008" cy="2641034"/>
          </a:xfrm>
          <a:prstGeom prst="rect">
            <a:avLst/>
          </a:prstGeom>
        </p:spPr>
      </p:pic>
      <p:sp>
        <p:nvSpPr>
          <p:cNvPr id="5" name="TextBox 4"/>
          <p:cNvSpPr txBox="1"/>
          <p:nvPr/>
        </p:nvSpPr>
        <p:spPr>
          <a:xfrm>
            <a:off x="647700" y="5359400"/>
            <a:ext cx="7479943" cy="1077218"/>
          </a:xfrm>
          <a:prstGeom prst="rect">
            <a:avLst/>
          </a:prstGeom>
          <a:noFill/>
        </p:spPr>
        <p:txBody>
          <a:bodyPr wrap="square" rtlCol="0">
            <a:spAutoFit/>
          </a:bodyPr>
          <a:lstStyle/>
          <a:p>
            <a:pPr algn="ctr"/>
            <a:r>
              <a:rPr lang="en-US" sz="3200" dirty="0" smtClean="0">
                <a:solidFill>
                  <a:srgbClr val="FFFFFF"/>
                </a:solidFill>
                <a:latin typeface="Comic Sans MS"/>
                <a:cs typeface="Comic Sans MS"/>
              </a:rPr>
              <a:t>Department of </a:t>
            </a:r>
            <a:r>
              <a:rPr lang="en-US" sz="3200" dirty="0" err="1" smtClean="0">
                <a:solidFill>
                  <a:srgbClr val="FFFFFF"/>
                </a:solidFill>
                <a:latin typeface="Comic Sans MS"/>
                <a:cs typeface="Comic Sans MS"/>
              </a:rPr>
              <a:t>Wildland</a:t>
            </a:r>
            <a:r>
              <a:rPr lang="en-US" sz="3200" dirty="0" smtClean="0">
                <a:solidFill>
                  <a:srgbClr val="FFFFFF"/>
                </a:solidFill>
                <a:latin typeface="Comic Sans MS"/>
                <a:cs typeface="Comic Sans MS"/>
              </a:rPr>
              <a:t> Resources</a:t>
            </a:r>
          </a:p>
          <a:p>
            <a:pPr algn="ctr"/>
            <a:r>
              <a:rPr lang="en-US" sz="3200" dirty="0" smtClean="0">
                <a:solidFill>
                  <a:srgbClr val="FFFFFF"/>
                </a:solidFill>
                <a:latin typeface="Comic Sans MS"/>
                <a:cs typeface="Comic Sans MS"/>
              </a:rPr>
              <a:t>email: </a:t>
            </a:r>
            <a:r>
              <a:rPr lang="en-US" sz="3200" dirty="0" err="1" smtClean="0">
                <a:solidFill>
                  <a:srgbClr val="FFFFFF"/>
                </a:solidFill>
                <a:latin typeface="Comic Sans MS"/>
                <a:cs typeface="Comic Sans MS"/>
              </a:rPr>
              <a:t>beth.burritt@usu.edu</a:t>
            </a:r>
            <a:endParaRPr lang="en-US" sz="3200" dirty="0">
              <a:solidFill>
                <a:srgbClr val="FFFFFF"/>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7">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1">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1">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260</TotalTime>
  <Words>6007</Words>
  <Application>Microsoft Macintosh PowerPoint</Application>
  <PresentationFormat>On-screen Show (4:3)</PresentationFormat>
  <Paragraphs>501</Paragraphs>
  <Slides>90</Slides>
  <Notes>73</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.even after weaning</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Monotony – Same Flavor</vt:lpstr>
      <vt:lpstr>PowerPoint Presentation</vt:lpstr>
      <vt:lpstr>PowerPoint Presentation</vt:lpstr>
      <vt:lpstr>   Toxins Limit Intake</vt:lpstr>
      <vt:lpstr>PowerPoint Presentation</vt:lpstr>
      <vt:lpstr>Animals Sample Novel Foods</vt:lpstr>
      <vt:lpstr>PowerPoint Presentation</vt:lpstr>
      <vt:lpstr>PowerPoint Presentation</vt:lpstr>
      <vt:lpstr>PowerPoint Presentation</vt:lpstr>
      <vt:lpstr>PowerPoint Presentation</vt:lpstr>
      <vt:lpstr>PowerPoint Presentation</vt:lpstr>
      <vt:lpstr>How does neophobia keep animals safe and help them learn about new foods?</vt:lpstr>
      <vt:lpstr>PowerPoint Presentation</vt:lpstr>
      <vt:lpstr>  Familiar-Novel Dichotomy</vt:lpstr>
      <vt:lpstr>PowerPoint Presentation</vt:lpstr>
      <vt:lpstr>PowerPoint Presentation</vt:lpstr>
      <vt:lpstr>. . . but young dogs learn them quicker.</vt:lpstr>
      <vt:lpstr>PowerPoint Presentation</vt:lpstr>
      <vt:lpstr>PowerPoint Presentation</vt:lpstr>
      <vt:lpstr>PowerPoint Presentation</vt:lpstr>
      <vt:lpstr>PowerPoint Presentation</vt:lpstr>
      <vt:lpstr>Learning to Eat Sagebrush</vt:lpstr>
      <vt:lpstr>Terpenes limit intake of sagebrush</vt:lpstr>
      <vt:lpstr>PowerPoint Presentation</vt:lpstr>
      <vt:lpstr>Nutrient-Toxin Interactions</vt:lpstr>
      <vt:lpstr>Weight Changes (lbs)</vt:lpstr>
      <vt:lpstr>PowerPoint Presentation</vt:lpstr>
      <vt:lpstr>PowerPoint Presentation</vt:lpstr>
      <vt:lpstr>Experience Influences Performance</vt:lpstr>
      <vt:lpstr>PowerPoint Presentation</vt:lpstr>
      <vt:lpstr>PowerPoint Presentation</vt:lpstr>
      <vt:lpstr>PowerPoint Presentation</vt:lpstr>
      <vt:lpstr>PowerPoint Presentation</vt:lpstr>
      <vt:lpstr>PowerPoint Presentation</vt:lpstr>
      <vt:lpstr>1. Know your weed</vt:lpstr>
      <vt:lpstr>2. Work with the right animals</vt:lpstr>
      <vt:lpstr>3. Build on how animals learn</vt:lpstr>
      <vt:lpstr>4. Test animals in trial pastures</vt:lpstr>
      <vt:lpstr>Cattle in Feedlot and on Pasture</vt:lpstr>
      <vt:lpstr>PowerPoint Presentation</vt:lpstr>
      <vt:lpstr>PowerPoint Presentation</vt:lpstr>
      <vt:lpstr>Variation among Goats</vt:lpstr>
      <vt:lpstr>Food Preferences</vt:lpstr>
      <vt:lpstr>Total Mixed Ration versus Free Choice corn, barley, alfalfa, corn silage</vt:lpstr>
      <vt:lpstr>Mixed Ration vs Choice</vt:lpstr>
      <vt:lpstr>Finishing Your Cattle</vt:lpstr>
      <vt:lpstr>PowerPoint Presentation</vt:lpstr>
      <vt:lpstr>Increases in Production on Grass-Clover Pastures</vt:lpstr>
      <vt:lpstr>Diversity enables individuals to regulate intake of nutrients and toxins</vt:lpstr>
      <vt:lpstr>Moving to New Locations</vt:lpstr>
      <vt:lpstr>PowerPoint Presentation</vt:lpstr>
      <vt:lpstr>Poisonous Plants</vt:lpstr>
      <vt:lpstr>Animals Prefer Familiar - Toxic Plants - to Unfamiliar Plants in Unfamiliar Environments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to Use Medicines</vt:lpstr>
      <vt:lpstr>PowerPoint Presentation</vt:lpstr>
      <vt:lpstr>Oxalate Toxicosis</vt:lpstr>
      <vt:lpstr>PowerPoint Presentation</vt:lpstr>
      <vt:lpstr>PowerPoint Presentation</vt:lpstr>
      <vt:lpstr>PowerPoint Presentation</vt:lpstr>
      <vt:lpstr>PowerPoint Presentation</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Burritt</dc:creator>
  <cp:lastModifiedBy>Beth Burritt</cp:lastModifiedBy>
  <cp:revision>28</cp:revision>
  <dcterms:created xsi:type="dcterms:W3CDTF">2012-01-07T00:36:36Z</dcterms:created>
  <dcterms:modified xsi:type="dcterms:W3CDTF">2012-01-09T16:05:17Z</dcterms:modified>
</cp:coreProperties>
</file>