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372" r:id="rId2"/>
    <p:sldId id="307" r:id="rId3"/>
    <p:sldId id="371" r:id="rId4"/>
    <p:sldId id="308" r:id="rId5"/>
    <p:sldId id="309" r:id="rId6"/>
    <p:sldId id="310" r:id="rId7"/>
    <p:sldId id="311" r:id="rId8"/>
    <p:sldId id="312" r:id="rId9"/>
    <p:sldId id="313" r:id="rId10"/>
    <p:sldId id="314" r:id="rId11"/>
    <p:sldId id="315" r:id="rId12"/>
    <p:sldId id="370" r:id="rId13"/>
    <p:sldId id="316" r:id="rId14"/>
    <p:sldId id="317" r:id="rId15"/>
    <p:sldId id="318" r:id="rId16"/>
    <p:sldId id="368"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69"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297" r:id="rId66"/>
    <p:sldId id="298" r:id="rId67"/>
    <p:sldId id="299" r:id="rId68"/>
    <p:sldId id="300" r:id="rId69"/>
    <p:sldId id="301" r:id="rId70"/>
    <p:sldId id="302" r:id="rId71"/>
    <p:sldId id="303" r:id="rId72"/>
    <p:sldId id="304" r:id="rId73"/>
    <p:sldId id="305" r:id="rId74"/>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53" autoAdjust="0"/>
  </p:normalViewPr>
  <p:slideViewPr>
    <p:cSldViewPr snapToGrid="0" snapToObjects="1">
      <p:cViewPr varScale="1">
        <p:scale>
          <a:sx n="82" d="100"/>
          <a:sy n="82" d="100"/>
        </p:scale>
        <p:origin x="736" y="168"/>
      </p:cViewPr>
      <p:guideLst>
        <p:guide orient="horz" pos="2160"/>
        <p:guide pos="2880"/>
      </p:guideLst>
    </p:cSldViewPr>
  </p:slideViewPr>
  <p:outlineViewPr>
    <p:cViewPr>
      <p:scale>
        <a:sx n="33" d="100"/>
        <a:sy n="33" d="100"/>
      </p:scale>
      <p:origin x="12" y="0"/>
    </p:cViewPr>
  </p:outlineViewPr>
  <p:notesTextViewPr>
    <p:cViewPr>
      <p:scale>
        <a:sx n="100" d="100"/>
        <a:sy n="100" d="100"/>
      </p:scale>
      <p:origin x="0" y="0"/>
    </p:cViewPr>
  </p:notesTextViewPr>
  <p:sorterViewPr>
    <p:cViewPr varScale="1">
      <p:scale>
        <a:sx n="100" d="100"/>
        <a:sy n="100" d="100"/>
      </p:scale>
      <p:origin x="0" y="-116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3177" tIns="46589" rIns="93177" bIns="46589" rtlCol="0"/>
          <a:lstStyle>
            <a:lvl1pPr algn="r">
              <a:defRPr sz="1200"/>
            </a:lvl1pPr>
          </a:lstStyle>
          <a:p>
            <a:fld id="{3A3F8CEB-2D5A-4BCB-92BD-68CAD5736FB8}" type="datetimeFigureOut">
              <a:rPr lang="en-US" smtClean="0"/>
              <a:pPr/>
              <a:t>1/14/21</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3177" tIns="46589" rIns="93177" bIns="46589" rtlCol="0" anchor="b"/>
          <a:lstStyle>
            <a:lvl1pPr algn="r">
              <a:defRPr sz="1200"/>
            </a:lvl1pPr>
          </a:lstStyle>
          <a:p>
            <a:fld id="{DF975D0F-0666-4E01-91C9-28057DFF04AD}" type="slidenum">
              <a:rPr lang="en-US" smtClean="0"/>
              <a:pPr/>
              <a:t>‹#›</a:t>
            </a:fld>
            <a:endParaRPr lang="en-US"/>
          </a:p>
        </p:txBody>
      </p:sp>
    </p:spTree>
    <p:extLst>
      <p:ext uri="{BB962C8B-B14F-4D97-AF65-F5344CB8AC3E}">
        <p14:creationId xmlns:p14="http://schemas.microsoft.com/office/powerpoint/2010/main" val="2919203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BB6BEDCC-079B-4854-BBFF-18537A6A802E}" type="datetimeFigureOut">
              <a:rPr lang="en-US" smtClean="0"/>
              <a:pPr/>
              <a:t>1/14/21</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6D914D15-EFCE-4D88-ABF6-AD090518636E}" type="slidenum">
              <a:rPr lang="en-US" smtClean="0"/>
              <a:pPr/>
              <a:t>‹#›</a:t>
            </a:fld>
            <a:endParaRPr lang="en-US"/>
          </a:p>
        </p:txBody>
      </p:sp>
    </p:spTree>
    <p:extLst>
      <p:ext uri="{BB962C8B-B14F-4D97-AF65-F5344CB8AC3E}">
        <p14:creationId xmlns:p14="http://schemas.microsoft.com/office/powerpoint/2010/main" val="3855096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6D914D15-EFCE-4D88-ABF6-AD090518636E}" type="slidenum">
              <a:rPr lang="en-US" smtClean="0"/>
              <a:pPr/>
              <a:t>3</a:t>
            </a:fld>
            <a:endParaRPr lang="en-US"/>
          </a:p>
        </p:txBody>
      </p:sp>
    </p:spTree>
    <p:extLst>
      <p:ext uri="{BB962C8B-B14F-4D97-AF65-F5344CB8AC3E}">
        <p14:creationId xmlns:p14="http://schemas.microsoft.com/office/powerpoint/2010/main" val="376173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Green – Formal Cottage Food laws; Yellow – Formal legislation pending; Red – No formal Cottage Food law</a:t>
            </a:r>
          </a:p>
          <a:p>
            <a:endParaRPr lang="es-ES_tradnl" dirty="0"/>
          </a:p>
        </p:txBody>
      </p:sp>
      <p:sp>
        <p:nvSpPr>
          <p:cNvPr id="4" name="Slide Number Placeholder 3"/>
          <p:cNvSpPr>
            <a:spLocks noGrp="1"/>
          </p:cNvSpPr>
          <p:nvPr>
            <p:ph type="sldNum" sz="quarter" idx="10"/>
          </p:nvPr>
        </p:nvSpPr>
        <p:spPr/>
        <p:txBody>
          <a:bodyPr/>
          <a:lstStyle/>
          <a:p>
            <a:fld id="{6D914D15-EFCE-4D88-ABF6-AD090518636E}" type="slidenum">
              <a:rPr lang="en-US" smtClean="0"/>
              <a:pPr/>
              <a:t>11</a:t>
            </a:fld>
            <a:endParaRPr lang="en-US"/>
          </a:p>
        </p:txBody>
      </p:sp>
    </p:spTree>
    <p:extLst>
      <p:ext uri="{BB962C8B-B14F-4D97-AF65-F5344CB8AC3E}">
        <p14:creationId xmlns:p14="http://schemas.microsoft.com/office/powerpoint/2010/main" val="133242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a:t>
            </a:r>
            <a:r>
              <a:rPr lang="en-US" baseline="0" dirty="0"/>
              <a:t> out that although there are dehydrated foods on this chart, that is not usually allowed in cottage production.  The best way to lower the Aw is to add more salt or sugar.</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30</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347932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tomatoes</a:t>
            </a:r>
            <a:r>
              <a:rPr lang="en-US" baseline="0" dirty="0"/>
              <a:t> fall right on the borderline of safe pH (4.6).  In general, the sweeter the tomato, the higher the pH, so they will need to be acidified.</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34</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39225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creen Shot 2015-06-03 at 10.13.10 P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71000" cy="6980138"/>
          </a:xfrm>
          <a:prstGeom prst="rect">
            <a:avLst/>
          </a:prstGeom>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7334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1EE76E-D77C-0E4C-8CFD-F8A4CFC37D45}" type="datetimeFigureOut">
              <a:rPr lang="en-US" smtClean="0"/>
              <a:pPr/>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5EFB3-3BA0-B344-A1A3-86E3E1DFF544}" type="slidenum">
              <a:rPr lang="en-US" smtClean="0"/>
              <a:pPr/>
              <a:t>‹#›</a:t>
            </a:fld>
            <a:endParaRPr lang="en-US" dirty="0"/>
          </a:p>
        </p:txBody>
      </p:sp>
      <p:pic>
        <p:nvPicPr>
          <p:cNvPr id="8" name="Picture 7"/>
          <p:cNvPicPr/>
          <p:nvPr userDrawn="1"/>
        </p:nvPicPr>
        <p:blipFill>
          <a:blip r:embed="rId3">
            <a:extLst>
              <a:ext uri="{28A0092B-C50C-407E-A947-70E740481C1C}">
                <a14:useLocalDpi xmlns:a14="http://schemas.microsoft.com/office/drawing/2010/main" val="0"/>
              </a:ext>
            </a:extLst>
          </a:blip>
          <a:stretch>
            <a:fillRect/>
          </a:stretch>
        </p:blipFill>
        <p:spPr>
          <a:xfrm>
            <a:off x="6864259" y="1104037"/>
            <a:ext cx="2190750" cy="678815"/>
          </a:xfrm>
          <a:prstGeom prst="rect">
            <a:avLst/>
          </a:prstGeom>
        </p:spPr>
      </p:pic>
      <p:pic>
        <p:nvPicPr>
          <p:cNvPr id="9" name="Picture 8"/>
          <p:cNvPicPr/>
          <p:nvPr userDrawn="1"/>
        </p:nvPicPr>
        <p:blipFill>
          <a:blip r:embed="rId4" cstate="print">
            <a:extLst>
              <a:ext uri="{28A0092B-C50C-407E-A947-70E740481C1C}">
                <a14:useLocalDpi xmlns:a14="http://schemas.microsoft.com/office/drawing/2010/main" val="0"/>
              </a:ext>
            </a:extLst>
          </a:blip>
          <a:stretch>
            <a:fillRect/>
          </a:stretch>
        </p:blipFill>
        <p:spPr>
          <a:xfrm>
            <a:off x="171450" y="130629"/>
            <a:ext cx="2705100" cy="765175"/>
          </a:xfrm>
          <a:prstGeom prst="rect">
            <a:avLst/>
          </a:prstGeom>
        </p:spPr>
      </p:pic>
    </p:spTree>
    <p:extLst>
      <p:ext uri="{BB962C8B-B14F-4D97-AF65-F5344CB8AC3E}">
        <p14:creationId xmlns:p14="http://schemas.microsoft.com/office/powerpoint/2010/main" val="125296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968501"/>
            <a:ext cx="8229600" cy="36077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1EE76E-D77C-0E4C-8CFD-F8A4CFC37D45}" type="datetimeFigureOut">
              <a:rPr lang="en-US" smtClean="0"/>
              <a:pPr/>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val="275618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84375"/>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84375"/>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1EE76E-D77C-0E4C-8CFD-F8A4CFC37D45}" type="datetimeFigureOut">
              <a:rPr lang="en-US" smtClean="0"/>
              <a:pPr/>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val="3786433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EE76E-D77C-0E4C-8CFD-F8A4CFC37D45}" type="datetimeFigureOut">
              <a:rPr lang="en-US" smtClean="0"/>
              <a:pPr/>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5EFB3-3BA0-B344-A1A3-86E3E1DFF544}" type="slidenum">
              <a:rPr lang="en-US" smtClean="0"/>
              <a:pPr/>
              <a:t>‹#›</a:t>
            </a:fld>
            <a:endParaRPr lang="en-US"/>
          </a:p>
        </p:txBody>
      </p:sp>
    </p:spTree>
    <p:extLst>
      <p:ext uri="{BB962C8B-B14F-4D97-AF65-F5344CB8AC3E}">
        <p14:creationId xmlns:p14="http://schemas.microsoft.com/office/powerpoint/2010/main" val="199261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51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3"/>
        <p:cNvGrpSpPr/>
        <p:nvPr/>
      </p:nvGrpSpPr>
      <p:grpSpPr>
        <a:xfrm>
          <a:off x="0" y="0"/>
          <a:ext cx="0" cy="0"/>
          <a:chOff x="0" y="0"/>
          <a:chExt cx="0" cy="0"/>
        </a:xfrm>
      </p:grpSpPr>
      <p:sp>
        <p:nvSpPr>
          <p:cNvPr id="24" name="Shape 24"/>
          <p:cNvSpPr/>
          <p:nvPr/>
        </p:nvSpPr>
        <p:spPr>
          <a:xfrm>
            <a:off x="0" y="0"/>
            <a:ext cx="9144000" cy="1533200"/>
          </a:xfrm>
          <a:prstGeom prst="rect">
            <a:avLst/>
          </a:prstGeom>
          <a:solidFill>
            <a:srgbClr val="2388DB"/>
          </a:solidFill>
          <a:ln>
            <a:noFill/>
          </a:ln>
        </p:spPr>
        <p:txBody>
          <a:bodyPr lIns="91425" tIns="45700" rIns="91425" bIns="45700" anchor="ctr" anchorCtr="0">
            <a:noAutofit/>
          </a:bodyPr>
          <a:lstStyle/>
          <a:p>
            <a:pPr>
              <a:spcBef>
                <a:spcPts val="0"/>
              </a:spcBef>
              <a:buNone/>
            </a:pPr>
            <a:endParaRPr sz="1800"/>
          </a:p>
        </p:txBody>
      </p:sp>
      <p:cxnSp>
        <p:nvCxnSpPr>
          <p:cNvPr id="25" name="Shape 25"/>
          <p:cNvCxnSpPr/>
          <p:nvPr/>
        </p:nvCxnSpPr>
        <p:spPr>
          <a:xfrm>
            <a:off x="0" y="1503833"/>
            <a:ext cx="9144000" cy="0"/>
          </a:xfrm>
          <a:prstGeom prst="straightConnector1">
            <a:avLst/>
          </a:prstGeom>
          <a:noFill/>
          <a:ln w="57150" cap="flat" cmpd="sng">
            <a:solidFill>
              <a:srgbClr val="000000">
                <a:alpha val="14901"/>
              </a:srgbClr>
            </a:solidFill>
            <a:prstDash val="solid"/>
            <a:round/>
            <a:headEnd type="none" w="med" len="med"/>
            <a:tailEnd type="none" w="med" len="med"/>
          </a:ln>
        </p:spPr>
      </p:cxnSp>
      <p:sp>
        <p:nvSpPr>
          <p:cNvPr id="26" name="Shape 26"/>
          <p:cNvSpPr txBox="1">
            <a:spLocks noGrp="1"/>
          </p:cNvSpPr>
          <p:nvPr>
            <p:ph type="title"/>
          </p:nvPr>
        </p:nvSpPr>
        <p:spPr>
          <a:xfrm>
            <a:off x="457200" y="274637"/>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07167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339572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84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322EC88-AF3B-44C3-837F-239111ACEAC0}" type="datetimeFigureOut">
              <a:rPr lang="en-US" smtClean="0"/>
              <a:pPr/>
              <a:t>1/14/21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BE0CB2D-03F9-479B-8315-3E1009AE9FE1}" type="slidenum">
              <a:rPr lang="en-US" smtClean="0"/>
              <a:pPr/>
              <a:t>‹#›</a:t>
            </a:fld>
            <a:endParaRPr lang="en-US"/>
          </a:p>
        </p:txBody>
      </p:sp>
    </p:spTree>
    <p:extLst>
      <p:ext uri="{BB962C8B-B14F-4D97-AF65-F5344CB8AC3E}">
        <p14:creationId xmlns:p14="http://schemas.microsoft.com/office/powerpoint/2010/main" val="293961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creen Shot 2015-06-09 at 8.16.07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227890" cy="6985000"/>
          </a:xfrm>
          <a:prstGeom prst="rect">
            <a:avLst/>
          </a:prstGeom>
        </p:spPr>
      </p:pic>
      <p:sp>
        <p:nvSpPr>
          <p:cNvPr id="2" name="Title Placeholder 1"/>
          <p:cNvSpPr>
            <a:spLocks noGrp="1"/>
          </p:cNvSpPr>
          <p:nvPr>
            <p:ph type="title"/>
          </p:nvPr>
        </p:nvSpPr>
        <p:spPr>
          <a:xfrm>
            <a:off x="457200" y="655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968501"/>
            <a:ext cx="8229600" cy="33337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EE76E-D77C-0E4C-8CFD-F8A4CFC37D45}" type="datetimeFigureOut">
              <a:rPr lang="en-US" smtClean="0"/>
              <a:pPr/>
              <a:t>1/14/21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5EFB3-3BA0-B344-A1A3-86E3E1DFF544}" type="slidenum">
              <a:rPr lang="en-US" smtClean="0"/>
              <a:pPr/>
              <a:t>‹#›</a:t>
            </a:fld>
            <a:endParaRPr lang="en-US"/>
          </a:p>
        </p:txBody>
      </p:sp>
    </p:spTree>
    <p:extLst>
      <p:ext uri="{BB962C8B-B14F-4D97-AF65-F5344CB8AC3E}">
        <p14:creationId xmlns:p14="http://schemas.microsoft.com/office/powerpoint/2010/main" val="1735180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90" r:id="rId6"/>
    <p:sldLayoutId id="2147483720" r:id="rId7"/>
    <p:sldLayoutId id="2147483724" r:id="rId8"/>
    <p:sldLayoutId id="2147483753" r:id="rId9"/>
  </p:sldLayoutIdLst>
  <p:txStyles>
    <p:titleStyle>
      <a:lvl1pPr algn="ctr" defTabSz="457200" rtl="0" eaLnBrk="1" latinLnBrk="0" hangingPunct="1">
        <a:spcBef>
          <a:spcPct val="0"/>
        </a:spcBef>
        <a:buNone/>
        <a:defRPr sz="4400" kern="1200">
          <a:solidFill>
            <a:schemeClr val="bg1"/>
          </a:solidFill>
          <a:latin typeface="Bebas Neue"/>
          <a:ea typeface="+mj-ea"/>
          <a:cs typeface="Bebas Neu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6625"/>
            <a:ext cx="7772400" cy="1470025"/>
          </a:xfrm>
        </p:spPr>
        <p:txBody>
          <a:bodyPr>
            <a:noAutofit/>
          </a:bodyPr>
          <a:lstStyle/>
          <a:p>
            <a:r>
              <a:rPr lang="en-US" sz="3200" dirty="0"/>
              <a:t>Value-Added Products: Cottage Foods, Processing and Labeling Requirements</a:t>
            </a:r>
          </a:p>
        </p:txBody>
      </p:sp>
      <p:sp>
        <p:nvSpPr>
          <p:cNvPr id="7" name="Subtitle 6"/>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76810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t>Processing Options: Cottage Kitchen</a:t>
            </a:r>
            <a:endParaRPr lang="en-US" dirty="0"/>
          </a:p>
        </p:txBody>
      </p:sp>
      <p:sp>
        <p:nvSpPr>
          <p:cNvPr id="3" name="Content Placeholder 2"/>
          <p:cNvSpPr>
            <a:spLocks noGrp="1"/>
          </p:cNvSpPr>
          <p:nvPr>
            <p:ph idx="1"/>
          </p:nvPr>
        </p:nvSpPr>
        <p:spPr/>
        <p:txBody>
          <a:bodyPr/>
          <a:lstStyle/>
          <a:p>
            <a:r>
              <a:rPr lang="en-US"/>
              <a:t>Home kitchen, certified by state agency</a:t>
            </a:r>
          </a:p>
          <a:p>
            <a:r>
              <a:rPr lang="en-US"/>
              <a:t>Program regulations and availability vary by state</a:t>
            </a:r>
          </a:p>
          <a:p>
            <a:r>
              <a:rPr lang="en-US"/>
              <a:t>Pro: Less expensive than renting or building commercial kitchen space</a:t>
            </a:r>
          </a:p>
          <a:p>
            <a:r>
              <a:rPr lang="en-US"/>
              <a:t>Con: Limited types of food can be prepared</a:t>
            </a:r>
            <a:endParaRPr lang="en-US" dirty="0"/>
          </a:p>
        </p:txBody>
      </p:sp>
    </p:spTree>
    <p:extLst>
      <p:ext uri="{BB962C8B-B14F-4D97-AF65-F5344CB8AC3E}">
        <p14:creationId xmlns:p14="http://schemas.microsoft.com/office/powerpoint/2010/main" val="24499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Cottage Production: Western U.S.</a:t>
            </a:r>
            <a:endParaRPr lang="en-US" dirty="0"/>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457200" y="1798638"/>
            <a:ext cx="5264774" cy="3608388"/>
          </a:xfrm>
        </p:spPr>
      </p:pic>
    </p:spTree>
    <p:extLst>
      <p:ext uri="{BB962C8B-B14F-4D97-AF65-F5344CB8AC3E}">
        <p14:creationId xmlns:p14="http://schemas.microsoft.com/office/powerpoint/2010/main" val="420841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Other Establishments are Regulated by FDA</a:t>
            </a:r>
            <a:endParaRPr lang="es-ES_tradnl" dirty="0"/>
          </a:p>
        </p:txBody>
      </p:sp>
      <p:sp>
        <p:nvSpPr>
          <p:cNvPr id="3" name="Content Placeholder 2"/>
          <p:cNvSpPr>
            <a:spLocks noGrp="1"/>
          </p:cNvSpPr>
          <p:nvPr>
            <p:ph idx="1"/>
          </p:nvPr>
        </p:nvSpPr>
        <p:spPr/>
        <p:txBody>
          <a:bodyPr/>
          <a:lstStyle/>
          <a:p>
            <a:r>
              <a:rPr lang="en-US" dirty="0"/>
              <a:t>Co-Packers</a:t>
            </a:r>
          </a:p>
          <a:p>
            <a:r>
              <a:rPr lang="en-US" dirty="0"/>
              <a:t>Certified Food Establishments</a:t>
            </a:r>
          </a:p>
          <a:p>
            <a:r>
              <a:rPr lang="en-US" dirty="0"/>
              <a:t>Certain On-Farm Processing facilities </a:t>
            </a:r>
            <a:endParaRPr lang="es-ES_tradnl" dirty="0"/>
          </a:p>
        </p:txBody>
      </p:sp>
    </p:spTree>
    <p:extLst>
      <p:ext uri="{BB962C8B-B14F-4D97-AF65-F5344CB8AC3E}">
        <p14:creationId xmlns:p14="http://schemas.microsoft.com/office/powerpoint/2010/main" val="1018061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Processing Options:</a:t>
            </a:r>
            <a:br>
              <a:rPr lang="en-US" dirty="0">
                <a:latin typeface="Governor"/>
              </a:rPr>
            </a:br>
            <a:r>
              <a:rPr lang="en-US" dirty="0">
                <a:latin typeface="Governor"/>
              </a:rPr>
              <a:t>Contract Packaging – “Co-Packers</a:t>
            </a:r>
            <a:endParaRPr lang="en-US" dirty="0"/>
          </a:p>
        </p:txBody>
      </p:sp>
      <p:sp>
        <p:nvSpPr>
          <p:cNvPr id="3" name="Content Placeholder 2"/>
          <p:cNvSpPr>
            <a:spLocks noGrp="1"/>
          </p:cNvSpPr>
          <p:nvPr>
            <p:ph idx="1"/>
          </p:nvPr>
        </p:nvSpPr>
        <p:spPr/>
        <p:txBody>
          <a:bodyPr/>
          <a:lstStyle/>
          <a:p>
            <a:r>
              <a:rPr lang="en-US"/>
              <a:t>Certified food production facilities</a:t>
            </a:r>
          </a:p>
          <a:p>
            <a:pPr lvl="1"/>
            <a:r>
              <a:rPr lang="en-US"/>
              <a:t>Will package your product in their down-time</a:t>
            </a:r>
          </a:p>
          <a:p>
            <a:r>
              <a:rPr lang="en-US"/>
              <a:t>Each co-packer has different requirements, capabilities &amp; minimum runs</a:t>
            </a:r>
          </a:p>
          <a:p>
            <a:r>
              <a:rPr lang="en-US"/>
              <a:t>You must license your business, but do not need to register with the FDA</a:t>
            </a:r>
          </a:p>
          <a:p>
            <a:endParaRPr lang="en-US" dirty="0"/>
          </a:p>
        </p:txBody>
      </p:sp>
    </p:spTree>
    <p:extLst>
      <p:ext uri="{BB962C8B-B14F-4D97-AF65-F5344CB8AC3E}">
        <p14:creationId xmlns:p14="http://schemas.microsoft.com/office/powerpoint/2010/main" val="319018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Processing Options: Certified Food Establishments</a:t>
            </a:r>
            <a:endParaRPr lang="en-US" dirty="0"/>
          </a:p>
        </p:txBody>
      </p:sp>
      <p:sp>
        <p:nvSpPr>
          <p:cNvPr id="3" name="Content Placeholder 2"/>
          <p:cNvSpPr>
            <a:spLocks noGrp="1"/>
          </p:cNvSpPr>
          <p:nvPr>
            <p:ph idx="1"/>
          </p:nvPr>
        </p:nvSpPr>
        <p:spPr/>
        <p:txBody>
          <a:bodyPr>
            <a:normAutofit lnSpcReduction="10000"/>
          </a:bodyPr>
          <a:lstStyle/>
          <a:p>
            <a:r>
              <a:rPr lang="en-US"/>
              <a:t>Commercial facility, certified by local health department</a:t>
            </a:r>
          </a:p>
          <a:p>
            <a:pPr lvl="1"/>
            <a:r>
              <a:rPr lang="en-US"/>
              <a:t>Incubator kitchens, restaurant kitchens</a:t>
            </a:r>
          </a:p>
          <a:p>
            <a:r>
              <a:rPr lang="en-US"/>
              <a:t>Potentially Hazardous Foods can be produced, but must be approved</a:t>
            </a:r>
          </a:p>
          <a:p>
            <a:r>
              <a:rPr lang="en-US"/>
              <a:t>On-Farm certified kitchens may be exempt from some FSMA record keeping requirements</a:t>
            </a:r>
          </a:p>
          <a:p>
            <a:endParaRPr lang="en-US" dirty="0"/>
          </a:p>
        </p:txBody>
      </p:sp>
    </p:spTree>
    <p:extLst>
      <p:ext uri="{BB962C8B-B14F-4D97-AF65-F5344CB8AC3E}">
        <p14:creationId xmlns:p14="http://schemas.microsoft.com/office/powerpoint/2010/main" val="25075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FSMA Exemptions: Certain On-Farm Processing</a:t>
            </a:r>
            <a:endParaRPr lang="en-US" dirty="0"/>
          </a:p>
        </p:txBody>
      </p:sp>
      <p:sp>
        <p:nvSpPr>
          <p:cNvPr id="3" name="Content Placeholder 2"/>
          <p:cNvSpPr>
            <a:spLocks noGrp="1"/>
          </p:cNvSpPr>
          <p:nvPr>
            <p:ph idx="1"/>
          </p:nvPr>
        </p:nvSpPr>
        <p:spPr/>
        <p:txBody>
          <a:bodyPr>
            <a:normAutofit fontScale="92500" lnSpcReduction="10000"/>
          </a:bodyPr>
          <a:lstStyle/>
          <a:p>
            <a:r>
              <a:rPr lang="en-US"/>
              <a:t>“Standards for the Growing, Harvesting, Packing, and Holding of Produce for Human Consumption”</a:t>
            </a:r>
          </a:p>
          <a:p>
            <a:r>
              <a:rPr lang="en-US"/>
              <a:t>New FDA definition of “Farm”</a:t>
            </a:r>
          </a:p>
          <a:p>
            <a:r>
              <a:rPr lang="en-US"/>
              <a:t>Harvesting</a:t>
            </a:r>
          </a:p>
          <a:p>
            <a:pPr lvl="1"/>
            <a:r>
              <a:rPr lang="en-US"/>
              <a:t>Includes trimming, sifting, shelling, and washing</a:t>
            </a:r>
          </a:p>
          <a:p>
            <a:r>
              <a:rPr lang="en-US"/>
              <a:t>Drying/Dehydrating</a:t>
            </a:r>
          </a:p>
          <a:p>
            <a:r>
              <a:rPr lang="en-US"/>
              <a:t>Packaging and Labeling RACs</a:t>
            </a:r>
          </a:p>
          <a:p>
            <a:endParaRPr lang="en-US" dirty="0"/>
          </a:p>
        </p:txBody>
      </p:sp>
    </p:spTree>
    <p:extLst>
      <p:ext uri="{BB962C8B-B14F-4D97-AF65-F5344CB8AC3E}">
        <p14:creationId xmlns:p14="http://schemas.microsoft.com/office/powerpoint/2010/main" val="251780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Value-Added Foods</a:t>
            </a:r>
            <a:endParaRPr lang="en-US" dirty="0"/>
          </a:p>
        </p:txBody>
      </p:sp>
      <p:sp>
        <p:nvSpPr>
          <p:cNvPr id="3" name="Content Placeholder 2"/>
          <p:cNvSpPr>
            <a:spLocks noGrp="1"/>
          </p:cNvSpPr>
          <p:nvPr>
            <p:ph idx="1"/>
          </p:nvPr>
        </p:nvSpPr>
        <p:spPr/>
        <p:txBody>
          <a:bodyPr>
            <a:normAutofit fontScale="92500" lnSpcReduction="20000"/>
          </a:bodyPr>
          <a:lstStyle/>
          <a:p>
            <a:r>
              <a:rPr lang="en-US" dirty="0"/>
              <a:t>Local, organic, vine-ripened, or specialty crops</a:t>
            </a:r>
          </a:p>
          <a:p>
            <a:r>
              <a:rPr lang="en-US" dirty="0"/>
              <a:t>“Gourmet” foods</a:t>
            </a:r>
          </a:p>
          <a:p>
            <a:pPr lvl="1"/>
            <a:r>
              <a:rPr lang="en-US" dirty="0"/>
              <a:t>Jams, jellies, preserves</a:t>
            </a:r>
          </a:p>
          <a:p>
            <a:pPr lvl="1"/>
            <a:r>
              <a:rPr lang="en-US" dirty="0"/>
              <a:t>Pickled vegetables</a:t>
            </a:r>
          </a:p>
          <a:p>
            <a:pPr lvl="1"/>
            <a:r>
              <a:rPr lang="en-US" dirty="0"/>
              <a:t>Hot sauces, salsas, tapenades</a:t>
            </a:r>
          </a:p>
          <a:p>
            <a:pPr lvl="1"/>
            <a:r>
              <a:rPr lang="en-US" dirty="0"/>
              <a:t>Herbed oils and vinegars</a:t>
            </a:r>
          </a:p>
          <a:p>
            <a:r>
              <a:rPr lang="en-US" dirty="0"/>
              <a:t>Must consider regulatory, </a:t>
            </a:r>
            <a:r>
              <a:rPr lang="en-US" b="1" dirty="0"/>
              <a:t>safety</a:t>
            </a:r>
            <a:r>
              <a:rPr lang="en-US" dirty="0"/>
              <a:t> and labeling issues</a:t>
            </a:r>
          </a:p>
          <a:p>
            <a:endParaRPr lang="en-US" dirty="0"/>
          </a:p>
        </p:txBody>
      </p:sp>
    </p:spTree>
    <p:extLst>
      <p:ext uri="{BB962C8B-B14F-4D97-AF65-F5344CB8AC3E}">
        <p14:creationId xmlns:p14="http://schemas.microsoft.com/office/powerpoint/2010/main" val="279525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Safety Issues to Consider</a:t>
            </a:r>
            <a:endParaRPr lang="en-US" dirty="0"/>
          </a:p>
        </p:txBody>
      </p:sp>
      <p:sp>
        <p:nvSpPr>
          <p:cNvPr id="3" name="Content Placeholder 2"/>
          <p:cNvSpPr>
            <a:spLocks noGrp="1"/>
          </p:cNvSpPr>
          <p:nvPr>
            <p:ph idx="1"/>
          </p:nvPr>
        </p:nvSpPr>
        <p:spPr/>
        <p:txBody>
          <a:bodyPr/>
          <a:lstStyle/>
          <a:p>
            <a:r>
              <a:rPr lang="en-US"/>
              <a:t>How will you clean &amp; sanitize?</a:t>
            </a:r>
          </a:p>
          <a:p>
            <a:r>
              <a:rPr lang="en-US"/>
              <a:t>How will you prepare or cook your product to minimize safety risks?</a:t>
            </a:r>
          </a:p>
          <a:p>
            <a:r>
              <a:rPr lang="en-US"/>
              <a:t>How will you package/protect your product?</a:t>
            </a:r>
          </a:p>
          <a:p>
            <a:r>
              <a:rPr lang="en-US"/>
              <a:t>How will you store &amp; display your product?</a:t>
            </a:r>
            <a:endParaRPr lang="en-US" dirty="0"/>
          </a:p>
        </p:txBody>
      </p:sp>
    </p:spTree>
    <p:extLst>
      <p:ext uri="{BB962C8B-B14F-4D97-AF65-F5344CB8AC3E}">
        <p14:creationId xmlns:p14="http://schemas.microsoft.com/office/powerpoint/2010/main" val="41680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Important Definitions</a:t>
            </a:r>
            <a:endParaRPr lang="en-US" dirty="0"/>
          </a:p>
        </p:txBody>
      </p:sp>
      <p:sp>
        <p:nvSpPr>
          <p:cNvPr id="3" name="Content Placeholder 2"/>
          <p:cNvSpPr>
            <a:spLocks noGrp="1"/>
          </p:cNvSpPr>
          <p:nvPr>
            <p:ph idx="1"/>
          </p:nvPr>
        </p:nvSpPr>
        <p:spPr/>
        <p:txBody>
          <a:bodyPr>
            <a:normAutofit lnSpcReduction="10000"/>
          </a:bodyPr>
          <a:lstStyle/>
          <a:p>
            <a:r>
              <a:rPr lang="en-US"/>
              <a:t>Clean:   Free of visible dirt or debris</a:t>
            </a:r>
          </a:p>
          <a:p>
            <a:pPr lvl="1"/>
            <a:r>
              <a:rPr lang="en-US"/>
              <a:t>Applies to whole, unprocessed foods</a:t>
            </a:r>
          </a:p>
          <a:p>
            <a:r>
              <a:rPr lang="en-US"/>
              <a:t>Sanitary:  Free of pathogenic bacteria</a:t>
            </a:r>
          </a:p>
          <a:p>
            <a:pPr lvl="1"/>
            <a:r>
              <a:rPr lang="en-US"/>
              <a:t>Applies to processed foods &amp; food contact surfaces</a:t>
            </a:r>
          </a:p>
          <a:p>
            <a:r>
              <a:rPr lang="en-US"/>
              <a:t>Sterile:  Free of all viable bacteria</a:t>
            </a:r>
          </a:p>
          <a:p>
            <a:pPr lvl="1"/>
            <a:r>
              <a:rPr lang="en-US"/>
              <a:t>Commercial sterility – 99.99% sterile</a:t>
            </a:r>
          </a:p>
          <a:p>
            <a:endParaRPr lang="en-US" dirty="0"/>
          </a:p>
        </p:txBody>
      </p:sp>
    </p:spTree>
    <p:extLst>
      <p:ext uri="{BB962C8B-B14F-4D97-AF65-F5344CB8AC3E}">
        <p14:creationId xmlns:p14="http://schemas.microsoft.com/office/powerpoint/2010/main" val="14598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Governor"/>
              </a:rPr>
              <a:t>Safety Issues Kitchen Sanitation</a:t>
            </a:r>
            <a:br>
              <a:rPr lang="en-US" dirty="0">
                <a:latin typeface="Governor"/>
              </a:rPr>
            </a:br>
            <a:endParaRPr lang="en-US" dirty="0"/>
          </a:p>
        </p:txBody>
      </p:sp>
      <p:sp>
        <p:nvSpPr>
          <p:cNvPr id="3" name="Content Placeholder 2"/>
          <p:cNvSpPr>
            <a:spLocks noGrp="1"/>
          </p:cNvSpPr>
          <p:nvPr>
            <p:ph idx="1"/>
          </p:nvPr>
        </p:nvSpPr>
        <p:spPr/>
        <p:txBody>
          <a:bodyPr/>
          <a:lstStyle/>
          <a:p>
            <a:r>
              <a:rPr lang="en-US" dirty="0"/>
              <a:t>Sanitize at start of production</a:t>
            </a:r>
          </a:p>
          <a:p>
            <a:pPr lvl="1"/>
            <a:r>
              <a:rPr lang="en-US" dirty="0"/>
              <a:t>1 </a:t>
            </a:r>
            <a:r>
              <a:rPr lang="en-US" dirty="0" err="1"/>
              <a:t>tbsp</a:t>
            </a:r>
            <a:r>
              <a:rPr lang="en-US" dirty="0"/>
              <a:t> unscented bleach </a:t>
            </a:r>
            <a:r>
              <a:rPr lang="en-US" u="sng" dirty="0"/>
              <a:t>maximum</a:t>
            </a:r>
            <a:r>
              <a:rPr lang="en-US" dirty="0"/>
              <a:t> per 1 gallon water (200 ppm)</a:t>
            </a:r>
          </a:p>
          <a:p>
            <a:pPr lvl="1"/>
            <a:r>
              <a:rPr lang="en-US" dirty="0"/>
              <a:t>Check sanitizer with test strips</a:t>
            </a:r>
          </a:p>
        </p:txBody>
      </p:sp>
    </p:spTree>
    <p:extLst>
      <p:ext uri="{BB962C8B-B14F-4D97-AF65-F5344CB8AC3E}">
        <p14:creationId xmlns:p14="http://schemas.microsoft.com/office/powerpoint/2010/main" val="21518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Value-Added Foods</a:t>
            </a:r>
          </a:p>
        </p:txBody>
      </p:sp>
      <p:sp>
        <p:nvSpPr>
          <p:cNvPr id="3" name="Content Placeholder 2"/>
          <p:cNvSpPr>
            <a:spLocks noGrp="1"/>
          </p:cNvSpPr>
          <p:nvPr>
            <p:ph idx="1"/>
          </p:nvPr>
        </p:nvSpPr>
        <p:spPr/>
        <p:txBody>
          <a:bodyPr>
            <a:normAutofit fontScale="92500" lnSpcReduction="20000"/>
          </a:bodyPr>
          <a:lstStyle/>
          <a:p>
            <a:r>
              <a:rPr lang="en-US"/>
              <a:t>Local, organic, vine-ripened, or specialty crops</a:t>
            </a:r>
          </a:p>
          <a:p>
            <a:r>
              <a:rPr lang="en-US"/>
              <a:t>“Gourmet” foods</a:t>
            </a:r>
          </a:p>
          <a:p>
            <a:pPr lvl="1"/>
            <a:r>
              <a:rPr lang="en-US"/>
              <a:t>Jams, jellies, preserves</a:t>
            </a:r>
          </a:p>
          <a:p>
            <a:pPr lvl="1"/>
            <a:r>
              <a:rPr lang="en-US"/>
              <a:t>Pickled vegetables</a:t>
            </a:r>
          </a:p>
          <a:p>
            <a:pPr lvl="1"/>
            <a:r>
              <a:rPr lang="en-US"/>
              <a:t>Hot sauces, salsas, tapenades</a:t>
            </a:r>
          </a:p>
          <a:p>
            <a:pPr lvl="1"/>
            <a:r>
              <a:rPr lang="en-US"/>
              <a:t>Herbed oils and vinegars</a:t>
            </a:r>
          </a:p>
          <a:p>
            <a:r>
              <a:rPr lang="en-US"/>
              <a:t>Must consider regulatory, safety and labeling issues</a:t>
            </a:r>
            <a:endParaRPr lang="en-US" dirty="0"/>
          </a:p>
        </p:txBody>
      </p:sp>
    </p:spTree>
    <p:extLst>
      <p:ext uri="{BB962C8B-B14F-4D97-AF65-F5344CB8AC3E}">
        <p14:creationId xmlns:p14="http://schemas.microsoft.com/office/powerpoint/2010/main" val="265493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Sanitizer Test Strips</a:t>
            </a:r>
            <a:endParaRPr lang="en-US" dirty="0"/>
          </a:p>
        </p:txBody>
      </p:sp>
      <p:sp>
        <p:nvSpPr>
          <p:cNvPr id="9" name="Content Placeholder 8"/>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319" b="3301"/>
          <a:stretch/>
        </p:blipFill>
        <p:spPr bwMode="auto">
          <a:xfrm>
            <a:off x="1316051" y="1968501"/>
            <a:ext cx="5669280" cy="3906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9892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Safety Issues Kitchen Sanitation</a:t>
            </a:r>
            <a:endParaRPr lang="en-US" dirty="0"/>
          </a:p>
        </p:txBody>
      </p:sp>
      <p:sp>
        <p:nvSpPr>
          <p:cNvPr id="3" name="Content Placeholder 2"/>
          <p:cNvSpPr>
            <a:spLocks noGrp="1"/>
          </p:cNvSpPr>
          <p:nvPr>
            <p:ph idx="1"/>
          </p:nvPr>
        </p:nvSpPr>
        <p:spPr/>
        <p:txBody>
          <a:bodyPr>
            <a:normAutofit lnSpcReduction="10000"/>
          </a:bodyPr>
          <a:lstStyle/>
          <a:p>
            <a:r>
              <a:rPr lang="en-US" dirty="0"/>
              <a:t>Sanitize at start of production</a:t>
            </a:r>
          </a:p>
          <a:p>
            <a:pPr lvl="1"/>
            <a:r>
              <a:rPr lang="en-US" dirty="0"/>
              <a:t>1 </a:t>
            </a:r>
            <a:r>
              <a:rPr lang="en-US" dirty="0" err="1"/>
              <a:t>tbsp</a:t>
            </a:r>
            <a:r>
              <a:rPr lang="en-US" dirty="0"/>
              <a:t> unscented bleach </a:t>
            </a:r>
            <a:r>
              <a:rPr lang="en-US" u="sng" dirty="0"/>
              <a:t>maximum</a:t>
            </a:r>
            <a:r>
              <a:rPr lang="en-US" dirty="0"/>
              <a:t> per 1 gallon water (200 ppm)</a:t>
            </a:r>
          </a:p>
          <a:p>
            <a:pPr lvl="1"/>
            <a:r>
              <a:rPr lang="en-US" dirty="0"/>
              <a:t>Check sanitizer with test strips</a:t>
            </a:r>
          </a:p>
          <a:p>
            <a:r>
              <a:rPr lang="en-US" dirty="0"/>
              <a:t>Wipe up spills, sanitize during production</a:t>
            </a:r>
          </a:p>
          <a:p>
            <a:pPr lvl="1"/>
            <a:r>
              <a:rPr lang="en-US" dirty="0"/>
              <a:t>Check / refresh sanitizer every hour </a:t>
            </a:r>
          </a:p>
          <a:p>
            <a:r>
              <a:rPr lang="en-US" dirty="0"/>
              <a:t>Clean and sanitize at end of production</a:t>
            </a:r>
          </a:p>
        </p:txBody>
      </p:sp>
    </p:spTree>
    <p:extLst>
      <p:ext uri="{BB962C8B-B14F-4D97-AF65-F5344CB8AC3E}">
        <p14:creationId xmlns:p14="http://schemas.microsoft.com/office/powerpoint/2010/main" val="306993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Chemical Contaminants</a:t>
            </a: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379541" y="1968500"/>
            <a:ext cx="6384918" cy="3608388"/>
          </a:xfrm>
        </p:spPr>
      </p:pic>
    </p:spTree>
    <p:extLst>
      <p:ext uri="{BB962C8B-B14F-4D97-AF65-F5344CB8AC3E}">
        <p14:creationId xmlns:p14="http://schemas.microsoft.com/office/powerpoint/2010/main" val="133175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Chemical Contaminants</a:t>
            </a:r>
            <a:endParaRPr lang="en-US" dirty="0"/>
          </a:p>
        </p:txBody>
      </p:sp>
      <p:sp>
        <p:nvSpPr>
          <p:cNvPr id="9" name="Content Placeholder 8"/>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918" y="1958071"/>
            <a:ext cx="5669280" cy="3642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27794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latin typeface="Governor"/>
              </a:rPr>
              <a:t>Physical Contaminants</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892745" y="2495471"/>
            <a:ext cx="7358510" cy="2554445"/>
          </a:xfrm>
        </p:spPr>
      </p:pic>
    </p:spTree>
    <p:extLst>
      <p:ext uri="{BB962C8B-B14F-4D97-AF65-F5344CB8AC3E}">
        <p14:creationId xmlns:p14="http://schemas.microsoft.com/office/powerpoint/2010/main" val="3580593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Biological Contaminants</a:t>
            </a:r>
            <a:endParaRPr lang="en-US" dirty="0"/>
          </a:p>
        </p:txBody>
      </p:sp>
      <p:sp>
        <p:nvSpPr>
          <p:cNvPr id="3" name="Content Placeholder 2"/>
          <p:cNvSpPr>
            <a:spLocks noGrp="1"/>
          </p:cNvSpPr>
          <p:nvPr>
            <p:ph idx="1"/>
          </p:nvPr>
        </p:nvSpPr>
        <p:spPr/>
        <p:txBody>
          <a:bodyPr/>
          <a:lstStyle/>
          <a:p>
            <a:r>
              <a:rPr lang="en-US" sz="3600" dirty="0">
                <a:solidFill>
                  <a:srgbClr val="FF0000"/>
                </a:solidFill>
              </a:rPr>
              <a:t>Viruses</a:t>
            </a:r>
            <a:r>
              <a:rPr lang="en-US" dirty="0"/>
              <a:t> – must infect a living host cell before reproducing, but can survive without a host</a:t>
            </a:r>
          </a:p>
          <a:p>
            <a:pPr marL="0" indent="0">
              <a:buNone/>
            </a:pPr>
            <a:endParaRPr lang="en-US" dirty="0"/>
          </a:p>
        </p:txBody>
      </p:sp>
      <p:pic>
        <p:nvPicPr>
          <p:cNvPr id="4" name="Picture 3" descr="norovirus_1.jpg"/>
          <p:cNvPicPr>
            <a:picLocks noChangeAspect="1"/>
          </p:cNvPicPr>
          <p:nvPr/>
        </p:nvPicPr>
        <p:blipFill>
          <a:blip r:embed="rId2" cstate="print"/>
          <a:stretch>
            <a:fillRect/>
          </a:stretch>
        </p:blipFill>
        <p:spPr>
          <a:xfrm>
            <a:off x="2405179" y="3341162"/>
            <a:ext cx="3102429"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Norovirus.jpg"/>
          <p:cNvPicPr>
            <a:picLocks noChangeAspect="1"/>
          </p:cNvPicPr>
          <p:nvPr/>
        </p:nvPicPr>
        <p:blipFill rotWithShape="1">
          <a:blip r:embed="rId3" cstate="print"/>
          <a:srcRect l="3598" t="3544" r="2685" b="972"/>
          <a:stretch/>
        </p:blipFill>
        <p:spPr>
          <a:xfrm>
            <a:off x="5916387" y="3426887"/>
            <a:ext cx="2472600"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5951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d mold.bmp"/>
          <p:cNvPicPr>
            <a:picLocks noChangeAspect="1"/>
          </p:cNvPicPr>
          <p:nvPr/>
        </p:nvPicPr>
        <p:blipFill>
          <a:blip r:embed="rId2" cstate="print"/>
          <a:stretch>
            <a:fillRect/>
          </a:stretch>
        </p:blipFill>
        <p:spPr>
          <a:xfrm>
            <a:off x="3877310" y="2943180"/>
            <a:ext cx="3010008" cy="2481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p:cNvSpPr>
            <a:spLocks noGrp="1"/>
          </p:cNvSpPr>
          <p:nvPr>
            <p:ph type="title"/>
          </p:nvPr>
        </p:nvSpPr>
        <p:spPr/>
        <p:txBody>
          <a:bodyPr/>
          <a:lstStyle/>
          <a:p>
            <a:r>
              <a:rPr lang="en-US"/>
              <a:t>Biological Contaminants</a:t>
            </a:r>
            <a:endParaRPr lang="en-US" dirty="0"/>
          </a:p>
        </p:txBody>
      </p:sp>
      <p:sp>
        <p:nvSpPr>
          <p:cNvPr id="3" name="Content Placeholder 2"/>
          <p:cNvSpPr>
            <a:spLocks noGrp="1"/>
          </p:cNvSpPr>
          <p:nvPr>
            <p:ph idx="1"/>
          </p:nvPr>
        </p:nvSpPr>
        <p:spPr/>
        <p:txBody>
          <a:bodyPr/>
          <a:lstStyle/>
          <a:p>
            <a:r>
              <a:rPr lang="en-US" sz="3600" dirty="0">
                <a:solidFill>
                  <a:srgbClr val="FF0000"/>
                </a:solidFill>
              </a:rPr>
              <a:t>Fungi</a:t>
            </a:r>
            <a:r>
              <a:rPr lang="en-US" dirty="0"/>
              <a:t> – multiply and grow without a host</a:t>
            </a:r>
          </a:p>
          <a:p>
            <a:endParaRPr lang="en-US" dirty="0"/>
          </a:p>
        </p:txBody>
      </p:sp>
      <p:pic>
        <p:nvPicPr>
          <p:cNvPr id="4" name="Picture 3" descr="PearStorageMucorRot54-028.jpg"/>
          <p:cNvPicPr>
            <a:picLocks noChangeAspect="1"/>
          </p:cNvPicPr>
          <p:nvPr/>
        </p:nvPicPr>
        <p:blipFill>
          <a:blip r:embed="rId3" cstate="print"/>
          <a:stretch>
            <a:fillRect/>
          </a:stretch>
        </p:blipFill>
        <p:spPr>
          <a:xfrm>
            <a:off x="7202523" y="2943180"/>
            <a:ext cx="1745821" cy="2388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rhizopus_bread_mold2.jpg"/>
          <p:cNvPicPr>
            <a:picLocks noChangeAspect="1"/>
          </p:cNvPicPr>
          <p:nvPr/>
        </p:nvPicPr>
        <p:blipFill rotWithShape="1">
          <a:blip r:embed="rId4" cstate="print"/>
          <a:srcRect r="14205"/>
          <a:stretch/>
        </p:blipFill>
        <p:spPr>
          <a:xfrm>
            <a:off x="1829915" y="2943180"/>
            <a:ext cx="1732190" cy="246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873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Biological Contaminants</a:t>
            </a:r>
            <a:endParaRPr lang="en-US" dirty="0"/>
          </a:p>
        </p:txBody>
      </p:sp>
      <p:sp>
        <p:nvSpPr>
          <p:cNvPr id="3" name="Content Placeholder 2"/>
          <p:cNvSpPr>
            <a:spLocks noGrp="1"/>
          </p:cNvSpPr>
          <p:nvPr>
            <p:ph idx="1"/>
          </p:nvPr>
        </p:nvSpPr>
        <p:spPr/>
        <p:txBody>
          <a:bodyPr/>
          <a:lstStyle/>
          <a:p>
            <a:r>
              <a:rPr lang="en-US" sz="3600" dirty="0">
                <a:solidFill>
                  <a:srgbClr val="FF0000"/>
                </a:solidFill>
              </a:rPr>
              <a:t>Bacteria</a:t>
            </a:r>
            <a:r>
              <a:rPr lang="en-US" dirty="0"/>
              <a:t> – multiply and grow without a host</a:t>
            </a:r>
          </a:p>
          <a:p>
            <a:endParaRPr lang="en-US" dirty="0"/>
          </a:p>
          <a:p>
            <a:endParaRPr lang="en-US" dirty="0"/>
          </a:p>
        </p:txBody>
      </p:sp>
      <p:pic>
        <p:nvPicPr>
          <p:cNvPr id="4" name="Picture 3" descr="bot_spores.jpg"/>
          <p:cNvPicPr>
            <a:picLocks noChangeAspect="1"/>
          </p:cNvPicPr>
          <p:nvPr/>
        </p:nvPicPr>
        <p:blipFill>
          <a:blip r:embed="rId2" cstate="print"/>
          <a:stretch>
            <a:fillRect/>
          </a:stretch>
        </p:blipFill>
        <p:spPr>
          <a:xfrm>
            <a:off x="1209466" y="2650127"/>
            <a:ext cx="2011680"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Listeria.jpg"/>
          <p:cNvPicPr>
            <a:picLocks noChangeAspect="1"/>
          </p:cNvPicPr>
          <p:nvPr/>
        </p:nvPicPr>
        <p:blipFill>
          <a:blip r:embed="rId3" cstate="print"/>
          <a:stretch>
            <a:fillRect/>
          </a:stretch>
        </p:blipFill>
        <p:spPr>
          <a:xfrm rot="5400000">
            <a:off x="5776504" y="3020190"/>
            <a:ext cx="2926080" cy="2185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almonella_typhi.jpg"/>
          <p:cNvPicPr>
            <a:picLocks noChangeAspect="1"/>
          </p:cNvPicPr>
          <p:nvPr/>
        </p:nvPicPr>
        <p:blipFill>
          <a:blip r:embed="rId4" cstate="print"/>
          <a:srcRect t="13251"/>
          <a:stretch>
            <a:fillRect/>
          </a:stretch>
        </p:blipFill>
        <p:spPr>
          <a:xfrm rot="5400000">
            <a:off x="3184375" y="2968293"/>
            <a:ext cx="2926080" cy="2289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37056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Bacterial Growth &amp; Survival</a:t>
            </a:r>
          </a:p>
        </p:txBody>
      </p:sp>
      <p:sp>
        <p:nvSpPr>
          <p:cNvPr id="3" name="Content Placeholder 2"/>
          <p:cNvSpPr>
            <a:spLocks noGrp="1"/>
          </p:cNvSpPr>
          <p:nvPr>
            <p:ph sz="half" idx="2"/>
          </p:nvPr>
        </p:nvSpPr>
        <p:spPr/>
        <p:txBody>
          <a:bodyPr>
            <a:normAutofit lnSpcReduction="10000"/>
          </a:bodyPr>
          <a:lstStyle/>
          <a:p>
            <a:pPr>
              <a:buNone/>
            </a:pPr>
            <a:r>
              <a:rPr lang="en-US" sz="4400" b="1" dirty="0">
                <a:solidFill>
                  <a:srgbClr val="FF0000"/>
                </a:solidFill>
              </a:rPr>
              <a:t>		F</a:t>
            </a:r>
            <a:r>
              <a:rPr lang="en-US" sz="4400" b="1" dirty="0"/>
              <a:t>ood</a:t>
            </a:r>
          </a:p>
          <a:p>
            <a:pPr>
              <a:buNone/>
            </a:pPr>
            <a:r>
              <a:rPr lang="en-US" sz="4400" b="1" dirty="0">
                <a:solidFill>
                  <a:srgbClr val="FF0000"/>
                </a:solidFill>
              </a:rPr>
              <a:t>			A</a:t>
            </a:r>
            <a:r>
              <a:rPr lang="en-US" sz="4400" b="1" dirty="0"/>
              <a:t>cid</a:t>
            </a:r>
          </a:p>
          <a:p>
            <a:pPr>
              <a:buNone/>
            </a:pPr>
            <a:r>
              <a:rPr lang="en-US" sz="4400" b="1" dirty="0">
                <a:solidFill>
                  <a:srgbClr val="FF0000"/>
                </a:solidFill>
              </a:rPr>
              <a:t>				T</a:t>
            </a:r>
            <a:r>
              <a:rPr lang="en-US" sz="4400" b="1" dirty="0"/>
              <a:t>emperature</a:t>
            </a:r>
          </a:p>
          <a:p>
            <a:pPr>
              <a:buNone/>
            </a:pPr>
            <a:r>
              <a:rPr lang="en-US" sz="4400" b="1" dirty="0">
                <a:solidFill>
                  <a:srgbClr val="FF0000"/>
                </a:solidFill>
              </a:rPr>
              <a:t>					T</a:t>
            </a:r>
            <a:r>
              <a:rPr lang="en-US" sz="4400" b="1" dirty="0"/>
              <a:t>ime</a:t>
            </a:r>
          </a:p>
          <a:p>
            <a:pPr>
              <a:buNone/>
            </a:pPr>
            <a:r>
              <a:rPr lang="en-US" sz="4400" b="1" dirty="0">
                <a:solidFill>
                  <a:srgbClr val="FF0000"/>
                </a:solidFill>
              </a:rPr>
              <a:t>						O</a:t>
            </a:r>
            <a:r>
              <a:rPr lang="en-US" sz="4400" b="1" dirty="0"/>
              <a:t>xygen</a:t>
            </a:r>
          </a:p>
          <a:p>
            <a:pPr>
              <a:buNone/>
            </a:pPr>
            <a:r>
              <a:rPr lang="en-US" sz="4400" b="1" dirty="0">
                <a:solidFill>
                  <a:srgbClr val="FF0000"/>
                </a:solidFill>
              </a:rPr>
              <a:t>							M</a:t>
            </a:r>
            <a:r>
              <a:rPr lang="en-US" sz="4400" b="1" dirty="0"/>
              <a:t>oisture</a:t>
            </a:r>
          </a:p>
          <a:p>
            <a:endParaRPr lang="en-US" dirty="0"/>
          </a:p>
        </p:txBody>
      </p:sp>
    </p:spTree>
    <p:extLst>
      <p:ext uri="{BB962C8B-B14F-4D97-AF65-F5344CB8AC3E}">
        <p14:creationId xmlns:p14="http://schemas.microsoft.com/office/powerpoint/2010/main" val="515439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Moisture (Aw) </a:t>
            </a:r>
            <a:endParaRPr lang="en-US" dirty="0"/>
          </a:p>
        </p:txBody>
      </p:sp>
      <p:sp>
        <p:nvSpPr>
          <p:cNvPr id="3" name="Content Placeholder 2"/>
          <p:cNvSpPr>
            <a:spLocks noGrp="1"/>
          </p:cNvSpPr>
          <p:nvPr>
            <p:ph idx="1"/>
          </p:nvPr>
        </p:nvSpPr>
        <p:spPr/>
        <p:txBody>
          <a:bodyPr/>
          <a:lstStyle/>
          <a:p>
            <a:r>
              <a:rPr lang="en-US"/>
              <a:t>Bacteria must have water available</a:t>
            </a:r>
          </a:p>
          <a:p>
            <a:r>
              <a:rPr lang="en-US"/>
              <a:t>Aw is a measure of how much water is available, not how much is present</a:t>
            </a:r>
          </a:p>
          <a:p>
            <a:r>
              <a:rPr lang="en-US"/>
              <a:t>Add sugar or salt to lower Aw</a:t>
            </a:r>
          </a:p>
          <a:p>
            <a:r>
              <a:rPr lang="en-US"/>
              <a:t>Remove water to lower Aw</a:t>
            </a:r>
          </a:p>
          <a:p>
            <a:endParaRPr lang="en-US" dirty="0"/>
          </a:p>
        </p:txBody>
      </p:sp>
    </p:spTree>
    <p:extLst>
      <p:ext uri="{BB962C8B-B14F-4D97-AF65-F5344CB8AC3E}">
        <p14:creationId xmlns:p14="http://schemas.microsoft.com/office/powerpoint/2010/main" val="138525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Value-Added Foods</a:t>
            </a:r>
          </a:p>
        </p:txBody>
      </p:sp>
      <p:sp>
        <p:nvSpPr>
          <p:cNvPr id="3" name="Content Placeholder 2"/>
          <p:cNvSpPr>
            <a:spLocks noGrp="1"/>
          </p:cNvSpPr>
          <p:nvPr>
            <p:ph idx="1"/>
          </p:nvPr>
        </p:nvSpPr>
        <p:spPr/>
        <p:txBody>
          <a:bodyPr>
            <a:normAutofit fontScale="92500" lnSpcReduction="20000"/>
          </a:bodyPr>
          <a:lstStyle/>
          <a:p>
            <a:r>
              <a:rPr lang="en-US" dirty="0"/>
              <a:t>Local, organic, vine-ripened, or specialty crops</a:t>
            </a:r>
          </a:p>
          <a:p>
            <a:r>
              <a:rPr lang="en-US" dirty="0"/>
              <a:t>“Gourmet” foods</a:t>
            </a:r>
          </a:p>
          <a:p>
            <a:pPr lvl="1"/>
            <a:r>
              <a:rPr lang="en-US" dirty="0"/>
              <a:t>Jams, jellies, preserves</a:t>
            </a:r>
          </a:p>
          <a:p>
            <a:pPr lvl="1"/>
            <a:r>
              <a:rPr lang="en-US" dirty="0"/>
              <a:t>Pickled vegetables</a:t>
            </a:r>
          </a:p>
          <a:p>
            <a:pPr lvl="1"/>
            <a:r>
              <a:rPr lang="en-US" dirty="0"/>
              <a:t>Hot sauces, salsas, tapenades</a:t>
            </a:r>
          </a:p>
          <a:p>
            <a:pPr lvl="1"/>
            <a:r>
              <a:rPr lang="en-US" dirty="0"/>
              <a:t>Herbed oils and vinegars</a:t>
            </a:r>
          </a:p>
          <a:p>
            <a:r>
              <a:rPr lang="en-US" dirty="0"/>
              <a:t>Must consider </a:t>
            </a:r>
            <a:r>
              <a:rPr lang="en-US" b="1" dirty="0"/>
              <a:t>regulatory</a:t>
            </a:r>
            <a:r>
              <a:rPr lang="en-US" dirty="0"/>
              <a:t>, safety and labeling issues</a:t>
            </a:r>
          </a:p>
        </p:txBody>
      </p:sp>
    </p:spTree>
    <p:extLst>
      <p:ext uri="{BB962C8B-B14F-4D97-AF65-F5344CB8AC3E}">
        <p14:creationId xmlns:p14="http://schemas.microsoft.com/office/powerpoint/2010/main" val="16239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76401534"/>
              </p:ext>
            </p:extLst>
          </p:nvPr>
        </p:nvGraphicFramePr>
        <p:xfrm>
          <a:off x="1087210" y="725261"/>
          <a:ext cx="6076951" cy="6116410"/>
        </p:xfrm>
        <a:graphic>
          <a:graphicData uri="http://schemas.openxmlformats.org/drawingml/2006/table">
            <a:tbl>
              <a:tblPr firstRow="1" bandRow="1">
                <a:tableStyleId>{B301B821-A1FF-4177-AEE7-76D212191A09}</a:tableStyleId>
              </a:tblPr>
              <a:tblGrid>
                <a:gridCol w="1672554">
                  <a:extLst>
                    <a:ext uri="{9D8B030D-6E8A-4147-A177-3AD203B41FA5}">
                      <a16:colId xmlns:a16="http://schemas.microsoft.com/office/drawing/2014/main" val="20000"/>
                    </a:ext>
                  </a:extLst>
                </a:gridCol>
                <a:gridCol w="4404397">
                  <a:extLst>
                    <a:ext uri="{9D8B030D-6E8A-4147-A177-3AD203B41FA5}">
                      <a16:colId xmlns:a16="http://schemas.microsoft.com/office/drawing/2014/main" val="20001"/>
                    </a:ext>
                  </a:extLst>
                </a:gridCol>
              </a:tblGrid>
              <a:tr h="679601">
                <a:tc>
                  <a:txBody>
                    <a:bodyPr/>
                    <a:lstStyle/>
                    <a:p>
                      <a:pPr algn="ctr"/>
                      <a:r>
                        <a:rPr lang="en-US" dirty="0"/>
                        <a:t>Water Activity (A</a:t>
                      </a:r>
                      <a:r>
                        <a:rPr lang="en-US" baseline="-25000" dirty="0"/>
                        <a:t>w</a:t>
                      </a:r>
                      <a:r>
                        <a:rPr lang="en-US" dirty="0"/>
                        <a:t>)</a:t>
                      </a:r>
                      <a:endParaRPr lang="en-US" dirty="0">
                        <a:solidFill>
                          <a:schemeClr val="bg1"/>
                        </a:solidFill>
                      </a:endParaRPr>
                    </a:p>
                  </a:txBody>
                  <a:tcPr anchor="ctr">
                    <a:solidFill>
                      <a:schemeClr val="accent1">
                        <a:lumMod val="50000"/>
                      </a:schemeClr>
                    </a:solidFill>
                  </a:tcPr>
                </a:tc>
                <a:tc>
                  <a:txBody>
                    <a:bodyPr/>
                    <a:lstStyle/>
                    <a:p>
                      <a:pPr algn="ctr"/>
                      <a:r>
                        <a:rPr lang="en-US" dirty="0"/>
                        <a:t>Examples of foods in this range</a:t>
                      </a:r>
                      <a:endParaRPr lang="en-US"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10000"/>
                  </a:ext>
                </a:extLst>
              </a:tr>
              <a:tr h="679601">
                <a:tc>
                  <a:txBody>
                    <a:bodyPr/>
                    <a:lstStyle/>
                    <a:p>
                      <a:pPr algn="ctr"/>
                      <a:r>
                        <a:rPr lang="en-US" dirty="0"/>
                        <a:t>1.00</a:t>
                      </a:r>
                      <a:r>
                        <a:rPr lang="en-US" baseline="0" dirty="0"/>
                        <a:t> – 0.95</a:t>
                      </a:r>
                      <a:endParaRPr lang="en-US" dirty="0">
                        <a:solidFill>
                          <a:schemeClr val="bg1"/>
                        </a:solidFill>
                      </a:endParaRPr>
                    </a:p>
                  </a:txBody>
                  <a:tcPr anchor="ctr"/>
                </a:tc>
                <a:tc>
                  <a:txBody>
                    <a:bodyPr/>
                    <a:lstStyle/>
                    <a:p>
                      <a:pPr algn="l"/>
                      <a:r>
                        <a:rPr lang="en-US" dirty="0"/>
                        <a:t>Fresh produce</a:t>
                      </a:r>
                      <a:r>
                        <a:rPr lang="en-US" baseline="0" dirty="0"/>
                        <a:t> &amp; meat; canned produce &amp; meat; milk; juice; bread</a:t>
                      </a:r>
                      <a:endParaRPr lang="en-US" dirty="0">
                        <a:solidFill>
                          <a:schemeClr val="bg1"/>
                        </a:solidFill>
                      </a:endParaRPr>
                    </a:p>
                  </a:txBody>
                  <a:tcPr anchor="ctr"/>
                </a:tc>
                <a:extLst>
                  <a:ext uri="{0D108BD9-81ED-4DB2-BD59-A6C34878D82A}">
                    <a16:rowId xmlns:a16="http://schemas.microsoft.com/office/drawing/2014/main" val="10001"/>
                  </a:ext>
                </a:extLst>
              </a:tr>
              <a:tr h="970859">
                <a:tc>
                  <a:txBody>
                    <a:bodyPr/>
                    <a:lstStyle/>
                    <a:p>
                      <a:pPr algn="ctr"/>
                      <a:r>
                        <a:rPr lang="en-US" dirty="0"/>
                        <a:t>0.95 – 0.91</a:t>
                      </a:r>
                      <a:endParaRPr lang="en-US" dirty="0">
                        <a:solidFill>
                          <a:schemeClr val="bg1"/>
                        </a:solidFill>
                      </a:endParaRPr>
                    </a:p>
                  </a:txBody>
                  <a:tcPr anchor="ctr"/>
                </a:tc>
                <a:tc>
                  <a:txBody>
                    <a:bodyPr/>
                    <a:lstStyle/>
                    <a:p>
                      <a:pPr algn="l"/>
                      <a:r>
                        <a:rPr lang="en-US" dirty="0"/>
                        <a:t>Cured meats (ham); semisoft &amp; some</a:t>
                      </a:r>
                      <a:r>
                        <a:rPr lang="en-US" baseline="0" dirty="0"/>
                        <a:t> hard cheeses (Swiss, young cheddar, provolone); moist cakes</a:t>
                      </a:r>
                      <a:endParaRPr lang="en-US" dirty="0">
                        <a:solidFill>
                          <a:schemeClr val="bg1"/>
                        </a:solidFill>
                      </a:endParaRPr>
                    </a:p>
                  </a:txBody>
                  <a:tcPr anchor="ctr"/>
                </a:tc>
                <a:extLst>
                  <a:ext uri="{0D108BD9-81ED-4DB2-BD59-A6C34878D82A}">
                    <a16:rowId xmlns:a16="http://schemas.microsoft.com/office/drawing/2014/main" val="10002"/>
                  </a:ext>
                </a:extLst>
              </a:tr>
              <a:tr h="679601">
                <a:tc>
                  <a:txBody>
                    <a:bodyPr/>
                    <a:lstStyle/>
                    <a:p>
                      <a:pPr algn="ctr"/>
                      <a:r>
                        <a:rPr lang="en-US" dirty="0"/>
                        <a:t>0.91 – 0.87</a:t>
                      </a:r>
                      <a:endParaRPr lang="en-US" dirty="0">
                        <a:solidFill>
                          <a:schemeClr val="bg1"/>
                        </a:solidFill>
                      </a:endParaRPr>
                    </a:p>
                  </a:txBody>
                  <a:tcPr anchor="ctr"/>
                </a:tc>
                <a:tc>
                  <a:txBody>
                    <a:bodyPr/>
                    <a:lstStyle/>
                    <a:p>
                      <a:pPr algn="l"/>
                      <a:r>
                        <a:rPr lang="en-US" dirty="0"/>
                        <a:t>Hard or</a:t>
                      </a:r>
                      <a:r>
                        <a:rPr lang="en-US" baseline="0" dirty="0"/>
                        <a:t> aged cheese; sponge cakes; margarine; most fermented sausage</a:t>
                      </a:r>
                      <a:endParaRPr lang="en-US" dirty="0">
                        <a:solidFill>
                          <a:schemeClr val="bg1"/>
                        </a:solidFill>
                      </a:endParaRPr>
                    </a:p>
                  </a:txBody>
                  <a:tcPr anchor="ctr"/>
                </a:tc>
                <a:extLst>
                  <a:ext uri="{0D108BD9-81ED-4DB2-BD59-A6C34878D82A}">
                    <a16:rowId xmlns:a16="http://schemas.microsoft.com/office/drawing/2014/main" val="10003"/>
                  </a:ext>
                </a:extLst>
              </a:tr>
              <a:tr h="679601">
                <a:tc>
                  <a:txBody>
                    <a:bodyPr/>
                    <a:lstStyle/>
                    <a:p>
                      <a:pPr algn="ctr"/>
                      <a:r>
                        <a:rPr lang="en-US" dirty="0"/>
                        <a:t>0.87</a:t>
                      </a:r>
                      <a:r>
                        <a:rPr lang="en-US" baseline="0" dirty="0"/>
                        <a:t> – 0.80</a:t>
                      </a:r>
                      <a:endParaRPr lang="en-US" dirty="0">
                        <a:solidFill>
                          <a:schemeClr val="bg1"/>
                        </a:solidFill>
                      </a:endParaRPr>
                    </a:p>
                  </a:txBody>
                  <a:tcPr anchor="ctr"/>
                </a:tc>
                <a:tc>
                  <a:txBody>
                    <a:bodyPr/>
                    <a:lstStyle/>
                    <a:p>
                      <a:pPr algn="l"/>
                      <a:r>
                        <a:rPr lang="en-US" dirty="0"/>
                        <a:t>Syrup; flour;</a:t>
                      </a:r>
                      <a:r>
                        <a:rPr lang="en-US" baseline="0" dirty="0"/>
                        <a:t> fruit juice concentrate; high-sugar cakes</a:t>
                      </a:r>
                      <a:endParaRPr lang="en-US" dirty="0">
                        <a:solidFill>
                          <a:schemeClr val="bg1"/>
                        </a:solidFill>
                      </a:endParaRPr>
                    </a:p>
                  </a:txBody>
                  <a:tcPr anchor="ctr"/>
                </a:tc>
                <a:extLst>
                  <a:ext uri="{0D108BD9-81ED-4DB2-BD59-A6C34878D82A}">
                    <a16:rowId xmlns:a16="http://schemas.microsoft.com/office/drawing/2014/main" val="10004"/>
                  </a:ext>
                </a:extLst>
              </a:tr>
              <a:tr h="679601">
                <a:tc>
                  <a:txBody>
                    <a:bodyPr/>
                    <a:lstStyle/>
                    <a:p>
                      <a:pPr algn="ctr"/>
                      <a:r>
                        <a:rPr lang="en-US" dirty="0"/>
                        <a:t>0.80 – 0.75</a:t>
                      </a:r>
                      <a:endParaRPr lang="en-US" dirty="0">
                        <a:solidFill>
                          <a:schemeClr val="bg1"/>
                        </a:solidFill>
                      </a:endParaRPr>
                    </a:p>
                  </a:txBody>
                  <a:tcPr anchor="ctr"/>
                </a:tc>
                <a:tc>
                  <a:txBody>
                    <a:bodyPr/>
                    <a:lstStyle/>
                    <a:p>
                      <a:pPr algn="l"/>
                      <a:r>
                        <a:rPr lang="en-US" dirty="0"/>
                        <a:t>Jam &amp; marmalade; marshmallows; beef jerky</a:t>
                      </a:r>
                      <a:endParaRPr lang="en-US" dirty="0">
                        <a:solidFill>
                          <a:schemeClr val="bg1"/>
                        </a:solidFill>
                      </a:endParaRPr>
                    </a:p>
                  </a:txBody>
                  <a:tcPr anchor="ctr"/>
                </a:tc>
                <a:extLst>
                  <a:ext uri="{0D108BD9-81ED-4DB2-BD59-A6C34878D82A}">
                    <a16:rowId xmlns:a16="http://schemas.microsoft.com/office/drawing/2014/main" val="10005"/>
                  </a:ext>
                </a:extLst>
              </a:tr>
              <a:tr h="679601">
                <a:tc>
                  <a:txBody>
                    <a:bodyPr/>
                    <a:lstStyle/>
                    <a:p>
                      <a:pPr algn="ctr"/>
                      <a:r>
                        <a:rPr lang="en-US" dirty="0"/>
                        <a:t>0.75 – 0.65</a:t>
                      </a:r>
                      <a:endParaRPr lang="en-US" dirty="0">
                        <a:solidFill>
                          <a:schemeClr val="bg1"/>
                        </a:solidFill>
                      </a:endParaRPr>
                    </a:p>
                  </a:txBody>
                  <a:tcPr anchor="ctr"/>
                </a:tc>
                <a:tc>
                  <a:txBody>
                    <a:bodyPr/>
                    <a:lstStyle/>
                    <a:p>
                      <a:pPr algn="l"/>
                      <a:r>
                        <a:rPr lang="en-US" dirty="0"/>
                        <a:t>Soy sauce; molasses; jelly; nuts; oats; peanut butter;</a:t>
                      </a:r>
                      <a:endParaRPr lang="en-US" dirty="0">
                        <a:solidFill>
                          <a:schemeClr val="bg1"/>
                        </a:solidFill>
                      </a:endParaRPr>
                    </a:p>
                  </a:txBody>
                  <a:tcPr anchor="ctr"/>
                </a:tc>
                <a:extLst>
                  <a:ext uri="{0D108BD9-81ED-4DB2-BD59-A6C34878D82A}">
                    <a16:rowId xmlns:a16="http://schemas.microsoft.com/office/drawing/2014/main" val="10006"/>
                  </a:ext>
                </a:extLst>
              </a:tr>
              <a:tr h="388344">
                <a:tc>
                  <a:txBody>
                    <a:bodyPr/>
                    <a:lstStyle/>
                    <a:p>
                      <a:pPr algn="ctr"/>
                      <a:r>
                        <a:rPr lang="en-US" dirty="0"/>
                        <a:t>0.65</a:t>
                      </a:r>
                      <a:r>
                        <a:rPr lang="en-US" baseline="0" dirty="0"/>
                        <a:t> – 0.60</a:t>
                      </a:r>
                      <a:endParaRPr lang="en-US" dirty="0">
                        <a:solidFill>
                          <a:schemeClr val="bg1"/>
                        </a:solidFill>
                      </a:endParaRPr>
                    </a:p>
                  </a:txBody>
                  <a:tcPr anchor="ctr"/>
                </a:tc>
                <a:tc>
                  <a:txBody>
                    <a:bodyPr/>
                    <a:lstStyle/>
                    <a:p>
                      <a:pPr algn="l"/>
                      <a:r>
                        <a:rPr lang="en-US" dirty="0"/>
                        <a:t>Honey; caramels; dried fruit; toffee</a:t>
                      </a:r>
                      <a:endParaRPr lang="en-US" dirty="0">
                        <a:solidFill>
                          <a:schemeClr val="bg1"/>
                        </a:solidFill>
                      </a:endParaRPr>
                    </a:p>
                  </a:txBody>
                  <a:tcPr anchor="ctr"/>
                </a:tc>
                <a:extLst>
                  <a:ext uri="{0D108BD9-81ED-4DB2-BD59-A6C34878D82A}">
                    <a16:rowId xmlns:a16="http://schemas.microsoft.com/office/drawing/2014/main" val="10007"/>
                  </a:ext>
                </a:extLst>
              </a:tr>
              <a:tr h="679601">
                <a:tc>
                  <a:txBody>
                    <a:bodyPr/>
                    <a:lstStyle/>
                    <a:p>
                      <a:pPr algn="ctr"/>
                      <a:r>
                        <a:rPr lang="en-US" dirty="0"/>
                        <a:t>0.50 or below</a:t>
                      </a:r>
                      <a:endParaRPr lang="en-US" dirty="0">
                        <a:solidFill>
                          <a:schemeClr val="bg1"/>
                        </a:solidFill>
                      </a:endParaRPr>
                    </a:p>
                  </a:txBody>
                  <a:tcPr anchor="ctr"/>
                </a:tc>
                <a:tc>
                  <a:txBody>
                    <a:bodyPr/>
                    <a:lstStyle/>
                    <a:p>
                      <a:pPr algn="l"/>
                      <a:r>
                        <a:rPr lang="en-US" dirty="0"/>
                        <a:t>Spices; crackers; cookies; pasta; </a:t>
                      </a:r>
                    </a:p>
                    <a:p>
                      <a:pPr algn="l"/>
                      <a:r>
                        <a:rPr lang="en-US" dirty="0"/>
                        <a:t>powdered milk</a:t>
                      </a:r>
                      <a:endParaRPr lang="en-US" dirty="0">
                        <a:solidFill>
                          <a:schemeClr val="bg1"/>
                        </a:solidFill>
                      </a:endParaRP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17178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Food</a:t>
            </a:r>
            <a:endParaRPr lang="en-US" dirty="0"/>
          </a:p>
        </p:txBody>
      </p:sp>
      <p:sp>
        <p:nvSpPr>
          <p:cNvPr id="3" name="Content Placeholder 2"/>
          <p:cNvSpPr>
            <a:spLocks noGrp="1"/>
          </p:cNvSpPr>
          <p:nvPr>
            <p:ph idx="1"/>
          </p:nvPr>
        </p:nvSpPr>
        <p:spPr/>
        <p:txBody>
          <a:bodyPr/>
          <a:lstStyle/>
          <a:p>
            <a:r>
              <a:rPr lang="en-US"/>
              <a:t>Bacteria have specific nutritional requirements</a:t>
            </a:r>
          </a:p>
          <a:p>
            <a:r>
              <a:rPr lang="en-US"/>
              <a:t>Food must provided that is a ready source of nutrients</a:t>
            </a:r>
          </a:p>
          <a:p>
            <a:r>
              <a:rPr lang="en-US"/>
              <a:t>We can limit growth of pathogenic or spoilage bacteria by adding a “Good” bacteria</a:t>
            </a:r>
          </a:p>
          <a:p>
            <a:endParaRPr lang="en-US" dirty="0"/>
          </a:p>
        </p:txBody>
      </p:sp>
    </p:spTree>
    <p:extLst>
      <p:ext uri="{BB962C8B-B14F-4D97-AF65-F5344CB8AC3E}">
        <p14:creationId xmlns:p14="http://schemas.microsoft.com/office/powerpoint/2010/main" val="12151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latin typeface="Governor"/>
              </a:rPr>
              <a:t>Survival: Atmosphere</a:t>
            </a:r>
            <a:endParaRPr lang="en-US" dirty="0"/>
          </a:p>
        </p:txBody>
      </p:sp>
      <p:sp>
        <p:nvSpPr>
          <p:cNvPr id="3" name="Content Placeholder 2"/>
          <p:cNvSpPr>
            <a:spLocks noGrp="1"/>
          </p:cNvSpPr>
          <p:nvPr>
            <p:ph idx="1"/>
          </p:nvPr>
        </p:nvSpPr>
        <p:spPr/>
        <p:txBody>
          <a:bodyPr/>
          <a:lstStyle/>
          <a:p>
            <a:r>
              <a:rPr lang="en-US"/>
              <a:t>Aerobic = require oxygen</a:t>
            </a:r>
          </a:p>
          <a:p>
            <a:r>
              <a:rPr lang="en-US"/>
              <a:t>Anaerobic = oxygen is toxic</a:t>
            </a:r>
          </a:p>
          <a:p>
            <a:r>
              <a:rPr lang="en-US"/>
              <a:t>Facultative = anaerobes that can tolerate some oxygen</a:t>
            </a:r>
          </a:p>
          <a:p>
            <a:r>
              <a:rPr lang="en-US"/>
              <a:t>Places where no oxygen is present?</a:t>
            </a:r>
          </a:p>
          <a:p>
            <a:endParaRPr lang="en-US" dirty="0"/>
          </a:p>
        </p:txBody>
      </p:sp>
    </p:spTree>
    <p:extLst>
      <p:ext uri="{BB962C8B-B14F-4D97-AF65-F5344CB8AC3E}">
        <p14:creationId xmlns:p14="http://schemas.microsoft.com/office/powerpoint/2010/main" val="34716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latin typeface="Governor"/>
              </a:rPr>
              <a:t>Growth: Acidity</a:t>
            </a:r>
            <a:endParaRPr lang="en-US" dirty="0"/>
          </a:p>
        </p:txBody>
      </p:sp>
      <p:sp>
        <p:nvSpPr>
          <p:cNvPr id="3" name="Content Placeholder 2"/>
          <p:cNvSpPr>
            <a:spLocks noGrp="1"/>
          </p:cNvSpPr>
          <p:nvPr>
            <p:ph idx="1"/>
          </p:nvPr>
        </p:nvSpPr>
        <p:spPr/>
        <p:txBody>
          <a:bodyPr/>
          <a:lstStyle/>
          <a:p>
            <a:r>
              <a:rPr lang="en-US"/>
              <a:t>Acid slows the growth of some bacteria</a:t>
            </a:r>
          </a:p>
          <a:p>
            <a:r>
              <a:rPr lang="en-US"/>
              <a:t>Acid prevents germination of bacterial spores</a:t>
            </a:r>
          </a:p>
          <a:p>
            <a:r>
              <a:rPr lang="en-US"/>
              <a:t>Vinegar, citrus juices, tomatoes</a:t>
            </a:r>
          </a:p>
          <a:p>
            <a:endParaRPr lang="en-US" dirty="0"/>
          </a:p>
        </p:txBody>
      </p:sp>
      <p:pic>
        <p:nvPicPr>
          <p:cNvPr id="4" name="Picture 3" descr="sporeformers.jpg"/>
          <p:cNvPicPr>
            <a:picLocks noChangeAspect="1"/>
          </p:cNvPicPr>
          <p:nvPr/>
        </p:nvPicPr>
        <p:blipFill>
          <a:blip r:embed="rId2" cstate="print"/>
          <a:stretch>
            <a:fillRect/>
          </a:stretch>
        </p:blipFill>
        <p:spPr>
          <a:xfrm>
            <a:off x="813435" y="3694726"/>
            <a:ext cx="7223760" cy="1685544"/>
          </a:xfrm>
          <a:prstGeom prst="rect">
            <a:avLst/>
          </a:prstGeom>
        </p:spPr>
      </p:pic>
    </p:spTree>
    <p:extLst>
      <p:ext uri="{BB962C8B-B14F-4D97-AF65-F5344CB8AC3E}">
        <p14:creationId xmlns:p14="http://schemas.microsoft.com/office/powerpoint/2010/main" val="26075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Most foods are between 7.0 (neutral) and 3.0 (acidic)</a:t>
            </a:r>
            <a:endParaRPr lang="en-US" dirty="0"/>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348" y="1798638"/>
            <a:ext cx="6349303" cy="3563599"/>
          </a:xfrm>
          <a:prstGeom prst="rect">
            <a:avLst/>
          </a:prstGeom>
        </p:spPr>
      </p:pic>
    </p:spTree>
    <p:extLst>
      <p:ext uri="{BB962C8B-B14F-4D97-AF65-F5344CB8AC3E}">
        <p14:creationId xmlns:p14="http://schemas.microsoft.com/office/powerpoint/2010/main" val="429492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Growth: Temperature</a:t>
            </a:r>
            <a:endParaRPr lang="en-US" dirty="0"/>
          </a:p>
        </p:txBody>
      </p:sp>
      <p:sp>
        <p:nvSpPr>
          <p:cNvPr id="3" name="Content Placeholder 2"/>
          <p:cNvSpPr>
            <a:spLocks noGrp="1"/>
          </p:cNvSpPr>
          <p:nvPr>
            <p:ph idx="1"/>
          </p:nvPr>
        </p:nvSpPr>
        <p:spPr/>
        <p:txBody>
          <a:bodyPr/>
          <a:lstStyle/>
          <a:p>
            <a:r>
              <a:rPr lang="en-US"/>
              <a:t>Each bacteria prefers a different temperature range</a:t>
            </a:r>
          </a:p>
          <a:p>
            <a:r>
              <a:rPr lang="en-US"/>
              <a:t>The temperature danger zone: 40 – 140F</a:t>
            </a:r>
          </a:p>
          <a:p>
            <a:r>
              <a:rPr lang="en-US"/>
              <a:t>Heat can destroy, cold only preserves</a:t>
            </a:r>
            <a:endParaRPr lang="en-US" dirty="0"/>
          </a:p>
        </p:txBody>
      </p:sp>
    </p:spTree>
    <p:extLst>
      <p:ext uri="{BB962C8B-B14F-4D97-AF65-F5344CB8AC3E}">
        <p14:creationId xmlns:p14="http://schemas.microsoft.com/office/powerpoint/2010/main" val="38067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FDA – “Exempt” Products</a:t>
            </a:r>
          </a:p>
        </p:txBody>
      </p:sp>
      <p:sp>
        <p:nvSpPr>
          <p:cNvPr id="2" name="Content Placeholder 1"/>
          <p:cNvSpPr>
            <a:spLocks noGrp="1"/>
          </p:cNvSpPr>
          <p:nvPr>
            <p:ph idx="1"/>
          </p:nvPr>
        </p:nvSpPr>
        <p:spPr/>
        <p:txBody>
          <a:bodyPr/>
          <a:lstStyle/>
          <a:p>
            <a:r>
              <a:rPr lang="en-US"/>
              <a:t>Refrigerated, frozen, or Aw &lt; 0.85</a:t>
            </a:r>
          </a:p>
          <a:p>
            <a:r>
              <a:rPr lang="en-US"/>
              <a:t>Labeling:  21CFR §101</a:t>
            </a:r>
          </a:p>
          <a:p>
            <a:r>
              <a:rPr lang="en-US"/>
              <a:t>Processing:  21CFR §110</a:t>
            </a:r>
          </a:p>
          <a:p>
            <a:r>
              <a:rPr lang="en-US"/>
              <a:t>Standards of Identity: 21CFR §135 to 169 </a:t>
            </a:r>
          </a:p>
          <a:p>
            <a:r>
              <a:rPr lang="en-US"/>
              <a:t>FDA Food Processor registration required</a:t>
            </a:r>
            <a:endParaRPr lang="en-US" dirty="0"/>
          </a:p>
        </p:txBody>
      </p:sp>
    </p:spTree>
    <p:extLst>
      <p:ext uri="{BB962C8B-B14F-4D97-AF65-F5344CB8AC3E}">
        <p14:creationId xmlns:p14="http://schemas.microsoft.com/office/powerpoint/2010/main" val="4261866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Examples of “Exempt” Products</a:t>
            </a:r>
          </a:p>
        </p:txBody>
      </p:sp>
      <p:sp>
        <p:nvSpPr>
          <p:cNvPr id="2" name="Content Placeholder 1"/>
          <p:cNvSpPr>
            <a:spLocks noGrp="1"/>
          </p:cNvSpPr>
          <p:nvPr>
            <p:ph idx="1"/>
          </p:nvPr>
        </p:nvSpPr>
        <p:spPr/>
        <p:txBody>
          <a:bodyPr>
            <a:normAutofit fontScale="92500" lnSpcReduction="10000"/>
          </a:bodyPr>
          <a:lstStyle/>
          <a:p>
            <a:r>
              <a:rPr lang="en-US"/>
              <a:t>Candies and syrups</a:t>
            </a:r>
          </a:p>
          <a:p>
            <a:r>
              <a:rPr lang="en-US"/>
              <a:t>Dry mixes, spices/herbs, and flavorings</a:t>
            </a:r>
          </a:p>
          <a:p>
            <a:r>
              <a:rPr lang="en-US"/>
              <a:t>Roasted nuts</a:t>
            </a:r>
          </a:p>
          <a:p>
            <a:r>
              <a:rPr lang="en-US"/>
              <a:t>Dehydrated fruits and vegetables</a:t>
            </a:r>
          </a:p>
          <a:p>
            <a:r>
              <a:rPr lang="en-US"/>
              <a:t>Dried pasta and noodles</a:t>
            </a:r>
          </a:p>
          <a:p>
            <a:r>
              <a:rPr lang="en-US"/>
              <a:t>Full-sugar jams and jellies</a:t>
            </a:r>
          </a:p>
          <a:p>
            <a:r>
              <a:rPr lang="en-US"/>
              <a:t>Some BBQ sauces</a:t>
            </a:r>
          </a:p>
          <a:p>
            <a:endParaRPr lang="en-US" dirty="0"/>
          </a:p>
        </p:txBody>
      </p:sp>
    </p:spTree>
    <p:extLst>
      <p:ext uri="{BB962C8B-B14F-4D97-AF65-F5344CB8AC3E}">
        <p14:creationId xmlns:p14="http://schemas.microsoft.com/office/powerpoint/2010/main" val="604712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FDA – Acid Food Regulations</a:t>
            </a:r>
          </a:p>
        </p:txBody>
      </p:sp>
      <p:sp>
        <p:nvSpPr>
          <p:cNvPr id="2" name="Content Placeholder 1"/>
          <p:cNvSpPr>
            <a:spLocks noGrp="1"/>
          </p:cNvSpPr>
          <p:nvPr>
            <p:ph idx="1"/>
          </p:nvPr>
        </p:nvSpPr>
        <p:spPr/>
        <p:txBody>
          <a:bodyPr>
            <a:normAutofit fontScale="92500" lnSpcReduction="10000"/>
          </a:bodyPr>
          <a:lstStyle/>
          <a:p>
            <a:r>
              <a:rPr lang="en-US"/>
              <a:t>Canned or bottled foods with a natural pH &lt; 4.6</a:t>
            </a:r>
          </a:p>
          <a:p>
            <a:pPr lvl="1"/>
            <a:r>
              <a:rPr lang="en-US"/>
              <a:t>Should not contain more than 10% low acid ingredients</a:t>
            </a:r>
          </a:p>
          <a:p>
            <a:r>
              <a:rPr lang="en-US"/>
              <a:t>Labeling:  21CFR §101</a:t>
            </a:r>
          </a:p>
          <a:p>
            <a:r>
              <a:rPr lang="en-US"/>
              <a:t>Processing:  21CFR §110</a:t>
            </a:r>
          </a:p>
          <a:p>
            <a:r>
              <a:rPr lang="en-US"/>
              <a:t>Standards of Identity: 21CFR §135 to 169 </a:t>
            </a:r>
          </a:p>
          <a:p>
            <a:r>
              <a:rPr lang="en-US"/>
              <a:t>FDA Food Processor registration required</a:t>
            </a:r>
            <a:endParaRPr lang="en-US" dirty="0"/>
          </a:p>
        </p:txBody>
      </p:sp>
    </p:spTree>
    <p:extLst>
      <p:ext uri="{BB962C8B-B14F-4D97-AF65-F5344CB8AC3E}">
        <p14:creationId xmlns:p14="http://schemas.microsoft.com/office/powerpoint/2010/main" val="3495473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Examples of Acid Foods</a:t>
            </a:r>
          </a:p>
        </p:txBody>
      </p:sp>
      <p:sp>
        <p:nvSpPr>
          <p:cNvPr id="2" name="Content Placeholder 1"/>
          <p:cNvSpPr>
            <a:spLocks noGrp="1"/>
          </p:cNvSpPr>
          <p:nvPr>
            <p:ph idx="1"/>
          </p:nvPr>
        </p:nvSpPr>
        <p:spPr/>
        <p:txBody>
          <a:bodyPr/>
          <a:lstStyle/>
          <a:p>
            <a:r>
              <a:rPr lang="en-US"/>
              <a:t>Canned tomatoes and tomato products</a:t>
            </a:r>
          </a:p>
          <a:p>
            <a:r>
              <a:rPr lang="en-US"/>
              <a:t>Canned fruits</a:t>
            </a:r>
          </a:p>
          <a:p>
            <a:r>
              <a:rPr lang="en-US"/>
              <a:t>Flavored vinegars</a:t>
            </a:r>
          </a:p>
          <a:p>
            <a:r>
              <a:rPr lang="en-US"/>
              <a:t>Vinegar and oil dressings</a:t>
            </a:r>
          </a:p>
          <a:p>
            <a:r>
              <a:rPr lang="en-US"/>
              <a:t>Low-sugar fruit preserves</a:t>
            </a:r>
          </a:p>
          <a:p>
            <a:r>
              <a:rPr lang="en-US"/>
              <a:t>Fermented foods (no other acid added)</a:t>
            </a:r>
          </a:p>
          <a:p>
            <a:endParaRPr lang="en-US"/>
          </a:p>
          <a:p>
            <a:endParaRPr lang="en-US"/>
          </a:p>
          <a:p>
            <a:endParaRPr lang="en-US"/>
          </a:p>
          <a:p>
            <a:endParaRPr lang="en-US" dirty="0"/>
          </a:p>
        </p:txBody>
      </p:sp>
    </p:spTree>
    <p:extLst>
      <p:ext uri="{BB962C8B-B14F-4D97-AF65-F5344CB8AC3E}">
        <p14:creationId xmlns:p14="http://schemas.microsoft.com/office/powerpoint/2010/main" val="3591621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Unprocessed Produce</a:t>
            </a:r>
            <a:endParaRPr lang="en-US" dirty="0"/>
          </a:p>
        </p:txBody>
      </p:sp>
      <p:sp>
        <p:nvSpPr>
          <p:cNvPr id="4" name="Content Placeholder 2"/>
          <p:cNvSpPr>
            <a:spLocks noGrp="1"/>
          </p:cNvSpPr>
          <p:nvPr>
            <p:ph idx="1"/>
          </p:nvPr>
        </p:nvSpPr>
        <p:spPr/>
        <p:txBody>
          <a:bodyPr/>
          <a:lstStyle/>
          <a:p>
            <a:r>
              <a:rPr lang="en-US" dirty="0"/>
              <a:t>Regulations vary by State</a:t>
            </a:r>
          </a:p>
          <a:p>
            <a:r>
              <a:rPr lang="en-US" dirty="0"/>
              <a:t>Utah – State Department of Agriculture</a:t>
            </a:r>
          </a:p>
          <a:p>
            <a:r>
              <a:rPr lang="en-US" dirty="0"/>
              <a:t>Nevada – State Department of Agriculture</a:t>
            </a:r>
          </a:p>
          <a:p>
            <a:r>
              <a:rPr lang="en-US" dirty="0"/>
              <a:t>Wyoming – </a:t>
            </a:r>
          </a:p>
          <a:p>
            <a:r>
              <a:rPr lang="en-US" dirty="0"/>
              <a:t>Montana – </a:t>
            </a:r>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80587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FDA – Acidified Food Regulations</a:t>
            </a:r>
          </a:p>
        </p:txBody>
      </p:sp>
      <p:sp>
        <p:nvSpPr>
          <p:cNvPr id="2" name="Content Placeholder 1"/>
          <p:cNvSpPr>
            <a:spLocks noGrp="1"/>
          </p:cNvSpPr>
          <p:nvPr>
            <p:ph idx="1"/>
          </p:nvPr>
        </p:nvSpPr>
        <p:spPr/>
        <p:txBody>
          <a:bodyPr>
            <a:normAutofit fontScale="92500" lnSpcReduction="20000"/>
          </a:bodyPr>
          <a:lstStyle/>
          <a:p>
            <a:r>
              <a:rPr lang="en-US"/>
              <a:t>Natural pH &gt; 4.6, but added acid drops pH</a:t>
            </a:r>
          </a:p>
          <a:p>
            <a:pPr lvl="1"/>
            <a:r>
              <a:rPr lang="en-US"/>
              <a:t>Require Process Authority letter &amp; regular filings</a:t>
            </a:r>
          </a:p>
          <a:p>
            <a:r>
              <a:rPr lang="en-US"/>
              <a:t>Labeling:  21CFR §101</a:t>
            </a:r>
          </a:p>
          <a:p>
            <a:r>
              <a:rPr lang="en-US"/>
              <a:t>Processing:  21CFR §114</a:t>
            </a:r>
          </a:p>
          <a:p>
            <a:r>
              <a:rPr lang="en-US"/>
              <a:t>Standards of Identity: 21CFR §135 to 169 </a:t>
            </a:r>
          </a:p>
          <a:p>
            <a:r>
              <a:rPr lang="en-US"/>
              <a:t>FDA Food Processor registration required</a:t>
            </a:r>
          </a:p>
          <a:p>
            <a:r>
              <a:rPr lang="en-US"/>
              <a:t>FDA Acidified Food Processer registration required</a:t>
            </a:r>
          </a:p>
          <a:p>
            <a:endParaRPr lang="en-US" dirty="0"/>
          </a:p>
        </p:txBody>
      </p:sp>
    </p:spTree>
    <p:extLst>
      <p:ext uri="{BB962C8B-B14F-4D97-AF65-F5344CB8AC3E}">
        <p14:creationId xmlns:p14="http://schemas.microsoft.com/office/powerpoint/2010/main" val="429151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Examples of Acidified Foods</a:t>
            </a:r>
          </a:p>
        </p:txBody>
      </p:sp>
      <p:sp>
        <p:nvSpPr>
          <p:cNvPr id="2" name="Content Placeholder 1"/>
          <p:cNvSpPr>
            <a:spLocks noGrp="1"/>
          </p:cNvSpPr>
          <p:nvPr>
            <p:ph idx="1"/>
          </p:nvPr>
        </p:nvSpPr>
        <p:spPr/>
        <p:txBody>
          <a:bodyPr/>
          <a:lstStyle/>
          <a:p>
            <a:r>
              <a:rPr lang="en-US"/>
              <a:t>Salsa and spaghetti sauces</a:t>
            </a:r>
          </a:p>
          <a:p>
            <a:r>
              <a:rPr lang="en-US"/>
              <a:t>Most hot sauces and BBQ sauces</a:t>
            </a:r>
          </a:p>
          <a:p>
            <a:r>
              <a:rPr lang="en-US"/>
              <a:t>Worcestershire sauce</a:t>
            </a:r>
          </a:p>
          <a:p>
            <a:r>
              <a:rPr lang="en-US"/>
              <a:t>Pickled vegetables</a:t>
            </a:r>
          </a:p>
          <a:p>
            <a:r>
              <a:rPr lang="en-US"/>
              <a:t>Mayonnaise and salad dressing</a:t>
            </a:r>
          </a:p>
          <a:p>
            <a:r>
              <a:rPr lang="en-US"/>
              <a:t>Some vegetable juice blends, Clamato juice</a:t>
            </a:r>
          </a:p>
          <a:p>
            <a:endParaRPr lang="en-US"/>
          </a:p>
          <a:p>
            <a:endParaRPr lang="en-US" dirty="0"/>
          </a:p>
        </p:txBody>
      </p:sp>
    </p:spTree>
    <p:extLst>
      <p:ext uri="{BB962C8B-B14F-4D97-AF65-F5344CB8AC3E}">
        <p14:creationId xmlns:p14="http://schemas.microsoft.com/office/powerpoint/2010/main" val="18149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FDA – Acidified Foods Guidance</a:t>
            </a:r>
          </a:p>
        </p:txBody>
      </p:sp>
      <p:sp>
        <p:nvSpPr>
          <p:cNvPr id="2" name="Content Placeholder 1"/>
          <p:cNvSpPr>
            <a:spLocks noGrp="1"/>
          </p:cNvSpPr>
          <p:nvPr>
            <p:ph idx="1"/>
          </p:nvPr>
        </p:nvSpPr>
        <p:spPr/>
        <p:txBody>
          <a:bodyPr>
            <a:normAutofit fontScale="92500"/>
          </a:bodyPr>
          <a:lstStyle/>
          <a:p>
            <a:r>
              <a:rPr lang="en-US"/>
              <a:t>Draft Guidance for Industry: Acidified Foods (September 2010)</a:t>
            </a:r>
          </a:p>
          <a:p>
            <a:pPr lvl="1"/>
            <a:r>
              <a:rPr lang="en-US"/>
              <a:t>Definitions, decision trees, and example calculations</a:t>
            </a:r>
          </a:p>
          <a:p>
            <a:r>
              <a:rPr lang="en-US"/>
              <a:t>Form FDA 2541 – Food Canning Establishment Registration</a:t>
            </a:r>
          </a:p>
          <a:p>
            <a:r>
              <a:rPr lang="en-US"/>
              <a:t>Form FDA 2541a – Process Filing for Acidified Foods</a:t>
            </a:r>
            <a:endParaRPr lang="en-US" dirty="0"/>
          </a:p>
        </p:txBody>
      </p:sp>
    </p:spTree>
    <p:extLst>
      <p:ext uri="{BB962C8B-B14F-4D97-AF65-F5344CB8AC3E}">
        <p14:creationId xmlns:p14="http://schemas.microsoft.com/office/powerpoint/2010/main" val="3421752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FDA – Low Acid Food Regulations</a:t>
            </a:r>
          </a:p>
        </p:txBody>
      </p:sp>
      <p:sp>
        <p:nvSpPr>
          <p:cNvPr id="2" name="Content Placeholder 1"/>
          <p:cNvSpPr>
            <a:spLocks noGrp="1"/>
          </p:cNvSpPr>
          <p:nvPr>
            <p:ph idx="1"/>
          </p:nvPr>
        </p:nvSpPr>
        <p:spPr/>
        <p:txBody>
          <a:bodyPr>
            <a:normAutofit fontScale="92500" lnSpcReduction="20000"/>
          </a:bodyPr>
          <a:lstStyle/>
          <a:p>
            <a:r>
              <a:rPr lang="en-US"/>
              <a:t>Natural pH &gt; 4.6, no acid added</a:t>
            </a:r>
          </a:p>
          <a:p>
            <a:pPr lvl="1"/>
            <a:r>
              <a:rPr lang="en-US"/>
              <a:t>Require Process Authority letter &amp; regular filings</a:t>
            </a:r>
          </a:p>
          <a:p>
            <a:r>
              <a:rPr lang="en-US"/>
              <a:t>Labeling:  21CFR §101</a:t>
            </a:r>
          </a:p>
          <a:p>
            <a:r>
              <a:rPr lang="en-US"/>
              <a:t>Processing:  21CFR §113</a:t>
            </a:r>
          </a:p>
          <a:p>
            <a:r>
              <a:rPr lang="en-US"/>
              <a:t>Standards of Identity: 21CFR §135 to 169 </a:t>
            </a:r>
          </a:p>
          <a:p>
            <a:r>
              <a:rPr lang="en-US"/>
              <a:t>FDA Food Processor registration required</a:t>
            </a:r>
          </a:p>
          <a:p>
            <a:r>
              <a:rPr lang="en-US"/>
              <a:t>FDA Low Acid Food Processer registration required</a:t>
            </a:r>
            <a:endParaRPr lang="en-US" dirty="0"/>
          </a:p>
        </p:txBody>
      </p:sp>
    </p:spTree>
    <p:extLst>
      <p:ext uri="{BB962C8B-B14F-4D97-AF65-F5344CB8AC3E}">
        <p14:creationId xmlns:p14="http://schemas.microsoft.com/office/powerpoint/2010/main" val="2787086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Examples of Low Acid Foods</a:t>
            </a:r>
          </a:p>
        </p:txBody>
      </p:sp>
      <p:sp>
        <p:nvSpPr>
          <p:cNvPr id="2" name="Content Placeholder 1"/>
          <p:cNvSpPr>
            <a:spLocks noGrp="1"/>
          </p:cNvSpPr>
          <p:nvPr>
            <p:ph idx="1"/>
          </p:nvPr>
        </p:nvSpPr>
        <p:spPr/>
        <p:txBody>
          <a:bodyPr>
            <a:normAutofit fontScale="92500" lnSpcReduction="10000"/>
          </a:bodyPr>
          <a:lstStyle/>
          <a:p>
            <a:r>
              <a:rPr lang="en-US"/>
              <a:t>Canned vegetables</a:t>
            </a:r>
          </a:p>
          <a:p>
            <a:r>
              <a:rPr lang="en-US"/>
              <a:t>Canned beans and legumes</a:t>
            </a:r>
          </a:p>
          <a:p>
            <a:r>
              <a:rPr lang="en-US"/>
              <a:t>Canned or bottled olives</a:t>
            </a:r>
          </a:p>
          <a:p>
            <a:r>
              <a:rPr lang="en-US"/>
              <a:t>Vegetable juices</a:t>
            </a:r>
          </a:p>
          <a:p>
            <a:r>
              <a:rPr lang="en-US"/>
              <a:t>Canned vegetarian soups and broth</a:t>
            </a:r>
          </a:p>
          <a:p>
            <a:r>
              <a:rPr lang="en-US"/>
              <a:t>Evaporated milk</a:t>
            </a:r>
          </a:p>
          <a:p>
            <a:r>
              <a:rPr lang="en-US"/>
              <a:t>Canned tuna, clams, and shrimp</a:t>
            </a:r>
          </a:p>
          <a:p>
            <a:endParaRPr lang="en-US"/>
          </a:p>
          <a:p>
            <a:endParaRPr lang="en-US"/>
          </a:p>
          <a:p>
            <a:endParaRPr lang="en-US" dirty="0"/>
          </a:p>
        </p:txBody>
      </p:sp>
    </p:spTree>
    <p:extLst>
      <p:ext uri="{BB962C8B-B14F-4D97-AF65-F5344CB8AC3E}">
        <p14:creationId xmlns:p14="http://schemas.microsoft.com/office/powerpoint/2010/main" val="157277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Value-Added Foods</a:t>
            </a:r>
            <a:endParaRPr lang="en-US" dirty="0"/>
          </a:p>
        </p:txBody>
      </p:sp>
      <p:sp>
        <p:nvSpPr>
          <p:cNvPr id="3" name="Content Placeholder 2"/>
          <p:cNvSpPr>
            <a:spLocks noGrp="1"/>
          </p:cNvSpPr>
          <p:nvPr>
            <p:ph idx="1"/>
          </p:nvPr>
        </p:nvSpPr>
        <p:spPr/>
        <p:txBody>
          <a:bodyPr>
            <a:normAutofit fontScale="92500" lnSpcReduction="20000"/>
          </a:bodyPr>
          <a:lstStyle/>
          <a:p>
            <a:r>
              <a:rPr lang="en-US" dirty="0"/>
              <a:t>Local, organic, vine-ripened, or specialty crops</a:t>
            </a:r>
          </a:p>
          <a:p>
            <a:r>
              <a:rPr lang="en-US" dirty="0"/>
              <a:t>“Gourmet” foods</a:t>
            </a:r>
          </a:p>
          <a:p>
            <a:pPr lvl="1"/>
            <a:r>
              <a:rPr lang="en-US" dirty="0"/>
              <a:t>Jams, jellies, preserves</a:t>
            </a:r>
          </a:p>
          <a:p>
            <a:pPr lvl="1"/>
            <a:r>
              <a:rPr lang="en-US" dirty="0"/>
              <a:t>Pickled vegetables</a:t>
            </a:r>
          </a:p>
          <a:p>
            <a:pPr lvl="1"/>
            <a:r>
              <a:rPr lang="en-US" dirty="0"/>
              <a:t>Hot sauces, salsas, tapenades</a:t>
            </a:r>
          </a:p>
          <a:p>
            <a:pPr lvl="1"/>
            <a:r>
              <a:rPr lang="en-US" dirty="0"/>
              <a:t>Herbed oils and vinegars</a:t>
            </a:r>
          </a:p>
          <a:p>
            <a:r>
              <a:rPr lang="en-US" dirty="0"/>
              <a:t>Must consider regulatory, safety and </a:t>
            </a:r>
            <a:r>
              <a:rPr lang="en-US" b="1" dirty="0"/>
              <a:t>labeling</a:t>
            </a:r>
            <a:r>
              <a:rPr lang="en-US" dirty="0"/>
              <a:t> issues</a:t>
            </a:r>
          </a:p>
          <a:p>
            <a:endParaRPr lang="en-US" dirty="0"/>
          </a:p>
        </p:txBody>
      </p:sp>
    </p:spTree>
    <p:extLst>
      <p:ext uri="{BB962C8B-B14F-4D97-AF65-F5344CB8AC3E}">
        <p14:creationId xmlns:p14="http://schemas.microsoft.com/office/powerpoint/2010/main" val="288278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Required Label Components</a:t>
            </a:r>
          </a:p>
        </p:txBody>
      </p:sp>
      <p:sp>
        <p:nvSpPr>
          <p:cNvPr id="8" name="Content Placeholder 7"/>
          <p:cNvSpPr>
            <a:spLocks noGrp="1"/>
          </p:cNvSpPr>
          <p:nvPr>
            <p:ph idx="1"/>
          </p:nvPr>
        </p:nvSpPr>
        <p:spPr/>
        <p:txBody>
          <a:bodyPr/>
          <a:lstStyle/>
          <a:p>
            <a:r>
              <a:rPr lang="en-US" dirty="0"/>
              <a:t>Primary Display Panel</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768" l="6763" r="100000"/>
                    </a14:imgEffect>
                  </a14:imgLayer>
                </a14:imgProps>
              </a:ext>
              <a:ext uri="{28A0092B-C50C-407E-A947-70E740481C1C}">
                <a14:useLocalDpi xmlns:a14="http://schemas.microsoft.com/office/drawing/2010/main" val="0"/>
              </a:ext>
            </a:extLst>
          </a:blip>
          <a:stretch>
            <a:fillRect/>
          </a:stretch>
        </p:blipFill>
        <p:spPr>
          <a:xfrm>
            <a:off x="5505145" y="1829064"/>
            <a:ext cx="2651760" cy="4312083"/>
          </a:xfrm>
          <a:prstGeom prst="rect">
            <a:avLst/>
          </a:prstGeom>
        </p:spPr>
      </p:pic>
      <p:sp>
        <p:nvSpPr>
          <p:cNvPr id="6" name="TextBox 5"/>
          <p:cNvSpPr txBox="1"/>
          <p:nvPr/>
        </p:nvSpPr>
        <p:spPr>
          <a:xfrm>
            <a:off x="1717252" y="2943573"/>
            <a:ext cx="3067635" cy="492443"/>
          </a:xfrm>
          <a:prstGeom prst="rect">
            <a:avLst/>
          </a:prstGeom>
          <a:noFill/>
          <a:ln>
            <a:solidFill>
              <a:schemeClr val="tx1"/>
            </a:solidFill>
          </a:ln>
        </p:spPr>
        <p:txBody>
          <a:bodyPr wrap="none" rtlCol="0">
            <a:spAutoFit/>
          </a:bodyPr>
          <a:lstStyle/>
          <a:p>
            <a:r>
              <a:rPr lang="en-US" sz="2600" dirty="0">
                <a:latin typeface="+mn-lt"/>
              </a:rPr>
              <a:t>Statement of </a:t>
            </a:r>
            <a:r>
              <a:rPr lang="en-US" sz="2600" dirty="0"/>
              <a:t>Identity</a:t>
            </a:r>
            <a:endParaRPr lang="en-US" dirty="0"/>
          </a:p>
        </p:txBody>
      </p:sp>
      <p:sp>
        <p:nvSpPr>
          <p:cNvPr id="7" name="TextBox 6"/>
          <p:cNvSpPr txBox="1"/>
          <p:nvPr/>
        </p:nvSpPr>
        <p:spPr>
          <a:xfrm>
            <a:off x="1732653" y="4443721"/>
            <a:ext cx="3124894" cy="492443"/>
          </a:xfrm>
          <a:prstGeom prst="rect">
            <a:avLst/>
          </a:prstGeom>
          <a:noFill/>
          <a:ln>
            <a:solidFill>
              <a:schemeClr val="tx1"/>
            </a:solidFill>
          </a:ln>
        </p:spPr>
        <p:txBody>
          <a:bodyPr wrap="none" rtlCol="0">
            <a:spAutoFit/>
          </a:bodyPr>
          <a:lstStyle/>
          <a:p>
            <a:r>
              <a:rPr lang="en-US" sz="2600" dirty="0">
                <a:latin typeface="+mn-lt"/>
              </a:rPr>
              <a:t>Net weight statement</a:t>
            </a:r>
          </a:p>
        </p:txBody>
      </p:sp>
      <p:cxnSp>
        <p:nvCxnSpPr>
          <p:cNvPr id="15" name="Straight Arrow Connector 14"/>
          <p:cNvCxnSpPr/>
          <p:nvPr/>
        </p:nvCxnSpPr>
        <p:spPr>
          <a:xfrm flipV="1">
            <a:off x="4734800" y="2848532"/>
            <a:ext cx="1099369" cy="228196"/>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798282" y="4514474"/>
            <a:ext cx="1203477" cy="1237744"/>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200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Governor"/>
              </a:rPr>
              <a:t>Statement of Identity</a:t>
            </a:r>
            <a:endParaRPr lang="en-US" dirty="0"/>
          </a:p>
        </p:txBody>
      </p:sp>
      <p:sp>
        <p:nvSpPr>
          <p:cNvPr id="6" name="Content Placeholder 5"/>
          <p:cNvSpPr>
            <a:spLocks noGrp="1"/>
          </p:cNvSpPr>
          <p:nvPr>
            <p:ph idx="1"/>
          </p:nvPr>
        </p:nvSpPr>
        <p:spPr/>
        <p:txBody>
          <a:bodyPr/>
          <a:lstStyle/>
          <a:p>
            <a:r>
              <a:rPr lang="en-US"/>
              <a:t>Many foods have a legally established name that must be used [CFR21 §101.3]</a:t>
            </a:r>
            <a:endParaRPr lang="en-US" dirty="0"/>
          </a:p>
        </p:txBody>
      </p:sp>
    </p:spTree>
    <p:extLst>
      <p:ext uri="{BB962C8B-B14F-4D97-AF65-F5344CB8AC3E}">
        <p14:creationId xmlns:p14="http://schemas.microsoft.com/office/powerpoint/2010/main" val="213388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Standards of Identity exist for:</a:t>
            </a:r>
            <a:endParaRPr lang="en-US" dirty="0"/>
          </a:p>
        </p:txBody>
      </p:sp>
      <p:sp>
        <p:nvSpPr>
          <p:cNvPr id="3" name="Content Placeholder 2"/>
          <p:cNvSpPr>
            <a:spLocks noGrp="1"/>
          </p:cNvSpPr>
          <p:nvPr>
            <p:ph sz="half" idx="1"/>
          </p:nvPr>
        </p:nvSpPr>
        <p:spPr/>
        <p:txBody>
          <a:bodyPr>
            <a:normAutofit fontScale="70000" lnSpcReduction="20000"/>
          </a:bodyPr>
          <a:lstStyle/>
          <a:p>
            <a:r>
              <a:rPr lang="en-US"/>
              <a:t>§ 131 Milk &amp; cream</a:t>
            </a:r>
          </a:p>
          <a:p>
            <a:r>
              <a:rPr lang="en-US"/>
              <a:t>§ 133 Cheese</a:t>
            </a:r>
          </a:p>
          <a:p>
            <a:r>
              <a:rPr lang="en-US"/>
              <a:t>§ 135 Frozen desserts</a:t>
            </a:r>
          </a:p>
          <a:p>
            <a:r>
              <a:rPr lang="en-US"/>
              <a:t>§ 136 Bakery products</a:t>
            </a:r>
          </a:p>
          <a:p>
            <a:r>
              <a:rPr lang="en-US"/>
              <a:t>§ 137 Cereal flours</a:t>
            </a:r>
          </a:p>
          <a:p>
            <a:r>
              <a:rPr lang="en-US"/>
              <a:t>§ 139 Macaroni &amp; noodles</a:t>
            </a:r>
          </a:p>
          <a:p>
            <a:r>
              <a:rPr lang="en-US"/>
              <a:t>§ 145 Canned fruit</a:t>
            </a:r>
          </a:p>
          <a:p>
            <a:r>
              <a:rPr lang="en-US"/>
              <a:t>§ 146 Canned fruit juice</a:t>
            </a:r>
          </a:p>
          <a:p>
            <a:r>
              <a:rPr lang="en-US"/>
              <a:t>§ 150 Jellies &amp; preserves</a:t>
            </a:r>
          </a:p>
          <a:p>
            <a:r>
              <a:rPr lang="en-US"/>
              <a:t>§ 152 Fruit Pies</a:t>
            </a:r>
          </a:p>
          <a:p>
            <a:r>
              <a:rPr lang="en-US"/>
              <a:t>§ 155 Canned vegetables</a:t>
            </a:r>
            <a:endParaRPr lang="en-US" dirty="0"/>
          </a:p>
        </p:txBody>
      </p:sp>
      <p:sp>
        <p:nvSpPr>
          <p:cNvPr id="5" name="Content Placeholder 4"/>
          <p:cNvSpPr>
            <a:spLocks noGrp="1"/>
          </p:cNvSpPr>
          <p:nvPr>
            <p:ph sz="half" idx="2"/>
          </p:nvPr>
        </p:nvSpPr>
        <p:spPr/>
        <p:txBody>
          <a:bodyPr>
            <a:normAutofit fontScale="70000" lnSpcReduction="20000"/>
          </a:bodyPr>
          <a:lstStyle/>
          <a:p>
            <a:r>
              <a:rPr lang="en-US" dirty="0"/>
              <a:t>§ 156 Vegetable juices</a:t>
            </a:r>
          </a:p>
          <a:p>
            <a:r>
              <a:rPr lang="en-US" dirty="0"/>
              <a:t>§ 158 Frozen vegetables</a:t>
            </a:r>
          </a:p>
          <a:p>
            <a:r>
              <a:rPr lang="en-US" dirty="0"/>
              <a:t>§ 160 Eggs &amp; egg products</a:t>
            </a:r>
          </a:p>
          <a:p>
            <a:r>
              <a:rPr lang="en-US" dirty="0"/>
              <a:t>§ 161 Fish &amp; shellfish</a:t>
            </a:r>
          </a:p>
          <a:p>
            <a:r>
              <a:rPr lang="en-US" dirty="0"/>
              <a:t>§ 163 Cacao products</a:t>
            </a:r>
          </a:p>
          <a:p>
            <a:r>
              <a:rPr lang="en-US" dirty="0"/>
              <a:t>§ 164 Tree nuts &amp; peanuts</a:t>
            </a:r>
          </a:p>
          <a:p>
            <a:r>
              <a:rPr lang="en-US" dirty="0"/>
              <a:t>§ 165 Beverages</a:t>
            </a:r>
          </a:p>
          <a:p>
            <a:r>
              <a:rPr lang="en-US" dirty="0"/>
              <a:t>§ 166 Margarine</a:t>
            </a:r>
          </a:p>
          <a:p>
            <a:r>
              <a:rPr lang="en-US" dirty="0"/>
              <a:t>§ 168 Sweeteners &amp; syrups</a:t>
            </a:r>
          </a:p>
          <a:p>
            <a:r>
              <a:rPr lang="en-US" dirty="0"/>
              <a:t>§ 169 Dressings &amp; flavorings</a:t>
            </a:r>
          </a:p>
          <a:p>
            <a:endParaRPr lang="en-US" dirty="0"/>
          </a:p>
        </p:txBody>
      </p:sp>
    </p:spTree>
    <p:extLst>
      <p:ext uri="{BB962C8B-B14F-4D97-AF65-F5344CB8AC3E}">
        <p14:creationId xmlns:p14="http://schemas.microsoft.com/office/powerpoint/2010/main" val="2725945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latin typeface="Governor"/>
              </a:rPr>
              <a:t>Statement of Identity</a:t>
            </a:r>
            <a:endParaRPr lang="en-US" dirty="0"/>
          </a:p>
        </p:txBody>
      </p:sp>
      <p:sp>
        <p:nvSpPr>
          <p:cNvPr id="6" name="Content Placeholder 5"/>
          <p:cNvSpPr>
            <a:spLocks noGrp="1"/>
          </p:cNvSpPr>
          <p:nvPr>
            <p:ph idx="1"/>
          </p:nvPr>
        </p:nvSpPr>
        <p:spPr/>
        <p:txBody>
          <a:bodyPr>
            <a:normAutofit fontScale="92500" lnSpcReduction="10000"/>
          </a:bodyPr>
          <a:lstStyle/>
          <a:p>
            <a:r>
              <a:rPr lang="en-US"/>
              <a:t>Many foods have a legally established name that must be used [CFR21 §101.3]</a:t>
            </a:r>
          </a:p>
          <a:p>
            <a:r>
              <a:rPr lang="en-US"/>
              <a:t>All others must use “common or usual name”</a:t>
            </a:r>
          </a:p>
          <a:p>
            <a:r>
              <a:rPr lang="en-US"/>
              <a:t>Other requirements include:</a:t>
            </a:r>
          </a:p>
          <a:p>
            <a:pPr lvl="1"/>
            <a:r>
              <a:rPr lang="en-US"/>
              <a:t>Form of food (e.g. sliced, cubed, crushed)</a:t>
            </a:r>
          </a:p>
          <a:p>
            <a:pPr lvl="1"/>
            <a:r>
              <a:rPr lang="en-US"/>
              <a:t>“Imitation” if lower protein, vitamins, minerals</a:t>
            </a:r>
          </a:p>
          <a:p>
            <a:pPr lvl="1"/>
            <a:r>
              <a:rPr lang="en-US"/>
              <a:t>“___% Juice” for any drink showing fruit or vegetables on the label</a:t>
            </a:r>
            <a:endParaRPr lang="en-US" dirty="0"/>
          </a:p>
        </p:txBody>
      </p:sp>
    </p:spTree>
    <p:extLst>
      <p:ext uri="{BB962C8B-B14F-4D97-AF65-F5344CB8AC3E}">
        <p14:creationId xmlns:p14="http://schemas.microsoft.com/office/powerpoint/2010/main" val="401291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906" y="2700309"/>
            <a:ext cx="3925887"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ot;No&quot; Symbol 5"/>
          <p:cNvSpPr/>
          <p:nvPr/>
        </p:nvSpPr>
        <p:spPr>
          <a:xfrm>
            <a:off x="3319349" y="2671308"/>
            <a:ext cx="3795826" cy="3112351"/>
          </a:xfrm>
          <a:prstGeom prst="noSmoking">
            <a:avLst>
              <a:gd name="adj" fmla="val 4622"/>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p:nvPr>
        </p:nvSpPr>
        <p:spPr/>
        <p:txBody>
          <a:bodyPr>
            <a:normAutofit fontScale="90000"/>
          </a:bodyPr>
          <a:lstStyle/>
          <a:p>
            <a:r>
              <a:rPr lang="en-US"/>
              <a:t>Must Register to Sell Processed Produce</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331660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Required Label Components</a:t>
            </a:r>
          </a:p>
        </p:txBody>
      </p:sp>
      <p:grpSp>
        <p:nvGrpSpPr>
          <p:cNvPr id="10" name="Group 9"/>
          <p:cNvGrpSpPr/>
          <p:nvPr/>
        </p:nvGrpSpPr>
        <p:grpSpPr>
          <a:xfrm>
            <a:off x="1894163" y="1752383"/>
            <a:ext cx="6900805" cy="4324691"/>
            <a:chOff x="703266" y="1222043"/>
            <a:chExt cx="7702153" cy="4758125"/>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768" l="6763" r="100000"/>
                      </a14:imgEffect>
                    </a14:imgLayer>
                  </a14:imgProps>
                </a:ext>
                <a:ext uri="{28A0092B-C50C-407E-A947-70E740481C1C}">
                  <a14:useLocalDpi xmlns:a14="http://schemas.microsoft.com/office/drawing/2010/main" val="0"/>
                </a:ext>
              </a:extLst>
            </a:blip>
            <a:stretch>
              <a:fillRect/>
            </a:stretch>
          </p:blipFill>
          <p:spPr>
            <a:xfrm>
              <a:off x="703266" y="1222043"/>
              <a:ext cx="2857634" cy="4758125"/>
            </a:xfrm>
            <a:prstGeom prst="rect">
              <a:avLst/>
            </a:prstGeom>
          </p:spPr>
        </p:pic>
        <p:sp>
          <p:nvSpPr>
            <p:cNvPr id="5" name="TextBox 4"/>
            <p:cNvSpPr txBox="1"/>
            <p:nvPr/>
          </p:nvSpPr>
          <p:spPr>
            <a:xfrm>
              <a:off x="4065970" y="1370638"/>
              <a:ext cx="3538789" cy="646332"/>
            </a:xfrm>
            <a:prstGeom prst="rect">
              <a:avLst/>
            </a:prstGeom>
            <a:noFill/>
          </p:spPr>
          <p:txBody>
            <a:bodyPr wrap="none" rtlCol="0">
              <a:spAutoFit/>
            </a:bodyPr>
            <a:lstStyle/>
            <a:p>
              <a:r>
                <a:rPr lang="en-US" sz="3600" dirty="0">
                  <a:latin typeface="+mn-lt"/>
                </a:rPr>
                <a:t>Information Panel</a:t>
              </a:r>
            </a:p>
          </p:txBody>
        </p:sp>
        <p:sp>
          <p:nvSpPr>
            <p:cNvPr id="8" name="TextBox 7"/>
            <p:cNvSpPr txBox="1"/>
            <p:nvPr/>
          </p:nvSpPr>
          <p:spPr>
            <a:xfrm>
              <a:off x="4823376" y="2152420"/>
              <a:ext cx="3336050" cy="541797"/>
            </a:xfrm>
            <a:prstGeom prst="rect">
              <a:avLst/>
            </a:prstGeom>
            <a:noFill/>
            <a:ln>
              <a:solidFill>
                <a:schemeClr val="tx1"/>
              </a:solidFill>
            </a:ln>
          </p:spPr>
          <p:txBody>
            <a:bodyPr wrap="none" rtlCol="0">
              <a:spAutoFit/>
            </a:bodyPr>
            <a:lstStyle/>
            <a:p>
              <a:pPr algn="ctr"/>
              <a:r>
                <a:rPr lang="en-US" sz="2400" dirty="0">
                  <a:latin typeface="+mn-lt"/>
                </a:rPr>
                <a:t>Nutrition</a:t>
              </a:r>
              <a:r>
                <a:rPr lang="en-US" sz="2600" dirty="0">
                  <a:latin typeface="+mn-lt"/>
                </a:rPr>
                <a:t> Facts panel </a:t>
              </a:r>
            </a:p>
          </p:txBody>
        </p:sp>
        <p:sp>
          <p:nvSpPr>
            <p:cNvPr id="9" name="TextBox 8"/>
            <p:cNvSpPr txBox="1"/>
            <p:nvPr/>
          </p:nvSpPr>
          <p:spPr>
            <a:xfrm>
              <a:off x="4857049" y="3220937"/>
              <a:ext cx="3268705" cy="541797"/>
            </a:xfrm>
            <a:prstGeom prst="rect">
              <a:avLst/>
            </a:prstGeom>
            <a:noFill/>
            <a:ln>
              <a:solidFill>
                <a:schemeClr val="tx1"/>
              </a:solidFill>
            </a:ln>
          </p:spPr>
          <p:txBody>
            <a:bodyPr wrap="none" rtlCol="0">
              <a:spAutoFit/>
            </a:bodyPr>
            <a:lstStyle/>
            <a:p>
              <a:pPr algn="ctr"/>
              <a:r>
                <a:rPr lang="en-US" sz="2400" dirty="0">
                  <a:latin typeface="+mn-lt"/>
                </a:rPr>
                <a:t>Ingredient</a:t>
              </a:r>
              <a:r>
                <a:rPr lang="en-US" sz="2600" dirty="0">
                  <a:latin typeface="+mn-lt"/>
                </a:rPr>
                <a:t> statement</a:t>
              </a:r>
            </a:p>
          </p:txBody>
        </p:sp>
        <p:sp>
          <p:nvSpPr>
            <p:cNvPr id="11" name="TextBox 10"/>
            <p:cNvSpPr txBox="1"/>
            <p:nvPr/>
          </p:nvSpPr>
          <p:spPr>
            <a:xfrm>
              <a:off x="4446870" y="4526111"/>
              <a:ext cx="3958549" cy="507934"/>
            </a:xfrm>
            <a:prstGeom prst="rect">
              <a:avLst/>
            </a:prstGeom>
            <a:noFill/>
            <a:ln>
              <a:solidFill>
                <a:schemeClr val="tx1"/>
              </a:solidFill>
            </a:ln>
          </p:spPr>
          <p:txBody>
            <a:bodyPr wrap="square" rtlCol="0">
              <a:spAutoFit/>
            </a:bodyPr>
            <a:lstStyle/>
            <a:p>
              <a:pPr algn="ctr"/>
              <a:r>
                <a:rPr lang="en-US" sz="2400" dirty="0">
                  <a:latin typeface="+mn-lt"/>
                </a:rPr>
                <a:t>Producer name &amp; address</a:t>
              </a:r>
            </a:p>
          </p:txBody>
        </p:sp>
        <p:cxnSp>
          <p:nvCxnSpPr>
            <p:cNvPr id="23" name="Straight Arrow Connector 22"/>
            <p:cNvCxnSpPr>
              <a:stCxn id="9" idx="1"/>
            </p:cNvCxnSpPr>
            <p:nvPr/>
          </p:nvCxnSpPr>
          <p:spPr>
            <a:xfrm flipH="1">
              <a:off x="3274890" y="3491837"/>
              <a:ext cx="1582159" cy="79761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1" idx="1"/>
            </p:cNvCxnSpPr>
            <p:nvPr/>
          </p:nvCxnSpPr>
          <p:spPr>
            <a:xfrm flipH="1">
              <a:off x="3315817" y="4780079"/>
              <a:ext cx="1131053" cy="70265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1"/>
            </p:cNvCxnSpPr>
            <p:nvPr/>
          </p:nvCxnSpPr>
          <p:spPr>
            <a:xfrm flipH="1">
              <a:off x="3315817" y="2423319"/>
              <a:ext cx="1507559" cy="300891"/>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0116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Governor"/>
              </a:rPr>
              <a:t>Ingredient Statement</a:t>
            </a:r>
            <a:endParaRPr lang="en-US" dirty="0"/>
          </a:p>
        </p:txBody>
      </p:sp>
      <p:sp>
        <p:nvSpPr>
          <p:cNvPr id="6" name="Content Placeholder 5"/>
          <p:cNvSpPr>
            <a:spLocks noGrp="1"/>
          </p:cNvSpPr>
          <p:nvPr>
            <p:ph idx="1"/>
          </p:nvPr>
        </p:nvSpPr>
        <p:spPr/>
        <p:txBody>
          <a:bodyPr>
            <a:normAutofit lnSpcReduction="10000"/>
          </a:bodyPr>
          <a:lstStyle/>
          <a:p>
            <a:r>
              <a:rPr lang="en-US" sz="2800" dirty="0"/>
              <a:t>Ingredients must be listed in order by weight</a:t>
            </a:r>
          </a:p>
          <a:p>
            <a:r>
              <a:rPr lang="en-US" sz="2800" dirty="0"/>
              <a:t>Must list function of any preservatives</a:t>
            </a:r>
          </a:p>
          <a:p>
            <a:pPr lvl="1"/>
            <a:r>
              <a:rPr lang="en-US" sz="2400" dirty="0"/>
              <a:t>“Ascorbic Acid to promote color retention”</a:t>
            </a:r>
          </a:p>
          <a:p>
            <a:r>
              <a:rPr lang="en-US" sz="2800" dirty="0"/>
              <a:t>“Spices”, “Natural Flavor” or “Artificial Flavor” can be grouped to save space </a:t>
            </a:r>
          </a:p>
          <a:p>
            <a:pPr lvl="1"/>
            <a:r>
              <a:rPr lang="en-US" sz="2800" i="1" dirty="0"/>
              <a:t>Except: </a:t>
            </a:r>
            <a:r>
              <a:rPr lang="en-US" sz="2400" dirty="0"/>
              <a:t>onion/garlic/celery items, salt, and MSG</a:t>
            </a:r>
          </a:p>
          <a:p>
            <a:r>
              <a:rPr lang="en-US" sz="2800" dirty="0"/>
              <a:t>Certified colors must be specified</a:t>
            </a:r>
          </a:p>
          <a:p>
            <a:pPr lvl="1"/>
            <a:r>
              <a:rPr lang="en-US" sz="2400" dirty="0"/>
              <a:t>“Red 40” or “FD&amp;C Red 40”</a:t>
            </a:r>
          </a:p>
        </p:txBody>
      </p:sp>
    </p:spTree>
    <p:extLst>
      <p:ext uri="{BB962C8B-B14F-4D97-AF65-F5344CB8AC3E}">
        <p14:creationId xmlns:p14="http://schemas.microsoft.com/office/powerpoint/2010/main" val="3937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Allergen Statement</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1" y="1567543"/>
            <a:ext cx="7089286" cy="4539342"/>
          </a:xfrm>
        </p:spPr>
      </p:pic>
    </p:spTree>
    <p:extLst>
      <p:ext uri="{BB962C8B-B14F-4D97-AF65-F5344CB8AC3E}">
        <p14:creationId xmlns:p14="http://schemas.microsoft.com/office/powerpoint/2010/main" val="3527997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Governor"/>
              </a:rPr>
              <a:t>Nutrition Labeling Is Changing…</a:t>
            </a:r>
            <a:endParaRPr lang="en-US" dirty="0"/>
          </a:p>
        </p:txBody>
      </p:sp>
      <p:pic>
        <p:nvPicPr>
          <p:cNvPr id="4" name="Content Placeholder 3" descr="FDA nutrition labels.gif"/>
          <p:cNvPicPr>
            <a:picLocks noGrp="1" noChangeAspect="1"/>
          </p:cNvPicPr>
          <p:nvPr>
            <p:ph idx="1"/>
          </p:nvPr>
        </p:nvPicPr>
        <p:blipFill>
          <a:blip r:embed="rId2" cstate="print"/>
          <a:stretch>
            <a:fillRect/>
          </a:stretch>
        </p:blipFill>
        <p:spPr>
          <a:xfrm>
            <a:off x="1153887" y="1564664"/>
            <a:ext cx="6382610" cy="3897243"/>
          </a:xfrm>
        </p:spPr>
      </p:pic>
    </p:spTree>
    <p:extLst>
      <p:ext uri="{BB962C8B-B14F-4D97-AF65-F5344CB8AC3E}">
        <p14:creationId xmlns:p14="http://schemas.microsoft.com/office/powerpoint/2010/main" val="3184450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64" y="2188824"/>
            <a:ext cx="6541222" cy="4549433"/>
          </a:xfrm>
          <a:prstGeom prst="rect">
            <a:avLst/>
          </a:prstGeom>
        </p:spPr>
      </p:pic>
      <p:sp>
        <p:nvSpPr>
          <p:cNvPr id="7" name="Title 6"/>
          <p:cNvSpPr>
            <a:spLocks noGrp="1"/>
          </p:cNvSpPr>
          <p:nvPr>
            <p:ph type="title"/>
          </p:nvPr>
        </p:nvSpPr>
        <p:spPr/>
        <p:txBody>
          <a:bodyPr>
            <a:normAutofit/>
          </a:bodyPr>
          <a:lstStyle/>
          <a:p>
            <a:r>
              <a:rPr lang="en-US" dirty="0">
                <a:latin typeface="Governor"/>
              </a:rPr>
              <a:t>Nutrition Labeling</a:t>
            </a:r>
            <a:endParaRPr lang="en-US" dirty="0"/>
          </a:p>
        </p:txBody>
      </p:sp>
      <p:sp>
        <p:nvSpPr>
          <p:cNvPr id="3" name="Content Placeholder 2"/>
          <p:cNvSpPr>
            <a:spLocks noGrp="1"/>
          </p:cNvSpPr>
          <p:nvPr>
            <p:ph idx="1"/>
          </p:nvPr>
        </p:nvSpPr>
        <p:spPr>
          <a:xfrm>
            <a:off x="631371" y="1790248"/>
            <a:ext cx="7151915" cy="763813"/>
          </a:xfrm>
        </p:spPr>
        <p:txBody>
          <a:bodyPr>
            <a:normAutofit fontScale="85000" lnSpcReduction="10000"/>
          </a:bodyPr>
          <a:lstStyle/>
          <a:p>
            <a:r>
              <a:rPr lang="en-US" dirty="0"/>
              <a:t>Reference Amounts Customarily Consumed</a:t>
            </a:r>
          </a:p>
          <a:p>
            <a:pPr marL="0" indent="0">
              <a:buNone/>
            </a:pPr>
            <a:endParaRPr lang="en-US" dirty="0"/>
          </a:p>
        </p:txBody>
      </p:sp>
    </p:spTree>
    <p:extLst>
      <p:ext uri="{BB962C8B-B14F-4D97-AF65-F5344CB8AC3E}">
        <p14:creationId xmlns:p14="http://schemas.microsoft.com/office/powerpoint/2010/main" val="282252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Small Business Exemption</a:t>
            </a:r>
            <a:endParaRPr lang="en-US" dirty="0"/>
          </a:p>
        </p:txBody>
      </p:sp>
      <p:sp>
        <p:nvSpPr>
          <p:cNvPr id="3" name="Content Placeholder 2"/>
          <p:cNvSpPr>
            <a:spLocks noGrp="1"/>
          </p:cNvSpPr>
          <p:nvPr>
            <p:ph idx="1"/>
          </p:nvPr>
        </p:nvSpPr>
        <p:spPr/>
        <p:txBody>
          <a:bodyPr/>
          <a:lstStyle/>
          <a:p>
            <a:r>
              <a:rPr lang="en-US" dirty="0"/>
              <a:t>Very small companies (&lt; $50,000 total sales or fewer than 100 employees) do not even need to file with FDA</a:t>
            </a:r>
          </a:p>
          <a:p>
            <a:r>
              <a:rPr lang="en-US" b="1" dirty="0"/>
              <a:t>ANY</a:t>
            </a:r>
            <a:r>
              <a:rPr lang="en-US" dirty="0"/>
              <a:t>  NUTRITION  CLAIMS  VOID  THIS EXEMPTION</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21972" y="4617616"/>
            <a:ext cx="6044728" cy="186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2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Types of Health Claims</a:t>
            </a:r>
            <a:endParaRPr lang="en-US" dirty="0"/>
          </a:p>
        </p:txBody>
      </p:sp>
      <p:sp>
        <p:nvSpPr>
          <p:cNvPr id="3" name="Content Placeholder 2"/>
          <p:cNvSpPr>
            <a:spLocks noGrp="1"/>
          </p:cNvSpPr>
          <p:nvPr>
            <p:ph idx="1"/>
          </p:nvPr>
        </p:nvSpPr>
        <p:spPr/>
        <p:txBody>
          <a:bodyPr>
            <a:normAutofit fontScale="92500" lnSpcReduction="20000"/>
          </a:bodyPr>
          <a:lstStyle/>
          <a:p>
            <a:r>
              <a:rPr lang="en-US"/>
              <a:t>Nutrient content claims</a:t>
            </a:r>
          </a:p>
          <a:p>
            <a:pPr lvl="1"/>
            <a:r>
              <a:rPr lang="en-US"/>
              <a:t>Specific guidelines for different types of food</a:t>
            </a:r>
          </a:p>
          <a:p>
            <a:r>
              <a:rPr lang="en-US"/>
              <a:t>Approved health claims</a:t>
            </a:r>
          </a:p>
          <a:p>
            <a:pPr lvl="1"/>
            <a:r>
              <a:rPr lang="en-US"/>
              <a:t>General scientific consensus has been reached</a:t>
            </a:r>
          </a:p>
          <a:p>
            <a:pPr lvl="1"/>
            <a:r>
              <a:rPr lang="en-US"/>
              <a:t>Must put in context of whole diet</a:t>
            </a:r>
          </a:p>
          <a:p>
            <a:r>
              <a:rPr lang="en-US"/>
              <a:t>Qualified health claims</a:t>
            </a:r>
          </a:p>
          <a:p>
            <a:pPr lvl="1"/>
            <a:r>
              <a:rPr lang="en-US"/>
              <a:t>No scientific consensus, but some evidence</a:t>
            </a:r>
          </a:p>
          <a:p>
            <a:pPr lvl="1"/>
            <a:r>
              <a:rPr lang="en-US"/>
              <a:t>Stricter wording requirements</a:t>
            </a:r>
          </a:p>
          <a:p>
            <a:endParaRPr lang="en-US"/>
          </a:p>
          <a:p>
            <a:endParaRPr lang="en-US"/>
          </a:p>
          <a:p>
            <a:endParaRPr lang="en-US" dirty="0"/>
          </a:p>
        </p:txBody>
      </p:sp>
    </p:spTree>
    <p:extLst>
      <p:ext uri="{BB962C8B-B14F-4D97-AF65-F5344CB8AC3E}">
        <p14:creationId xmlns:p14="http://schemas.microsoft.com/office/powerpoint/2010/main" val="333166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Nutrient Content Claims</a:t>
            </a:r>
            <a:endParaRPr lang="en-US" dirty="0"/>
          </a:p>
        </p:txBody>
      </p:sp>
      <p:sp>
        <p:nvSpPr>
          <p:cNvPr id="3" name="Content Placeholder 2"/>
          <p:cNvSpPr>
            <a:spLocks noGrp="1"/>
          </p:cNvSpPr>
          <p:nvPr>
            <p:ph idx="1"/>
          </p:nvPr>
        </p:nvSpPr>
        <p:spPr/>
        <p:txBody>
          <a:bodyPr>
            <a:normAutofit fontScale="70000" lnSpcReduction="20000"/>
          </a:bodyPr>
          <a:lstStyle/>
          <a:p>
            <a:pPr marL="514350" indent="-457200"/>
            <a:r>
              <a:rPr lang="en-US" sz="4000" dirty="0"/>
              <a:t>Content Claims</a:t>
            </a:r>
            <a:r>
              <a:rPr lang="en-US" dirty="0"/>
              <a:t>   [21CFR§101.60-62]</a:t>
            </a:r>
          </a:p>
          <a:p>
            <a:pPr lvl="1"/>
            <a:r>
              <a:rPr lang="en-US" dirty="0"/>
              <a:t>“Free”, “Low”, “Reduced/Less” </a:t>
            </a:r>
          </a:p>
          <a:p>
            <a:pPr marL="514350" indent="-457200"/>
            <a:r>
              <a:rPr lang="en-US" sz="4000" dirty="0"/>
              <a:t>Relative Claims</a:t>
            </a:r>
            <a:r>
              <a:rPr lang="en-US" dirty="0"/>
              <a:t>   [21CFR§101.13(j)]</a:t>
            </a:r>
          </a:p>
          <a:p>
            <a:pPr lvl="1"/>
            <a:r>
              <a:rPr lang="en-US" dirty="0"/>
              <a:t>“Light”, “Reduced” or “Added”, “More” or “Less” </a:t>
            </a:r>
          </a:p>
          <a:p>
            <a:r>
              <a:rPr lang="en-US" dirty="0"/>
              <a:t>  </a:t>
            </a:r>
            <a:r>
              <a:rPr lang="en-US" sz="4000" dirty="0"/>
              <a:t>Other Claims</a:t>
            </a:r>
          </a:p>
          <a:p>
            <a:pPr lvl="1"/>
            <a:r>
              <a:rPr lang="en-US" dirty="0"/>
              <a:t>“High”, “Rich In” or “Excellent Source of”</a:t>
            </a:r>
          </a:p>
          <a:p>
            <a:pPr lvl="1"/>
            <a:r>
              <a:rPr lang="en-US" dirty="0"/>
              <a:t>“Good Source”, “Contains” or “Provides”</a:t>
            </a:r>
          </a:p>
          <a:p>
            <a:pPr lvl="1"/>
            <a:r>
              <a:rPr lang="en-US" dirty="0"/>
              <a:t>“Lean” and “Extra Lean”</a:t>
            </a:r>
          </a:p>
          <a:p>
            <a:pPr lvl="1"/>
            <a:r>
              <a:rPr lang="en-US" dirty="0"/>
              <a:t>“Modified”</a:t>
            </a:r>
          </a:p>
          <a:p>
            <a:pPr lvl="1"/>
            <a:r>
              <a:rPr lang="en-US" dirty="0"/>
              <a:t>“Fiber” claims</a:t>
            </a:r>
          </a:p>
          <a:p>
            <a:pPr lvl="1"/>
            <a:endParaRPr lang="en-US" dirty="0"/>
          </a:p>
        </p:txBody>
      </p:sp>
    </p:spTree>
    <p:extLst>
      <p:ext uri="{BB962C8B-B14F-4D97-AF65-F5344CB8AC3E}">
        <p14:creationId xmlns:p14="http://schemas.microsoft.com/office/powerpoint/2010/main" val="150214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d dressing.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1114204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yers.jpg"/>
          <p:cNvPicPr>
            <a:picLocks noChangeAspect="1"/>
          </p:cNvPicPr>
          <p:nvPr/>
        </p:nvPicPr>
        <p:blipFill>
          <a:blip r:embed="rId2" cstate="print"/>
          <a:stretch>
            <a:fillRect/>
          </a:stretch>
        </p:blipFill>
        <p:spPr>
          <a:xfrm>
            <a:off x="131799" y="0"/>
            <a:ext cx="8880402" cy="6858000"/>
          </a:xfrm>
          <a:prstGeom prst="rect">
            <a:avLst/>
          </a:prstGeom>
        </p:spPr>
      </p:pic>
    </p:spTree>
    <p:extLst>
      <p:ext uri="{BB962C8B-B14F-4D97-AF65-F5344CB8AC3E}">
        <p14:creationId xmlns:p14="http://schemas.microsoft.com/office/powerpoint/2010/main" val="95756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Processed Foods Include:</a:t>
            </a:r>
            <a:br>
              <a:rPr lang="en-US"/>
            </a:br>
            <a:r>
              <a:rPr lang="en-US"/>
              <a:t>Peeled, Cut, or Washed Produce</a:t>
            </a:r>
            <a:endParaRPr lang="en-US" dirty="0"/>
          </a:p>
        </p:txBody>
      </p:sp>
      <p:sp>
        <p:nvSpPr>
          <p:cNvPr id="4" name="Content Placeholder 3"/>
          <p:cNvSpPr>
            <a:spLocks noGrp="1"/>
          </p:cNvSpPr>
          <p:nvPr>
            <p:ph idx="1"/>
          </p:nvPr>
        </p:nvSpPr>
        <p:spPr/>
        <p:txBody>
          <a:bodyPr/>
          <a:lstStyle/>
          <a:p>
            <a:endParaRPr lang="en-US"/>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285" y="1979313"/>
            <a:ext cx="5730875" cy="3816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48130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latin typeface="Governor"/>
              </a:rPr>
              <a:t>Organic Labeling</a:t>
            </a:r>
            <a:endParaRPr lang="en-US" dirty="0"/>
          </a:p>
        </p:txBody>
      </p:sp>
      <p:sp>
        <p:nvSpPr>
          <p:cNvPr id="3" name="Content Placeholder 2"/>
          <p:cNvSpPr>
            <a:spLocks noGrp="1"/>
          </p:cNvSpPr>
          <p:nvPr>
            <p:ph idx="1"/>
          </p:nvPr>
        </p:nvSpPr>
        <p:spPr/>
        <p:txBody>
          <a:bodyPr/>
          <a:lstStyle/>
          <a:p>
            <a:r>
              <a:rPr lang="en-US"/>
              <a:t>Crop, livestock, or food product certification</a:t>
            </a:r>
          </a:p>
          <a:p>
            <a:r>
              <a:rPr lang="en-US"/>
              <a:t>USDA does not require certification for organic sales &lt;$5000 / year</a:t>
            </a:r>
          </a:p>
          <a:p>
            <a:r>
              <a:rPr lang="en-US"/>
              <a:t>Specific requirements for how it is stated on the label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535" y="4612764"/>
            <a:ext cx="1371600" cy="13716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26" y="4612764"/>
            <a:ext cx="1463040" cy="1463040"/>
          </a:xfrm>
          <a:prstGeom prst="ellipse">
            <a:avLst/>
          </a:prstGeom>
        </p:spPr>
      </p:pic>
    </p:spTree>
    <p:extLst>
      <p:ext uri="{BB962C8B-B14F-4D97-AF65-F5344CB8AC3E}">
        <p14:creationId xmlns:p14="http://schemas.microsoft.com/office/powerpoint/2010/main" val="2114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“100% Organic”</a:t>
            </a:r>
            <a:endParaRPr lang="en-US" dirty="0"/>
          </a:p>
        </p:txBody>
      </p:sp>
      <p:sp>
        <p:nvSpPr>
          <p:cNvPr id="3" name="Content Placeholder 2"/>
          <p:cNvSpPr>
            <a:spLocks noGrp="1"/>
          </p:cNvSpPr>
          <p:nvPr>
            <p:ph idx="1"/>
          </p:nvPr>
        </p:nvSpPr>
        <p:spPr/>
        <p:txBody>
          <a:bodyPr/>
          <a:lstStyle/>
          <a:p>
            <a:r>
              <a:rPr lang="en-US"/>
              <a:t>Must contain only organic ingredients (not including water and salt)</a:t>
            </a:r>
          </a:p>
          <a:p>
            <a:r>
              <a:rPr lang="en-US"/>
              <a:t>Must list certifying agency information</a:t>
            </a:r>
          </a:p>
          <a:p>
            <a:r>
              <a:rPr lang="en-US"/>
              <a:t>Can use USDA and/or certifying agency seal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014" y="4345280"/>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792" y="4288492"/>
            <a:ext cx="1723087" cy="1723087"/>
          </a:xfrm>
          <a:prstGeom prst="ellipse">
            <a:avLst/>
          </a:prstGeom>
        </p:spPr>
      </p:pic>
    </p:spTree>
    <p:extLst>
      <p:ext uri="{BB962C8B-B14F-4D97-AF65-F5344CB8AC3E}">
        <p14:creationId xmlns:p14="http://schemas.microsoft.com/office/powerpoint/2010/main" val="39687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“Organic”</a:t>
            </a:r>
            <a:endParaRPr lang="en-US" dirty="0"/>
          </a:p>
        </p:txBody>
      </p:sp>
      <p:sp>
        <p:nvSpPr>
          <p:cNvPr id="3" name="Content Placeholder 2"/>
          <p:cNvSpPr>
            <a:spLocks noGrp="1"/>
          </p:cNvSpPr>
          <p:nvPr>
            <p:ph idx="1"/>
          </p:nvPr>
        </p:nvSpPr>
        <p:spPr/>
        <p:txBody>
          <a:bodyPr/>
          <a:lstStyle/>
          <a:p>
            <a:r>
              <a:rPr lang="en-US"/>
              <a:t>Must contain 95% organic ingredients</a:t>
            </a:r>
          </a:p>
          <a:p>
            <a:r>
              <a:rPr lang="en-US"/>
              <a:t>Cannot contain sulfites </a:t>
            </a:r>
          </a:p>
          <a:p>
            <a:r>
              <a:rPr lang="en-US"/>
              <a:t>Must list certifying agency information</a:t>
            </a:r>
          </a:p>
          <a:p>
            <a:r>
              <a:rPr lang="en-US"/>
              <a:t>Can use USDA and/or certifying agency seal</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8376" y="4496592"/>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793" y="4383018"/>
            <a:ext cx="1723087" cy="1723087"/>
          </a:xfrm>
          <a:prstGeom prst="ellipse">
            <a:avLst/>
          </a:prstGeom>
        </p:spPr>
      </p:pic>
    </p:spTree>
    <p:extLst>
      <p:ext uri="{BB962C8B-B14F-4D97-AF65-F5344CB8AC3E}">
        <p14:creationId xmlns:p14="http://schemas.microsoft.com/office/powerpoint/2010/main" val="3260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“Contains Organic __________”</a:t>
            </a:r>
            <a:endParaRPr lang="en-US" dirty="0"/>
          </a:p>
        </p:txBody>
      </p:sp>
      <p:sp>
        <p:nvSpPr>
          <p:cNvPr id="3" name="Content Placeholder 2"/>
          <p:cNvSpPr>
            <a:spLocks noGrp="1"/>
          </p:cNvSpPr>
          <p:nvPr>
            <p:ph idx="1"/>
          </p:nvPr>
        </p:nvSpPr>
        <p:spPr/>
        <p:txBody>
          <a:bodyPr/>
          <a:lstStyle/>
          <a:p>
            <a:r>
              <a:rPr lang="en-US"/>
              <a:t>Must contain 70% organic ingredients</a:t>
            </a:r>
          </a:p>
          <a:p>
            <a:r>
              <a:rPr lang="en-US"/>
              <a:t>Cannot contain sulfites (except wine)</a:t>
            </a:r>
          </a:p>
          <a:p>
            <a:r>
              <a:rPr lang="en-US"/>
              <a:t>Must list certifying agency information</a:t>
            </a:r>
          </a:p>
          <a:p>
            <a:r>
              <a:rPr lang="en-US"/>
              <a:t>Can use certifying agency seal, but not USDA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140" y="4515641"/>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164" y="4458852"/>
            <a:ext cx="1723087" cy="1723087"/>
          </a:xfrm>
          <a:prstGeom prst="ellipse">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971" y="4409172"/>
            <a:ext cx="184785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19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Governor"/>
              </a:rPr>
              <a:t>Natural Labeling</a:t>
            </a:r>
            <a:endParaRPr lang="en-US" dirty="0"/>
          </a:p>
        </p:txBody>
      </p:sp>
      <p:sp>
        <p:nvSpPr>
          <p:cNvPr id="3" name="Content Placeholder 2"/>
          <p:cNvSpPr>
            <a:spLocks noGrp="1"/>
          </p:cNvSpPr>
          <p:nvPr>
            <p:ph idx="1"/>
          </p:nvPr>
        </p:nvSpPr>
        <p:spPr/>
        <p:txBody>
          <a:bodyPr>
            <a:normAutofit lnSpcReduction="10000"/>
          </a:bodyPr>
          <a:lstStyle/>
          <a:p>
            <a:r>
              <a:rPr lang="en-US"/>
              <a:t>No specific legal definition from FDA</a:t>
            </a:r>
          </a:p>
          <a:p>
            <a:pPr lvl="1"/>
            <a:r>
              <a:rPr lang="en-US"/>
              <a:t>USDA has stricter requirements</a:t>
            </a:r>
          </a:p>
          <a:p>
            <a:r>
              <a:rPr lang="en-US"/>
              <a:t>Cannot contain artificial or synthetic ingredients</a:t>
            </a:r>
          </a:p>
          <a:p>
            <a:pPr lvl="1"/>
            <a:r>
              <a:rPr lang="en-US"/>
              <a:t>Colors</a:t>
            </a:r>
          </a:p>
          <a:p>
            <a:pPr lvl="1"/>
            <a:r>
              <a:rPr lang="en-US"/>
              <a:t>Flavors</a:t>
            </a:r>
          </a:p>
          <a:p>
            <a:pPr lvl="1"/>
            <a:r>
              <a:rPr lang="en-US"/>
              <a:t>Preservatives</a:t>
            </a:r>
          </a:p>
          <a:p>
            <a:endParaRPr lang="en-US" dirty="0"/>
          </a:p>
        </p:txBody>
      </p:sp>
    </p:spTree>
    <p:extLst>
      <p:ext uri="{BB962C8B-B14F-4D97-AF65-F5344CB8AC3E}">
        <p14:creationId xmlns:p14="http://schemas.microsoft.com/office/powerpoint/2010/main" val="391875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228396"/>
            <a:ext cx="7772400" cy="1470025"/>
          </a:xfrm>
        </p:spPr>
        <p:txBody>
          <a:bodyPr/>
          <a:lstStyle/>
          <a:p>
            <a:r>
              <a:rPr lang="en-US" sz="6000" dirty="0"/>
              <a:t>Questions?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9567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All products containing &gt; 3% raw or &gt; 2% cooked meat by weight</a:t>
            </a:r>
          </a:p>
          <a:p>
            <a:r>
              <a:rPr lang="en-US"/>
              <a:t>Beef, Pork, Lamb, Goat</a:t>
            </a:r>
          </a:p>
          <a:p>
            <a:r>
              <a:rPr lang="en-US"/>
              <a:t>Labeling requirements:  9CFR §317</a:t>
            </a:r>
          </a:p>
          <a:p>
            <a:r>
              <a:rPr lang="en-US"/>
              <a:t>Processing requirements:  9CFR §318</a:t>
            </a:r>
          </a:p>
          <a:p>
            <a:r>
              <a:rPr lang="en-US"/>
              <a:t>Standards of Identity:  9CFR §319</a:t>
            </a:r>
          </a:p>
          <a:p>
            <a:endParaRPr lang="en-US" dirty="0"/>
          </a:p>
        </p:txBody>
      </p:sp>
      <p:sp>
        <p:nvSpPr>
          <p:cNvPr id="4" name="Content Placeholder 3"/>
          <p:cNvSpPr>
            <a:spLocks noGrp="1"/>
          </p:cNvSpPr>
          <p:nvPr>
            <p:ph sz="quarter" idx="4294967295"/>
          </p:nvPr>
        </p:nvSpPr>
        <p:spPr>
          <a:xfrm>
            <a:off x="1241425" y="962026"/>
            <a:ext cx="6283325" cy="709612"/>
          </a:xfrm>
        </p:spPr>
        <p:txBody>
          <a:bodyPr>
            <a:noAutofit/>
          </a:bodyPr>
          <a:lstStyle/>
          <a:p>
            <a:pPr marL="0" indent="0">
              <a:buNone/>
            </a:pPr>
            <a:r>
              <a:rPr lang="en-US" dirty="0">
                <a:solidFill>
                  <a:schemeClr val="bg1"/>
                </a:solidFill>
                <a:latin typeface="Governor"/>
              </a:rPr>
              <a:t>USDA FSIS – Meat Regulations</a:t>
            </a:r>
          </a:p>
        </p:txBody>
      </p:sp>
    </p:spTree>
    <p:extLst>
      <p:ext uri="{BB962C8B-B14F-4D97-AF65-F5344CB8AC3E}">
        <p14:creationId xmlns:p14="http://schemas.microsoft.com/office/powerpoint/2010/main" val="3316732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All products containing &gt; 3% raw or &gt; 2% cooked poultry by weight</a:t>
            </a:r>
          </a:p>
          <a:p>
            <a:r>
              <a:rPr lang="en-US"/>
              <a:t>Chicken, Turkey, Goose, Duck, Guinea, Squab</a:t>
            </a:r>
          </a:p>
          <a:p>
            <a:r>
              <a:rPr lang="en-US"/>
              <a:t>Labeling requirements:  9CFR §381 Subpt. N</a:t>
            </a:r>
          </a:p>
          <a:p>
            <a:r>
              <a:rPr lang="en-US"/>
              <a:t>Processing requirements:  9CFR §381 Subpt. O</a:t>
            </a:r>
          </a:p>
          <a:p>
            <a:r>
              <a:rPr lang="en-US"/>
              <a:t>Standards of Identity:  9CFR §381 Subpt. P</a:t>
            </a:r>
          </a:p>
          <a:p>
            <a:endParaRPr lang="en-US" dirty="0"/>
          </a:p>
        </p:txBody>
      </p:sp>
      <p:sp>
        <p:nvSpPr>
          <p:cNvPr id="4" name="Content Placeholder 3"/>
          <p:cNvSpPr>
            <a:spLocks noGrp="1"/>
          </p:cNvSpPr>
          <p:nvPr>
            <p:ph sz="quarter" idx="4294967295"/>
          </p:nvPr>
        </p:nvSpPr>
        <p:spPr>
          <a:xfrm>
            <a:off x="1349375" y="995363"/>
            <a:ext cx="6584950" cy="709612"/>
          </a:xfrm>
        </p:spPr>
        <p:txBody>
          <a:bodyPr>
            <a:noAutofit/>
          </a:bodyPr>
          <a:lstStyle/>
          <a:p>
            <a:pPr marL="0" indent="0">
              <a:buNone/>
            </a:pPr>
            <a:r>
              <a:rPr lang="en-US" dirty="0">
                <a:solidFill>
                  <a:schemeClr val="bg1"/>
                </a:solidFill>
                <a:latin typeface="Governor"/>
              </a:rPr>
              <a:t>USDA FSIS – Poultry Regulations</a:t>
            </a:r>
          </a:p>
        </p:txBody>
      </p:sp>
    </p:spTree>
    <p:extLst>
      <p:ext uri="{BB962C8B-B14F-4D97-AF65-F5344CB8AC3E}">
        <p14:creationId xmlns:p14="http://schemas.microsoft.com/office/powerpoint/2010/main" val="38675963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USDA FSIS regulations</a:t>
            </a:r>
          </a:p>
          <a:p>
            <a:pPr lvl="1"/>
            <a:r>
              <a:rPr lang="en-US"/>
              <a:t>Processing and Grading:  9CFR §590</a:t>
            </a:r>
          </a:p>
          <a:p>
            <a:r>
              <a:rPr lang="en-US"/>
              <a:t>FDA regulations</a:t>
            </a:r>
          </a:p>
          <a:p>
            <a:pPr lvl="1"/>
            <a:r>
              <a:rPr lang="en-US"/>
              <a:t>Labeling:  21CFR §101 </a:t>
            </a:r>
          </a:p>
          <a:p>
            <a:pPr lvl="1"/>
            <a:r>
              <a:rPr lang="en-US"/>
              <a:t>Storage and Transport: 21CFR §115 and 118</a:t>
            </a:r>
          </a:p>
          <a:p>
            <a:pPr lvl="1"/>
            <a:r>
              <a:rPr lang="en-US"/>
              <a:t>Standards of Identity:  21CFR §160 </a:t>
            </a:r>
          </a:p>
          <a:p>
            <a:endParaRPr lang="en-US" dirty="0"/>
          </a:p>
        </p:txBody>
      </p:sp>
      <p:sp>
        <p:nvSpPr>
          <p:cNvPr id="4" name="Content Placeholder 3"/>
          <p:cNvSpPr>
            <a:spLocks noGrp="1"/>
          </p:cNvSpPr>
          <p:nvPr>
            <p:ph sz="quarter" idx="4294967295"/>
          </p:nvPr>
        </p:nvSpPr>
        <p:spPr>
          <a:xfrm>
            <a:off x="1433513" y="946150"/>
            <a:ext cx="7005637" cy="709613"/>
          </a:xfrm>
        </p:spPr>
        <p:txBody>
          <a:bodyPr>
            <a:noAutofit/>
          </a:bodyPr>
          <a:lstStyle/>
          <a:p>
            <a:pPr marL="0" indent="0">
              <a:buNone/>
            </a:pPr>
            <a:r>
              <a:rPr lang="en-US" sz="2800" dirty="0">
                <a:solidFill>
                  <a:schemeClr val="bg1"/>
                </a:solidFill>
                <a:latin typeface="Governor"/>
              </a:rPr>
              <a:t>FSIS and FDA – Eggs &amp; Egg Products</a:t>
            </a:r>
          </a:p>
        </p:txBody>
      </p:sp>
    </p:spTree>
    <p:extLst>
      <p:ext uri="{BB962C8B-B14F-4D97-AF65-F5344CB8AC3E}">
        <p14:creationId xmlns:p14="http://schemas.microsoft.com/office/powerpoint/2010/main" val="16826005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Labeling:  21CFR §101</a:t>
            </a:r>
          </a:p>
          <a:p>
            <a:r>
              <a:rPr lang="en-US"/>
              <a:t>Processing:  Pasteurized Milk Ordinance and 21CFR §110</a:t>
            </a:r>
          </a:p>
          <a:p>
            <a:r>
              <a:rPr lang="en-US"/>
              <a:t>Standards of Identity:  21CFR §131 to 135</a:t>
            </a:r>
          </a:p>
          <a:p>
            <a:r>
              <a:rPr lang="en-US"/>
              <a:t>FDA Food Processor registration required</a:t>
            </a:r>
          </a:p>
          <a:p>
            <a:endParaRPr lang="en-US" dirty="0"/>
          </a:p>
        </p:txBody>
      </p:sp>
      <p:sp>
        <p:nvSpPr>
          <p:cNvPr id="4" name="Content Placeholder 3"/>
          <p:cNvSpPr>
            <a:spLocks noGrp="1"/>
          </p:cNvSpPr>
          <p:nvPr>
            <p:ph sz="quarter" idx="4294967295"/>
          </p:nvPr>
        </p:nvSpPr>
        <p:spPr>
          <a:xfrm>
            <a:off x="2000250" y="872332"/>
            <a:ext cx="4857750" cy="709612"/>
          </a:xfrm>
        </p:spPr>
        <p:txBody>
          <a:bodyPr/>
          <a:lstStyle/>
          <a:p>
            <a:pPr marL="0" indent="0">
              <a:buNone/>
            </a:pPr>
            <a:r>
              <a:rPr lang="en-US" dirty="0">
                <a:solidFill>
                  <a:schemeClr val="bg1"/>
                </a:solidFill>
                <a:latin typeface="Governor"/>
              </a:rPr>
              <a:t>FDA – Dairy Regulations</a:t>
            </a:r>
          </a:p>
        </p:txBody>
      </p:sp>
    </p:spTree>
    <p:extLst>
      <p:ext uri="{BB962C8B-B14F-4D97-AF65-F5344CB8AC3E}">
        <p14:creationId xmlns:p14="http://schemas.microsoft.com/office/powerpoint/2010/main" val="233312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a:t>Processed Foods Include:</a:t>
            </a:r>
            <a:br>
              <a:rPr lang="en-US"/>
            </a:br>
            <a:r>
              <a:rPr lang="en-US"/>
              <a:t>Cut Leafy Greens</a:t>
            </a:r>
            <a:endParaRPr lang="en-US" dirty="0"/>
          </a:p>
        </p:txBody>
      </p:sp>
      <p:sp>
        <p:nvSpPr>
          <p:cNvPr id="4" name="Content Placeholder 3"/>
          <p:cNvSpPr>
            <a:spLocks noGrp="1"/>
          </p:cNvSpPr>
          <p:nvPr>
            <p:ph idx="1"/>
          </p:nvPr>
        </p:nvSpPr>
        <p:spPr/>
        <p:txBody>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49" r="1715"/>
          <a:stretch/>
        </p:blipFill>
        <p:spPr bwMode="auto">
          <a:xfrm>
            <a:off x="1239288" y="2116434"/>
            <a:ext cx="6949440" cy="32424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851477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Labeling:  21CFR §101</a:t>
            </a:r>
          </a:p>
          <a:p>
            <a:r>
              <a:rPr lang="en-US"/>
              <a:t>Processing:  21CFR §110</a:t>
            </a:r>
          </a:p>
          <a:p>
            <a:r>
              <a:rPr lang="en-US"/>
              <a:t>Standards of Identity:  21CFR §129</a:t>
            </a:r>
          </a:p>
          <a:p>
            <a:r>
              <a:rPr lang="en-US"/>
              <a:t>FDA Food Processor registration required</a:t>
            </a:r>
          </a:p>
          <a:p>
            <a:r>
              <a:rPr lang="en-US"/>
              <a:t>UDAF Food Establishment registration required</a:t>
            </a:r>
          </a:p>
          <a:p>
            <a:endParaRPr lang="en-US" dirty="0"/>
          </a:p>
        </p:txBody>
      </p:sp>
      <p:sp>
        <p:nvSpPr>
          <p:cNvPr id="4" name="Content Placeholder 3"/>
          <p:cNvSpPr>
            <a:spLocks noGrp="1"/>
          </p:cNvSpPr>
          <p:nvPr>
            <p:ph sz="quarter" idx="4294967295"/>
          </p:nvPr>
        </p:nvSpPr>
        <p:spPr>
          <a:xfrm>
            <a:off x="1452563" y="957263"/>
            <a:ext cx="6491287" cy="709612"/>
          </a:xfrm>
        </p:spPr>
        <p:txBody>
          <a:bodyPr>
            <a:noAutofit/>
          </a:bodyPr>
          <a:lstStyle/>
          <a:p>
            <a:pPr marL="0" indent="0">
              <a:buNone/>
            </a:pPr>
            <a:r>
              <a:rPr lang="en-US" dirty="0">
                <a:solidFill>
                  <a:schemeClr val="bg1"/>
                </a:solidFill>
                <a:latin typeface="Governor"/>
              </a:rPr>
              <a:t>FDA – Bottled Water Regulations</a:t>
            </a:r>
          </a:p>
        </p:txBody>
      </p:sp>
    </p:spTree>
    <p:extLst>
      <p:ext uri="{BB962C8B-B14F-4D97-AF65-F5344CB8AC3E}">
        <p14:creationId xmlns:p14="http://schemas.microsoft.com/office/powerpoint/2010/main" val="3734888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Labeling:  21CFR §101</a:t>
            </a:r>
          </a:p>
          <a:p>
            <a:r>
              <a:rPr lang="en-US"/>
              <a:t>Processing:  21CFR §113 (low acid), §114 (acidified), or §120 (all others)</a:t>
            </a:r>
          </a:p>
          <a:p>
            <a:r>
              <a:rPr lang="en-US"/>
              <a:t>Standards of Identity:  21CFR §146 and 156</a:t>
            </a:r>
          </a:p>
          <a:p>
            <a:r>
              <a:rPr lang="en-US"/>
              <a:t>FDA Food Processor registration required</a:t>
            </a:r>
          </a:p>
          <a:p>
            <a:endParaRPr lang="en-US" dirty="0"/>
          </a:p>
        </p:txBody>
      </p:sp>
      <p:sp>
        <p:nvSpPr>
          <p:cNvPr id="4" name="Content Placeholder 3"/>
          <p:cNvSpPr>
            <a:spLocks noGrp="1"/>
          </p:cNvSpPr>
          <p:nvPr>
            <p:ph sz="quarter" idx="4294967295"/>
          </p:nvPr>
        </p:nvSpPr>
        <p:spPr>
          <a:xfrm>
            <a:off x="2114550" y="872332"/>
            <a:ext cx="6000750" cy="709612"/>
          </a:xfrm>
        </p:spPr>
        <p:txBody>
          <a:bodyPr/>
          <a:lstStyle/>
          <a:p>
            <a:pPr marL="0" indent="0">
              <a:buNone/>
            </a:pPr>
            <a:r>
              <a:rPr lang="en-US" dirty="0">
                <a:solidFill>
                  <a:schemeClr val="bg1"/>
                </a:solidFill>
                <a:latin typeface="Governor"/>
              </a:rPr>
              <a:t>FDA – Juice Regulations</a:t>
            </a:r>
          </a:p>
        </p:txBody>
      </p:sp>
    </p:spTree>
    <p:extLst>
      <p:ext uri="{BB962C8B-B14F-4D97-AF65-F5344CB8AC3E}">
        <p14:creationId xmlns:p14="http://schemas.microsoft.com/office/powerpoint/2010/main" val="1957589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Labeling:  21CFR §101</a:t>
            </a:r>
          </a:p>
          <a:p>
            <a:r>
              <a:rPr lang="en-US"/>
              <a:t>Processing:  21CFR §123</a:t>
            </a:r>
          </a:p>
          <a:p>
            <a:r>
              <a:rPr lang="en-US"/>
              <a:t>Standards of Identity:  21CFR §161</a:t>
            </a:r>
          </a:p>
          <a:p>
            <a:r>
              <a:rPr lang="en-US"/>
              <a:t>FDA Food Processor registration required</a:t>
            </a:r>
            <a:endParaRPr lang="en-US" dirty="0"/>
          </a:p>
        </p:txBody>
      </p:sp>
      <p:sp>
        <p:nvSpPr>
          <p:cNvPr id="4" name="Content Placeholder 3"/>
          <p:cNvSpPr>
            <a:spLocks noGrp="1"/>
          </p:cNvSpPr>
          <p:nvPr>
            <p:ph sz="quarter" idx="4294967295"/>
          </p:nvPr>
        </p:nvSpPr>
        <p:spPr>
          <a:xfrm>
            <a:off x="1619250" y="872332"/>
            <a:ext cx="6134100" cy="709612"/>
          </a:xfrm>
        </p:spPr>
        <p:txBody>
          <a:bodyPr/>
          <a:lstStyle/>
          <a:p>
            <a:pPr marL="0" indent="0">
              <a:buNone/>
            </a:pPr>
            <a:r>
              <a:rPr lang="en-US" dirty="0">
                <a:solidFill>
                  <a:schemeClr val="bg1"/>
                </a:solidFill>
                <a:latin typeface="Governor"/>
              </a:rPr>
              <a:t>FDA – Fish and Fish Products</a:t>
            </a:r>
          </a:p>
        </p:txBody>
      </p:sp>
    </p:spTree>
    <p:extLst>
      <p:ext uri="{BB962C8B-B14F-4D97-AF65-F5344CB8AC3E}">
        <p14:creationId xmlns:p14="http://schemas.microsoft.com/office/powerpoint/2010/main" val="30946783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Labeling:  21CFR §101</a:t>
            </a:r>
          </a:p>
          <a:p>
            <a:r>
              <a:rPr lang="en-US"/>
              <a:t>Processing:  21CFR §111</a:t>
            </a:r>
          </a:p>
          <a:p>
            <a:r>
              <a:rPr lang="en-US"/>
              <a:t>No Standards of Identity for supplements</a:t>
            </a:r>
          </a:p>
          <a:p>
            <a:r>
              <a:rPr lang="en-US"/>
              <a:t>FDA Food Processor registration required</a:t>
            </a:r>
            <a:endParaRPr lang="en-US" dirty="0"/>
          </a:p>
        </p:txBody>
      </p:sp>
      <p:sp>
        <p:nvSpPr>
          <p:cNvPr id="4" name="Content Placeholder 3"/>
          <p:cNvSpPr>
            <a:spLocks noGrp="1"/>
          </p:cNvSpPr>
          <p:nvPr>
            <p:ph sz="quarter" idx="4294967295"/>
          </p:nvPr>
        </p:nvSpPr>
        <p:spPr>
          <a:xfrm>
            <a:off x="1905000" y="872332"/>
            <a:ext cx="5334000" cy="709612"/>
          </a:xfrm>
        </p:spPr>
        <p:txBody>
          <a:bodyPr/>
          <a:lstStyle/>
          <a:p>
            <a:pPr marL="0" indent="0">
              <a:buNone/>
            </a:pPr>
            <a:r>
              <a:rPr lang="en-US" dirty="0">
                <a:solidFill>
                  <a:schemeClr val="bg1"/>
                </a:solidFill>
                <a:latin typeface="Governor"/>
              </a:rPr>
              <a:t>FDA – Dietary Supplements</a:t>
            </a:r>
          </a:p>
        </p:txBody>
      </p:sp>
    </p:spTree>
    <p:extLst>
      <p:ext uri="{BB962C8B-B14F-4D97-AF65-F5344CB8AC3E}">
        <p14:creationId xmlns:p14="http://schemas.microsoft.com/office/powerpoint/2010/main" val="396570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Processed Foods Include:</a:t>
            </a:r>
            <a:br>
              <a:rPr lang="en-US" dirty="0"/>
            </a:br>
            <a:r>
              <a:rPr lang="en-US" dirty="0"/>
              <a:t>Dried or Dehydrated Produce?</a:t>
            </a:r>
          </a:p>
        </p:txBody>
      </p:sp>
      <p:sp>
        <p:nvSpPr>
          <p:cNvPr id="4" name="Content Placeholder 3"/>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82" y="1976729"/>
            <a:ext cx="5250482" cy="3954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8895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Processed Foods Include: Packaged Fresh Herbs?</a:t>
            </a:r>
          </a:p>
        </p:txBody>
      </p:sp>
      <p:sp>
        <p:nvSpPr>
          <p:cNvPr id="4" name="Content Placeholder 3"/>
          <p:cNvSpPr>
            <a:spLocks noGrp="1"/>
          </p:cNvSpPr>
          <p:nvPr>
            <p:ph idx="1"/>
          </p:nvPr>
        </p:nvSpPr>
        <p:spPr/>
        <p:txBody>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377" y="2327943"/>
            <a:ext cx="6492240" cy="261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1287902"/>
      </p:ext>
    </p:extLst>
  </p:cSld>
  <p:clrMapOvr>
    <a:masterClrMapping/>
  </p:clrMapOvr>
</p:sld>
</file>

<file path=ppt/theme/theme1.xml><?xml version="1.0" encoding="utf-8"?>
<a:theme xmlns:a="http://schemas.openxmlformats.org/drawingml/2006/main" name="Final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Final Presentation</Template>
  <TotalTime>495</TotalTime>
  <Words>2336</Words>
  <Application>Microsoft Macintosh PowerPoint</Application>
  <PresentationFormat>On-screen Show (4:3)</PresentationFormat>
  <Paragraphs>376</Paragraphs>
  <Slides>73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Bebas Neue</vt:lpstr>
      <vt:lpstr>Calibri</vt:lpstr>
      <vt:lpstr>Governor</vt:lpstr>
      <vt:lpstr>Final Presentation</vt:lpstr>
      <vt:lpstr>Value-Added Products: Cottage Foods, Processing and Labeling Requirements</vt:lpstr>
      <vt:lpstr> Value-Added Foods</vt:lpstr>
      <vt:lpstr> Value-Added Foods</vt:lpstr>
      <vt:lpstr>Unprocessed Produce</vt:lpstr>
      <vt:lpstr>Must Register to Sell Processed Produce</vt:lpstr>
      <vt:lpstr>Processed Foods Include: Peeled, Cut, or Washed Produce</vt:lpstr>
      <vt:lpstr>Processed Foods Include: Cut Leafy Greens</vt:lpstr>
      <vt:lpstr>Processed Foods Include: Dried or Dehydrated Produce?</vt:lpstr>
      <vt:lpstr>Processed Foods Include: Packaged Fresh Herbs?</vt:lpstr>
      <vt:lpstr>Processing Options: Cottage Kitchen</vt:lpstr>
      <vt:lpstr>Cottage Production: Western U.S.</vt:lpstr>
      <vt:lpstr>All Other Establishments are Regulated by FDA</vt:lpstr>
      <vt:lpstr>Processing Options: Contract Packaging – “Co-Packers</vt:lpstr>
      <vt:lpstr>Processing Options: Certified Food Establishments</vt:lpstr>
      <vt:lpstr>FSMA Exemptions: Certain On-Farm Processing</vt:lpstr>
      <vt:lpstr>Value-Added Foods</vt:lpstr>
      <vt:lpstr>Safety Issues to Consider</vt:lpstr>
      <vt:lpstr>Important Definitions</vt:lpstr>
      <vt:lpstr>Safety Issues Kitchen Sanitation </vt:lpstr>
      <vt:lpstr>Common Sanitizer Test Strips</vt:lpstr>
      <vt:lpstr>Safety Issues Kitchen Sanitation</vt:lpstr>
      <vt:lpstr>Chemical Contaminants</vt:lpstr>
      <vt:lpstr>Chemical Contaminants</vt:lpstr>
      <vt:lpstr>Physical Contaminants</vt:lpstr>
      <vt:lpstr>Biological Contaminants</vt:lpstr>
      <vt:lpstr>Biological Contaminants</vt:lpstr>
      <vt:lpstr>Biological Contaminants</vt:lpstr>
      <vt:lpstr>Bacterial Growth &amp; Survival</vt:lpstr>
      <vt:lpstr>Survival: Moisture (Aw) </vt:lpstr>
      <vt:lpstr>PowerPoint Presentation</vt:lpstr>
      <vt:lpstr>Survival: Food</vt:lpstr>
      <vt:lpstr>Survival: Atmosphere</vt:lpstr>
      <vt:lpstr>Growth: Acidity</vt:lpstr>
      <vt:lpstr>Most foods are between 7.0 (neutral) and 3.0 (acidic)</vt:lpstr>
      <vt:lpstr>Growth: Temperature</vt:lpstr>
      <vt:lpstr>FDA – “Exempt” Products</vt:lpstr>
      <vt:lpstr>Examples of “Exempt” Products</vt:lpstr>
      <vt:lpstr>FDA – Acid Food Regulations</vt:lpstr>
      <vt:lpstr>Examples of Acid Foods</vt:lpstr>
      <vt:lpstr>FDA – Acidified Food Regulations</vt:lpstr>
      <vt:lpstr>Examples of Acidified Foods</vt:lpstr>
      <vt:lpstr>FDA – Acidified Foods Guidance</vt:lpstr>
      <vt:lpstr>FDA – Low Acid Food Regulations</vt:lpstr>
      <vt:lpstr>Examples of Low Acid Foods</vt:lpstr>
      <vt:lpstr>Value-Added Foods</vt:lpstr>
      <vt:lpstr>Required Label Components</vt:lpstr>
      <vt:lpstr>Statement of Identity</vt:lpstr>
      <vt:lpstr>Standards of Identity exist for:</vt:lpstr>
      <vt:lpstr>Statement of Identity</vt:lpstr>
      <vt:lpstr>Required Label Components</vt:lpstr>
      <vt:lpstr>Ingredient Statement</vt:lpstr>
      <vt:lpstr>Allergen Statement</vt:lpstr>
      <vt:lpstr>Nutrition Labeling Is Changing…</vt:lpstr>
      <vt:lpstr>Nutrition Labeling</vt:lpstr>
      <vt:lpstr>Small Business Exemption</vt:lpstr>
      <vt:lpstr>Types of Health Claims</vt:lpstr>
      <vt:lpstr>Nutrient Content Claims</vt:lpstr>
      <vt:lpstr>PowerPoint Presentation</vt:lpstr>
      <vt:lpstr>PowerPoint Presentation</vt:lpstr>
      <vt:lpstr>Organic Labeling</vt:lpstr>
      <vt:lpstr>“100% Organic”</vt:lpstr>
      <vt:lpstr>“Organic”</vt:lpstr>
      <vt:lpstr>“Contains Organic __________”</vt:lpstr>
      <vt:lpstr>Natural Labeling</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Kynda Curtis</dc:creator>
  <cp:lastModifiedBy>Thompson, Taylor</cp:lastModifiedBy>
  <cp:revision>212</cp:revision>
  <cp:lastPrinted>2015-10-15T21:44:13Z</cp:lastPrinted>
  <dcterms:created xsi:type="dcterms:W3CDTF">2015-06-16T17:15:57Z</dcterms:created>
  <dcterms:modified xsi:type="dcterms:W3CDTF">2021-01-15T01:28:38Z</dcterms:modified>
</cp:coreProperties>
</file>