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68" r:id="rId2"/>
    <p:sldId id="269" r:id="rId3"/>
    <p:sldId id="270" r:id="rId4"/>
    <p:sldId id="271" r:id="rId5"/>
    <p:sldId id="272" r:id="rId6"/>
    <p:sldId id="273" r:id="rId7"/>
    <p:sldId id="276" r:id="rId8"/>
    <p:sldId id="277" r:id="rId9"/>
    <p:sldId id="314" r:id="rId10"/>
    <p:sldId id="278" r:id="rId11"/>
    <p:sldId id="319" r:id="rId12"/>
    <p:sldId id="318" r:id="rId13"/>
    <p:sldId id="290" r:id="rId14"/>
    <p:sldId id="291" r:id="rId15"/>
    <p:sldId id="292" r:id="rId16"/>
    <p:sldId id="317" r:id="rId17"/>
    <p:sldId id="293" r:id="rId18"/>
    <p:sldId id="305" r:id="rId19"/>
    <p:sldId id="316" r:id="rId20"/>
    <p:sldId id="306" r:id="rId21"/>
    <p:sldId id="307" r:id="rId22"/>
    <p:sldId id="308" r:id="rId23"/>
    <p:sldId id="310" r:id="rId24"/>
    <p:sldId id="311" r:id="rId25"/>
    <p:sldId id="312" r:id="rId26"/>
    <p:sldId id="313" r:id="rId27"/>
    <p:sldId id="300" r:id="rId28"/>
    <p:sldId id="301" r:id="rId29"/>
    <p:sldId id="302" r:id="rId30"/>
    <p:sldId id="320" r:id="rId31"/>
    <p:sldId id="303" r:id="rId32"/>
    <p:sldId id="304" r:id="rId33"/>
    <p:sldId id="267"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85943" autoAdjust="0"/>
  </p:normalViewPr>
  <p:slideViewPr>
    <p:cSldViewPr snapToGrid="0" snapToObjects="1">
      <p:cViewPr varScale="1">
        <p:scale>
          <a:sx n="96" d="100"/>
          <a:sy n="96" d="100"/>
        </p:scale>
        <p:origin x="2336"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82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B98DC26-FE03-4E17-BEBC-8EA153743C5E}" type="datetimeFigureOut">
              <a:rPr lang="en-US" smtClean="0"/>
              <a:pPr/>
              <a:t>1/14/21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7BE2660-15D8-40AC-94FB-523EE04FEBB0}" type="slidenum">
              <a:rPr lang="en-US" smtClean="0"/>
              <a:pPr/>
              <a:t>‹#›</a:t>
            </a:fld>
            <a:endParaRPr lang="en-US"/>
          </a:p>
        </p:txBody>
      </p:sp>
    </p:spTree>
    <p:extLst>
      <p:ext uri="{BB962C8B-B14F-4D97-AF65-F5344CB8AC3E}">
        <p14:creationId xmlns:p14="http://schemas.microsoft.com/office/powerpoint/2010/main" val="1682311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84D1F2-6D63-41A3-97C7-B9DE29BBCB28}" type="datetimeFigureOut">
              <a:rPr lang="en-US" smtClean="0"/>
              <a:pPr/>
              <a:t>1/14/21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9464035-8A69-481D-9A4D-3A86D68D72C1}" type="slidenum">
              <a:rPr lang="en-US" smtClean="0"/>
              <a:pPr/>
              <a:t>‹#›</a:t>
            </a:fld>
            <a:endParaRPr lang="en-US"/>
          </a:p>
        </p:txBody>
      </p:sp>
    </p:spTree>
    <p:extLst>
      <p:ext uri="{BB962C8B-B14F-4D97-AF65-F5344CB8AC3E}">
        <p14:creationId xmlns:p14="http://schemas.microsoft.com/office/powerpoint/2010/main" val="2735822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64035-8A69-481D-9A4D-3A86D68D72C1}" type="slidenum">
              <a:rPr lang="en-US" smtClean="0"/>
              <a:pPr/>
              <a:t>1</a:t>
            </a:fld>
            <a:endParaRPr lang="en-US" dirty="0"/>
          </a:p>
        </p:txBody>
      </p:sp>
    </p:spTree>
    <p:extLst>
      <p:ext uri="{BB962C8B-B14F-4D97-AF65-F5344CB8AC3E}">
        <p14:creationId xmlns:p14="http://schemas.microsoft.com/office/powerpoint/2010/main" val="324754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F13AD-1D6A-4E18-A656-099C9B7E3B79}" type="slidenum">
              <a:rPr lang="en-US" smtClean="0"/>
              <a:pPr/>
              <a:t>2</a:t>
            </a:fld>
            <a:endParaRPr lang="en-US" dirty="0"/>
          </a:p>
        </p:txBody>
      </p:sp>
    </p:spTree>
    <p:extLst>
      <p:ext uri="{BB962C8B-B14F-4D97-AF65-F5344CB8AC3E}">
        <p14:creationId xmlns:p14="http://schemas.microsoft.com/office/powerpoint/2010/main" val="2955411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creen Shot 2015-06-03 at 9.16.15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413875" cy="6864368"/>
          </a:xfrm>
          <a:prstGeom prst="rect">
            <a:avLst/>
          </a:prstGeom>
        </p:spPr>
      </p:pic>
      <p:sp>
        <p:nvSpPr>
          <p:cNvPr id="2" name="Title 1"/>
          <p:cNvSpPr>
            <a:spLocks noGrp="1"/>
          </p:cNvSpPr>
          <p:nvPr>
            <p:ph type="ctrTitle"/>
          </p:nvPr>
        </p:nvSpPr>
        <p:spPr>
          <a:xfrm>
            <a:off x="1234131" y="2718390"/>
            <a:ext cx="7086600" cy="1470025"/>
          </a:xfrm>
        </p:spPr>
        <p:txBody>
          <a:bodyPr>
            <a:normAutofit/>
          </a:bodyPr>
          <a:lstStyle>
            <a:lvl1pPr algn="ctr">
              <a:defRPr sz="3600">
                <a:solidFill>
                  <a:schemeClr val="bg1"/>
                </a:solidFill>
                <a:latin typeface="Governor"/>
                <a:cs typeface="Governor"/>
              </a:defRPr>
            </a:lvl1pPr>
          </a:lstStyle>
          <a:p>
            <a:r>
              <a:rPr lang="en-US" dirty="0"/>
              <a:t>Click to edit Master title style</a:t>
            </a:r>
          </a:p>
        </p:txBody>
      </p:sp>
      <p:sp>
        <p:nvSpPr>
          <p:cNvPr id="3" name="Subtitle 2"/>
          <p:cNvSpPr>
            <a:spLocks noGrp="1"/>
          </p:cNvSpPr>
          <p:nvPr>
            <p:ph type="subTitle" idx="1"/>
          </p:nvPr>
        </p:nvSpPr>
        <p:spPr>
          <a:xfrm>
            <a:off x="1371600" y="420997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SARE_Western_CMYK.t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12125" y="5983472"/>
            <a:ext cx="685641" cy="632729"/>
          </a:xfrm>
          <a:prstGeom prst="rect">
            <a:avLst/>
          </a:prstGeom>
        </p:spPr>
      </p:pic>
      <p:pic>
        <p:nvPicPr>
          <p:cNvPr id="9" name="Picture 8" descr="Extension_Main_Towe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027" y="6089008"/>
            <a:ext cx="1952624" cy="552593"/>
          </a:xfrm>
          <a:prstGeom prst="rect">
            <a:avLst/>
          </a:prstGeom>
        </p:spPr>
      </p:pic>
    </p:spTree>
    <p:extLst>
      <p:ext uri="{BB962C8B-B14F-4D97-AF65-F5344CB8AC3E}">
        <p14:creationId xmlns:p14="http://schemas.microsoft.com/office/powerpoint/2010/main" val="360866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Screen Shot 2015-06-03 at 9.36.31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89" y="0"/>
            <a:ext cx="9129911" cy="6858000"/>
          </a:xfrm>
          <a:prstGeom prst="rect">
            <a:avLst/>
          </a:prstGeom>
        </p:spPr>
      </p:pic>
      <p:sp>
        <p:nvSpPr>
          <p:cNvPr id="5" name="Title Placeholder 1"/>
          <p:cNvSpPr>
            <a:spLocks noGrp="1"/>
          </p:cNvSpPr>
          <p:nvPr>
            <p:ph type="title"/>
          </p:nvPr>
        </p:nvSpPr>
        <p:spPr>
          <a:xfrm>
            <a:off x="2306651" y="721338"/>
            <a:ext cx="6491115" cy="1143000"/>
          </a:xfrm>
          <a:prstGeom prst="rect">
            <a:avLst/>
          </a:prstGeom>
        </p:spPr>
        <p:txBody>
          <a:bodyPr vert="horz" lIns="91440" tIns="45720" rIns="91440" bIns="45720" rtlCol="0" anchor="ctr">
            <a:normAutofit/>
          </a:bodyPr>
          <a:lstStyle/>
          <a:p>
            <a:r>
              <a:rPr lang="en-US" dirty="0"/>
              <a:t>Click to edit</a:t>
            </a:r>
          </a:p>
        </p:txBody>
      </p:sp>
      <p:sp>
        <p:nvSpPr>
          <p:cNvPr id="6" name="Text Placeholder 2"/>
          <p:cNvSpPr>
            <a:spLocks noGrp="1"/>
          </p:cNvSpPr>
          <p:nvPr>
            <p:ph idx="1"/>
          </p:nvPr>
        </p:nvSpPr>
        <p:spPr>
          <a:xfrm>
            <a:off x="2195685" y="1830387"/>
            <a:ext cx="660208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SARE_Western_CMYK.t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12125" y="5983472"/>
            <a:ext cx="685641" cy="632729"/>
          </a:xfrm>
          <a:prstGeom prst="rect">
            <a:avLst/>
          </a:prstGeom>
        </p:spPr>
      </p:pic>
      <p:pic>
        <p:nvPicPr>
          <p:cNvPr id="10" name="Picture 9" descr="Extension_Main_Towe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027" y="6089008"/>
            <a:ext cx="1952624" cy="552593"/>
          </a:xfrm>
          <a:prstGeom prst="rect">
            <a:avLst/>
          </a:prstGeom>
        </p:spPr>
      </p:pic>
    </p:spTree>
    <p:extLst>
      <p:ext uri="{BB962C8B-B14F-4D97-AF65-F5344CB8AC3E}">
        <p14:creationId xmlns:p14="http://schemas.microsoft.com/office/powerpoint/2010/main" val="285485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721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fro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 y="0"/>
            <a:ext cx="9143264" cy="6858000"/>
          </a:xfrm>
          <a:prstGeom prst="rect">
            <a:avLst/>
          </a:prstGeom>
        </p:spPr>
      </p:pic>
      <p:sp>
        <p:nvSpPr>
          <p:cNvPr id="2" name="Title 1"/>
          <p:cNvSpPr>
            <a:spLocks noGrp="1"/>
          </p:cNvSpPr>
          <p:nvPr>
            <p:ph type="ctrTitle"/>
          </p:nvPr>
        </p:nvSpPr>
        <p:spPr>
          <a:xfrm>
            <a:off x="989380" y="2718390"/>
            <a:ext cx="7086600" cy="1470025"/>
          </a:xfrm>
        </p:spPr>
        <p:txBody>
          <a:bodyPr>
            <a:normAutofit/>
          </a:bodyPr>
          <a:lstStyle>
            <a:lvl1pPr algn="ctr">
              <a:defRPr sz="3600">
                <a:solidFill>
                  <a:schemeClr val="bg1"/>
                </a:solidFill>
                <a:latin typeface="Governor"/>
                <a:cs typeface="Governor"/>
              </a:defRPr>
            </a:lvl1pPr>
          </a:lstStyle>
          <a:p>
            <a:r>
              <a:rPr lang="en-US"/>
              <a:t>Click to edit Master title style</a:t>
            </a:r>
            <a:endParaRPr lang="en-US" dirty="0"/>
          </a:p>
        </p:txBody>
      </p:sp>
    </p:spTree>
    <p:extLst>
      <p:ext uri="{BB962C8B-B14F-4D97-AF65-F5344CB8AC3E}">
        <p14:creationId xmlns:p14="http://schemas.microsoft.com/office/powerpoint/2010/main" val="257861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4C5272D-A287-47BC-B565-A98338CB0C80}" type="datetimeFigureOut">
              <a:rPr lang="en-US" smtClean="0"/>
              <a:pPr/>
              <a:t>1/14/21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91F4C87-DF33-4E52-9165-8469A5E76A05}" type="slidenum">
              <a:rPr lang="en-US" smtClean="0"/>
              <a:pPr/>
              <a:t>‹#›</a:t>
            </a:fld>
            <a:endParaRPr lang="en-US"/>
          </a:p>
        </p:txBody>
      </p:sp>
    </p:spTree>
    <p:extLst>
      <p:ext uri="{BB962C8B-B14F-4D97-AF65-F5344CB8AC3E}">
        <p14:creationId xmlns:p14="http://schemas.microsoft.com/office/powerpoint/2010/main" val="346272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fld id="{A4C5272D-A287-47BC-B565-A98338CB0C80}" type="datetimeFigureOut">
              <a:rPr lang="en-US" smtClean="0"/>
              <a:pPr/>
              <a:t>1/14/21</a:t>
            </a:fld>
            <a:endParaRPr lang="en-US" dirty="0"/>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191F4C87-DF33-4E52-9165-8469A5E76A05}" type="slidenum">
              <a:rPr lang="en-US" smtClean="0"/>
              <a:pPr/>
              <a:t>‹#›</a:t>
            </a:fld>
            <a:endParaRPr lang="en-US" dirty="0"/>
          </a:p>
        </p:txBody>
      </p:sp>
    </p:spTree>
    <p:extLst>
      <p:ext uri="{BB962C8B-B14F-4D97-AF65-F5344CB8AC3E}">
        <p14:creationId xmlns:p14="http://schemas.microsoft.com/office/powerpoint/2010/main" val="336752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creen Shot 2015-06-03 at 9.37.21 PM.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306651" y="721338"/>
            <a:ext cx="6491115" cy="1143000"/>
          </a:xfrm>
          <a:prstGeom prst="rect">
            <a:avLst/>
          </a:prstGeom>
        </p:spPr>
        <p:txBody>
          <a:bodyPr vert="horz" lIns="91440" tIns="45720" rIns="91440" bIns="45720" rtlCol="0" anchor="ctr">
            <a:normAutofit/>
          </a:bodyPr>
          <a:lstStyle/>
          <a:p>
            <a:r>
              <a:rPr lang="en-US" dirty="0"/>
              <a:t>Click to edit</a:t>
            </a:r>
          </a:p>
        </p:txBody>
      </p:sp>
      <p:sp>
        <p:nvSpPr>
          <p:cNvPr id="3" name="Text Placeholder 2"/>
          <p:cNvSpPr>
            <a:spLocks noGrp="1"/>
          </p:cNvSpPr>
          <p:nvPr>
            <p:ph type="body" idx="1"/>
          </p:nvPr>
        </p:nvSpPr>
        <p:spPr>
          <a:xfrm>
            <a:off x="2195685" y="1830387"/>
            <a:ext cx="660208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ARE_Western_CMYK.tif"/>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12125" y="5983472"/>
            <a:ext cx="685641" cy="632729"/>
          </a:xfrm>
          <a:prstGeom prst="rect">
            <a:avLst/>
          </a:prstGeom>
        </p:spPr>
      </p:pic>
      <p:pic>
        <p:nvPicPr>
          <p:cNvPr id="8" name="Picture 7" descr="Extension_Main_Tower.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54027" y="6089008"/>
            <a:ext cx="1952624" cy="552593"/>
          </a:xfrm>
          <a:prstGeom prst="rect">
            <a:avLst/>
          </a:prstGeom>
        </p:spPr>
      </p:pic>
    </p:spTree>
    <p:extLst>
      <p:ext uri="{BB962C8B-B14F-4D97-AF65-F5344CB8AC3E}">
        <p14:creationId xmlns:p14="http://schemas.microsoft.com/office/powerpoint/2010/main" val="789181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Lst>
  <p:txStyles>
    <p:titleStyle>
      <a:lvl1pPr algn="l" defTabSz="457200" rtl="0" eaLnBrk="1" latinLnBrk="0" hangingPunct="1">
        <a:spcBef>
          <a:spcPct val="0"/>
        </a:spcBef>
        <a:buNone/>
        <a:defRPr sz="2800" kern="1200">
          <a:solidFill>
            <a:srgbClr val="FFFFFF"/>
          </a:solidFill>
          <a:latin typeface="Governor"/>
          <a:ea typeface="+mj-ea"/>
          <a:cs typeface="Governo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utahtourism.org/?page_id=9" TargetMode="External"/><Relationship Id="rId2" Type="http://schemas.openxmlformats.org/officeDocument/2006/relationships/hyperlink" Target="http://commerce.idaho.gov/tourism-resources/tourism-industry-development/research" TargetMode="External"/><Relationship Id="rId1" Type="http://schemas.openxmlformats.org/officeDocument/2006/relationships/slideLayout" Target="../slideLayouts/slideLayout3.xml"/><Relationship Id="rId4" Type="http://schemas.openxmlformats.org/officeDocument/2006/relationships/hyperlink" Target="http://travelnevada.com/industry/visitor-statistic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3: Understanding the Tourism Market</a:t>
            </a:r>
          </a:p>
        </p:txBody>
      </p:sp>
      <p:sp>
        <p:nvSpPr>
          <p:cNvPr id="8" name="Subtitle 7"/>
          <p:cNvSpPr>
            <a:spLocks noGrp="1"/>
          </p:cNvSpPr>
          <p:nvPr>
            <p:ph type="subTitle" idx="1"/>
          </p:nvPr>
        </p:nvSpPr>
        <p:spPr/>
        <p:txBody>
          <a:bodyPr/>
          <a:lstStyle/>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512618"/>
            <a:ext cx="23622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37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Food Tourists</a:t>
            </a:r>
          </a:p>
        </p:txBody>
      </p:sp>
      <p:sp>
        <p:nvSpPr>
          <p:cNvPr id="3" name="Content Placeholder 2"/>
          <p:cNvSpPr>
            <a:spLocks noGrp="1"/>
          </p:cNvSpPr>
          <p:nvPr>
            <p:ph sz="half" idx="2"/>
          </p:nvPr>
        </p:nvSpPr>
        <p:spPr/>
        <p:txBody>
          <a:bodyPr>
            <a:normAutofit/>
          </a:bodyPr>
          <a:lstStyle/>
          <a:p>
            <a:r>
              <a:rPr lang="en-US" dirty="0"/>
              <a:t>Tourist motivations for attending a Corn Festival in South Carolina (</a:t>
            </a:r>
            <a:r>
              <a:rPr lang="en-US" dirty="0" err="1"/>
              <a:t>Uysal</a:t>
            </a:r>
            <a:r>
              <a:rPr lang="en-US" dirty="0"/>
              <a:t>, Gahan, and Martin, 1993) </a:t>
            </a:r>
          </a:p>
          <a:p>
            <a:pPr lvl="1"/>
            <a:r>
              <a:rPr lang="en-US" dirty="0"/>
              <a:t>Escape</a:t>
            </a:r>
          </a:p>
          <a:p>
            <a:pPr lvl="1"/>
            <a:r>
              <a:rPr lang="en-US" dirty="0"/>
              <a:t>Excitement and thrills</a:t>
            </a:r>
          </a:p>
          <a:p>
            <a:pPr lvl="1"/>
            <a:r>
              <a:rPr lang="en-US" dirty="0"/>
              <a:t>Event novelty</a:t>
            </a:r>
          </a:p>
          <a:p>
            <a:pPr lvl="1"/>
            <a:r>
              <a:rPr lang="en-US" dirty="0"/>
              <a:t>Socialization</a:t>
            </a:r>
          </a:p>
          <a:p>
            <a:pPr lvl="1"/>
            <a:r>
              <a:rPr lang="en-US" dirty="0"/>
              <a:t>Family togetherness</a:t>
            </a:r>
          </a:p>
          <a:p>
            <a:pPr lvl="1"/>
            <a:endParaRPr lang="en-US" dirty="0"/>
          </a:p>
        </p:txBody>
      </p:sp>
    </p:spTree>
    <p:extLst>
      <p:ext uri="{BB962C8B-B14F-4D97-AF65-F5344CB8AC3E}">
        <p14:creationId xmlns:p14="http://schemas.microsoft.com/office/powerpoint/2010/main" val="1410247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Food Tourists</a:t>
            </a:r>
          </a:p>
        </p:txBody>
      </p:sp>
      <p:sp>
        <p:nvSpPr>
          <p:cNvPr id="3" name="Content Placeholder 2"/>
          <p:cNvSpPr>
            <a:spLocks noGrp="1"/>
          </p:cNvSpPr>
          <p:nvPr>
            <p:ph sz="half" idx="2"/>
          </p:nvPr>
        </p:nvSpPr>
        <p:spPr/>
        <p:txBody>
          <a:bodyPr/>
          <a:lstStyle/>
          <a:p>
            <a:r>
              <a:rPr lang="en-US" dirty="0"/>
              <a:t>Visitors to Charlotte, North Carolina (Green and Kline, 2013) </a:t>
            </a:r>
          </a:p>
          <a:p>
            <a:pPr lvl="1"/>
            <a:r>
              <a:rPr lang="en-US" dirty="0"/>
              <a:t>61.7% considered themselves foodies (7-10 on the scale) </a:t>
            </a:r>
          </a:p>
          <a:p>
            <a:pPr lvl="1"/>
            <a:r>
              <a:rPr lang="en-US" dirty="0"/>
              <a:t>28.2% considered themselves moderate foodies (4-6 on the scale)</a:t>
            </a:r>
          </a:p>
          <a:p>
            <a:pPr lvl="1"/>
            <a:r>
              <a:rPr lang="en-US" dirty="0"/>
              <a:t>10% did not consider themselves foodies (0-­3 on the scale). </a:t>
            </a:r>
          </a:p>
          <a:p>
            <a:endParaRPr lang="en-US" dirty="0"/>
          </a:p>
        </p:txBody>
      </p:sp>
    </p:spTree>
    <p:extLst>
      <p:ext uri="{BB962C8B-B14F-4D97-AF65-F5344CB8AC3E}">
        <p14:creationId xmlns:p14="http://schemas.microsoft.com/office/powerpoint/2010/main" val="2857768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Food Tourists</a:t>
            </a:r>
          </a:p>
        </p:txBody>
      </p:sp>
      <p:sp>
        <p:nvSpPr>
          <p:cNvPr id="3" name="Content Placeholder 2"/>
          <p:cNvSpPr>
            <a:spLocks noGrp="1"/>
          </p:cNvSpPr>
          <p:nvPr>
            <p:ph sz="half" idx="2"/>
          </p:nvPr>
        </p:nvSpPr>
        <p:spPr/>
        <p:txBody>
          <a:bodyPr>
            <a:normAutofit fontScale="85000" lnSpcReduction="20000"/>
          </a:bodyPr>
          <a:lstStyle/>
          <a:p>
            <a:r>
              <a:rPr lang="en-US" dirty="0"/>
              <a:t>A study in South Carolina revealed the presence of three tourist clusters (</a:t>
            </a:r>
            <a:r>
              <a:rPr lang="en-US" dirty="0" err="1"/>
              <a:t>Shenoy</a:t>
            </a:r>
            <a:r>
              <a:rPr lang="en-US" dirty="0"/>
              <a:t>, 2005) </a:t>
            </a:r>
          </a:p>
          <a:p>
            <a:pPr lvl="1"/>
            <a:r>
              <a:rPr lang="en-US" dirty="0"/>
              <a:t>Culinary tourist,  experiential tourist, and general tourist</a:t>
            </a:r>
          </a:p>
          <a:p>
            <a:pPr lvl="1"/>
            <a:r>
              <a:rPr lang="en-US" dirty="0"/>
              <a:t>Culinary tourists purchased local food, consumed local beverages, dined at high-class restaurants, and rarely ate at franchisee restaurants. </a:t>
            </a:r>
          </a:p>
          <a:p>
            <a:pPr lvl="1"/>
            <a:r>
              <a:rPr lang="en-US" dirty="0"/>
              <a:t>Culinary tourists are more educated, earned higher incomes, and are characterized by variety-seeking</a:t>
            </a:r>
          </a:p>
          <a:p>
            <a:r>
              <a:rPr lang="en-US" dirty="0"/>
              <a:t>A general tourist survey in Charleston, South Carolina, (</a:t>
            </a:r>
            <a:r>
              <a:rPr lang="en-US" dirty="0" err="1"/>
              <a:t>MacLaurin</a:t>
            </a:r>
            <a:r>
              <a:rPr lang="en-US" dirty="0"/>
              <a:t>, </a:t>
            </a:r>
            <a:r>
              <a:rPr lang="en-US" dirty="0" err="1"/>
              <a:t>Blose</a:t>
            </a:r>
            <a:r>
              <a:rPr lang="en-US" dirty="0"/>
              <a:t>, and Mack, 2007)</a:t>
            </a:r>
          </a:p>
          <a:p>
            <a:pPr lvl="1"/>
            <a:r>
              <a:rPr lang="en-US" dirty="0"/>
              <a:t>A large percentage of tourists comprised a potentially sizeable food-based market</a:t>
            </a:r>
          </a:p>
          <a:p>
            <a:pPr lvl="1"/>
            <a:r>
              <a:rPr lang="en-US" dirty="0"/>
              <a:t>Many consumers with a large amount of interest across a wide variety of food tourism activities</a:t>
            </a:r>
          </a:p>
        </p:txBody>
      </p:sp>
    </p:spTree>
    <p:extLst>
      <p:ext uri="{BB962C8B-B14F-4D97-AF65-F5344CB8AC3E}">
        <p14:creationId xmlns:p14="http://schemas.microsoft.com/office/powerpoint/2010/main" val="2465704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651" y="721338"/>
            <a:ext cx="6837349" cy="1143000"/>
          </a:xfrm>
        </p:spPr>
        <p:txBody>
          <a:bodyPr>
            <a:normAutofit/>
          </a:bodyPr>
          <a:lstStyle/>
          <a:p>
            <a:r>
              <a:rPr lang="en-US" sz="2800" dirty="0"/>
              <a:t>Western Food Tourism</a:t>
            </a:r>
          </a:p>
        </p:txBody>
      </p:sp>
      <p:sp>
        <p:nvSpPr>
          <p:cNvPr id="3" name="Content Placeholder 2"/>
          <p:cNvSpPr>
            <a:spLocks noGrp="1"/>
          </p:cNvSpPr>
          <p:nvPr>
            <p:ph sz="half" idx="2"/>
          </p:nvPr>
        </p:nvSpPr>
        <p:spPr/>
        <p:txBody>
          <a:bodyPr>
            <a:normAutofit fontScale="92500" lnSpcReduction="10000"/>
          </a:bodyPr>
          <a:lstStyle/>
          <a:p>
            <a:r>
              <a:rPr lang="en-US" dirty="0"/>
              <a:t>Colorado </a:t>
            </a:r>
            <a:r>
              <a:rPr lang="en-US" dirty="0" err="1"/>
              <a:t>Agritourism</a:t>
            </a:r>
            <a:r>
              <a:rPr lang="en-US" dirty="0"/>
              <a:t> Study</a:t>
            </a:r>
          </a:p>
          <a:p>
            <a:pPr lvl="1"/>
            <a:r>
              <a:rPr lang="en-US" dirty="0"/>
              <a:t>895 survey responses 2005-2006</a:t>
            </a:r>
          </a:p>
          <a:p>
            <a:pPr lvl="1"/>
            <a:r>
              <a:rPr lang="en-US" dirty="0"/>
              <a:t>Age - 46 years on average</a:t>
            </a:r>
          </a:p>
          <a:p>
            <a:pPr lvl="1"/>
            <a:r>
              <a:rPr lang="en-US" dirty="0"/>
              <a:t>Income - 37% earned incomes over $75,000 per year</a:t>
            </a:r>
          </a:p>
          <a:p>
            <a:pPr lvl="1"/>
            <a:r>
              <a:rPr lang="en-US" dirty="0"/>
              <a:t>Marital status - 73% of travelers were married</a:t>
            </a:r>
          </a:p>
          <a:p>
            <a:pPr lvl="1"/>
            <a:r>
              <a:rPr lang="en-US" dirty="0"/>
              <a:t>Family composition -</a:t>
            </a:r>
          </a:p>
          <a:p>
            <a:pPr lvl="2"/>
            <a:r>
              <a:rPr lang="en-US" dirty="0"/>
              <a:t>28% were young couples, no children</a:t>
            </a:r>
          </a:p>
          <a:p>
            <a:pPr lvl="2"/>
            <a:r>
              <a:rPr lang="en-US" dirty="0"/>
              <a:t>42% were families with children </a:t>
            </a:r>
          </a:p>
          <a:p>
            <a:pPr lvl="1"/>
            <a:r>
              <a:rPr lang="en-US" dirty="0"/>
              <a:t>90% identified themselves as White</a:t>
            </a:r>
          </a:p>
          <a:p>
            <a:r>
              <a:rPr lang="en-US" dirty="0"/>
              <a:t>Grouped respondents into five “tourist types”</a:t>
            </a:r>
          </a:p>
          <a:p>
            <a:pPr lvl="1"/>
            <a:endParaRPr lang="en-US" dirty="0"/>
          </a:p>
          <a:p>
            <a:pPr lvl="1"/>
            <a:endParaRPr lang="en-US" dirty="0"/>
          </a:p>
        </p:txBody>
      </p:sp>
    </p:spTree>
    <p:extLst>
      <p:ext uri="{BB962C8B-B14F-4D97-AF65-F5344CB8AC3E}">
        <p14:creationId xmlns:p14="http://schemas.microsoft.com/office/powerpoint/2010/main" val="412202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Colorado Agritourism Study</a:t>
            </a:r>
            <a:endParaRPr lang="en-US" dirty="0"/>
          </a:p>
        </p:txBody>
      </p:sp>
      <p:sp>
        <p:nvSpPr>
          <p:cNvPr id="3" name="Content Placeholder 2"/>
          <p:cNvSpPr>
            <a:spLocks noGrp="1"/>
          </p:cNvSpPr>
          <p:nvPr>
            <p:ph sz="half" idx="2"/>
          </p:nvPr>
        </p:nvSpPr>
        <p:spPr/>
        <p:txBody>
          <a:bodyPr>
            <a:noAutofit/>
          </a:bodyPr>
          <a:lstStyle/>
          <a:p>
            <a:r>
              <a:rPr lang="en-US" sz="2000" dirty="0"/>
              <a:t>Group 1: The Loyal Colorado Enthusiasts - 13% of travelers</a:t>
            </a:r>
          </a:p>
          <a:p>
            <a:pPr lvl="1"/>
            <a:r>
              <a:rPr lang="en-US" sz="1600" dirty="0"/>
              <a:t>Parents of older children and couples who return often based on their previous </a:t>
            </a:r>
            <a:r>
              <a:rPr lang="en-US" sz="1600" dirty="0" err="1"/>
              <a:t>agritourism</a:t>
            </a:r>
            <a:r>
              <a:rPr lang="en-US" sz="1600" dirty="0"/>
              <a:t> experiences</a:t>
            </a:r>
          </a:p>
          <a:p>
            <a:pPr lvl="1"/>
            <a:r>
              <a:rPr lang="en-US" sz="1600" dirty="0"/>
              <a:t>Largest share of participants in outdoor recreation on farms and ranches during the summer</a:t>
            </a:r>
          </a:p>
          <a:p>
            <a:pPr lvl="1"/>
            <a:r>
              <a:rPr lang="en-US" sz="1600" dirty="0"/>
              <a:t>Likely to camp and stay within a few hundred miles of home</a:t>
            </a:r>
          </a:p>
          <a:p>
            <a:pPr lvl="1"/>
            <a:r>
              <a:rPr lang="en-US" sz="1600" dirty="0"/>
              <a:t>Participate in a diverse set of </a:t>
            </a:r>
            <a:r>
              <a:rPr lang="en-US" sz="1600" dirty="0" err="1"/>
              <a:t>agritourism</a:t>
            </a:r>
            <a:r>
              <a:rPr lang="en-US" sz="1600" dirty="0"/>
              <a:t> activities</a:t>
            </a:r>
          </a:p>
          <a:p>
            <a:r>
              <a:rPr lang="en-US" sz="2000" dirty="0"/>
              <a:t>Group 2: Family Ag Adventurers - 17% of travelers</a:t>
            </a:r>
          </a:p>
          <a:p>
            <a:pPr lvl="1"/>
            <a:r>
              <a:rPr lang="en-US" sz="1600" dirty="0"/>
              <a:t>Most promising </a:t>
            </a:r>
            <a:r>
              <a:rPr lang="en-US" sz="1600" dirty="0" err="1"/>
              <a:t>agritourism</a:t>
            </a:r>
            <a:r>
              <a:rPr lang="en-US" sz="1600" dirty="0"/>
              <a:t> visitors</a:t>
            </a:r>
          </a:p>
          <a:p>
            <a:pPr lvl="1"/>
            <a:r>
              <a:rPr lang="en-US" sz="1600" dirty="0"/>
              <a:t>Plans their travels around specific </a:t>
            </a:r>
            <a:r>
              <a:rPr lang="en-US" sz="1600" dirty="0" err="1"/>
              <a:t>agritourism</a:t>
            </a:r>
            <a:r>
              <a:rPr lang="en-US" sz="1600" dirty="0"/>
              <a:t> outings and participates in unplanned activities several times per year</a:t>
            </a:r>
          </a:p>
          <a:p>
            <a:pPr lvl="1"/>
            <a:r>
              <a:rPr lang="en-US" sz="1600" dirty="0"/>
              <a:t>Middle-income, often traveling with children in bigger parties</a:t>
            </a:r>
          </a:p>
          <a:p>
            <a:pPr lvl="1"/>
            <a:r>
              <a:rPr lang="en-US" sz="1600" dirty="0"/>
              <a:t>Willing to visit local enterprises and travel long distances to reach a variety of </a:t>
            </a:r>
            <a:r>
              <a:rPr lang="en-US" sz="1600" dirty="0" err="1"/>
              <a:t>agritourism</a:t>
            </a:r>
            <a:r>
              <a:rPr lang="en-US" sz="1600" dirty="0"/>
              <a:t> destinations</a:t>
            </a:r>
          </a:p>
          <a:p>
            <a:pPr lvl="1"/>
            <a:r>
              <a:rPr lang="en-US" sz="1600" dirty="0"/>
              <a:t>Travel primarily in summer and fall</a:t>
            </a:r>
          </a:p>
        </p:txBody>
      </p:sp>
    </p:spTree>
    <p:extLst>
      <p:ext uri="{BB962C8B-B14F-4D97-AF65-F5344CB8AC3E}">
        <p14:creationId xmlns:p14="http://schemas.microsoft.com/office/powerpoint/2010/main" val="100168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Colorado Agritourism Study</a:t>
            </a:r>
            <a:endParaRPr lang="en-US" dirty="0"/>
          </a:p>
        </p:txBody>
      </p:sp>
      <p:sp>
        <p:nvSpPr>
          <p:cNvPr id="3" name="Content Placeholder 2"/>
          <p:cNvSpPr>
            <a:spLocks noGrp="1"/>
          </p:cNvSpPr>
          <p:nvPr>
            <p:ph sz="half" idx="2"/>
          </p:nvPr>
        </p:nvSpPr>
        <p:spPr>
          <a:xfrm>
            <a:off x="2306927" y="1864338"/>
            <a:ext cx="6718319" cy="4797719"/>
          </a:xfrm>
        </p:spPr>
        <p:txBody>
          <a:bodyPr>
            <a:normAutofit fontScale="62500" lnSpcReduction="20000"/>
          </a:bodyPr>
          <a:lstStyle/>
          <a:p>
            <a:r>
              <a:rPr lang="en-US" dirty="0"/>
              <a:t>Group 3: In-State Explorers - 30% of travelers </a:t>
            </a:r>
          </a:p>
          <a:p>
            <a:pPr lvl="1"/>
            <a:r>
              <a:rPr lang="en-US" dirty="0"/>
              <a:t>Coloradans who explore the state by car on short jaunts</a:t>
            </a:r>
          </a:p>
          <a:p>
            <a:pPr lvl="1"/>
            <a:r>
              <a:rPr lang="en-US" dirty="0"/>
              <a:t>Don’t travel with </a:t>
            </a:r>
            <a:r>
              <a:rPr lang="en-US" dirty="0" err="1"/>
              <a:t>agritourism</a:t>
            </a:r>
            <a:r>
              <a:rPr lang="en-US" dirty="0"/>
              <a:t> activities in mind, but participate in unplanned activities </a:t>
            </a:r>
          </a:p>
          <a:p>
            <a:pPr lvl="1"/>
            <a:r>
              <a:rPr lang="en-US" dirty="0"/>
              <a:t>Travel frequently and are from upper-middle income households</a:t>
            </a:r>
          </a:p>
          <a:p>
            <a:pPr lvl="1"/>
            <a:r>
              <a:rPr lang="en-US" dirty="0"/>
              <a:t>Many planned to travel in the subsequent year and participate in some </a:t>
            </a:r>
            <a:r>
              <a:rPr lang="en-US" dirty="0" err="1"/>
              <a:t>agritourism</a:t>
            </a:r>
            <a:endParaRPr lang="en-US" dirty="0"/>
          </a:p>
          <a:p>
            <a:pPr lvl="1"/>
            <a:r>
              <a:rPr lang="en-US" dirty="0"/>
              <a:t>The culinary events in which they currently participate may be the best means to extend their visitation and spending into other </a:t>
            </a:r>
            <a:r>
              <a:rPr lang="en-US" dirty="0" err="1"/>
              <a:t>agritourism</a:t>
            </a:r>
            <a:r>
              <a:rPr lang="en-US" dirty="0"/>
              <a:t> experiences</a:t>
            </a:r>
          </a:p>
          <a:p>
            <a:r>
              <a:rPr lang="en-US" dirty="0"/>
              <a:t>Group 4: The Out-of-State Activity Seekers -  4% of travelers</a:t>
            </a:r>
          </a:p>
          <a:p>
            <a:pPr lvl="1"/>
            <a:r>
              <a:rPr lang="en-US" dirty="0"/>
              <a:t>No plans to visits the following year </a:t>
            </a:r>
          </a:p>
          <a:p>
            <a:pPr lvl="1"/>
            <a:r>
              <a:rPr lang="en-US" dirty="0"/>
              <a:t>More likely to spend longer trips in hotels, resorts, second-homes or bed and breakfast accommodations </a:t>
            </a:r>
          </a:p>
          <a:p>
            <a:pPr lvl="1"/>
            <a:r>
              <a:rPr lang="en-US" dirty="0"/>
              <a:t>Primarily mid- to upper-middle class individuals, traveling in smaller parties (even though they are parents)</a:t>
            </a:r>
          </a:p>
          <a:p>
            <a:pPr lvl="1"/>
            <a:r>
              <a:rPr lang="en-US" dirty="0"/>
              <a:t>More likely to engage in </a:t>
            </a:r>
            <a:r>
              <a:rPr lang="en-US" dirty="0" err="1"/>
              <a:t>agritourism</a:t>
            </a:r>
            <a:r>
              <a:rPr lang="en-US" dirty="0"/>
              <a:t> as a secondary or unplanned activity</a:t>
            </a:r>
          </a:p>
          <a:p>
            <a:pPr lvl="1"/>
            <a:r>
              <a:rPr lang="en-US" dirty="0"/>
              <a:t>Enjoy participating in numerous outdoor activities, and report some of the highest interest across all </a:t>
            </a:r>
            <a:r>
              <a:rPr lang="en-US" dirty="0" err="1"/>
              <a:t>agritourism</a:t>
            </a:r>
            <a:r>
              <a:rPr lang="en-US" dirty="0"/>
              <a:t> activity groups</a:t>
            </a:r>
          </a:p>
          <a:p>
            <a:pPr lvl="1"/>
            <a:r>
              <a:rPr lang="en-US" dirty="0"/>
              <a:t>Travel is spread more evenly across all four seasons, relative to others</a:t>
            </a:r>
          </a:p>
        </p:txBody>
      </p:sp>
    </p:spTree>
    <p:extLst>
      <p:ext uri="{BB962C8B-B14F-4D97-AF65-F5344CB8AC3E}">
        <p14:creationId xmlns:p14="http://schemas.microsoft.com/office/powerpoint/2010/main" val="2180277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Colorado Agritourism Study</a:t>
            </a:r>
          </a:p>
        </p:txBody>
      </p:sp>
      <p:sp>
        <p:nvSpPr>
          <p:cNvPr id="3" name="Content Placeholder 2"/>
          <p:cNvSpPr>
            <a:spLocks noGrp="1"/>
          </p:cNvSpPr>
          <p:nvPr>
            <p:ph sz="half" idx="2"/>
          </p:nvPr>
        </p:nvSpPr>
        <p:spPr/>
        <p:txBody>
          <a:bodyPr/>
          <a:lstStyle/>
          <a:p>
            <a:r>
              <a:rPr lang="en-US" dirty="0"/>
              <a:t>Group 5: The Accidental Tourists - 36% of travelers</a:t>
            </a:r>
          </a:p>
          <a:p>
            <a:pPr lvl="1"/>
            <a:r>
              <a:rPr lang="en-US" dirty="0"/>
              <a:t>Coming for non-recreational business, educational, or convention activities</a:t>
            </a:r>
          </a:p>
          <a:p>
            <a:pPr lvl="1"/>
            <a:r>
              <a:rPr lang="en-US" dirty="0"/>
              <a:t>Not seeking </a:t>
            </a:r>
            <a:r>
              <a:rPr lang="en-US" dirty="0" err="1"/>
              <a:t>agritourism</a:t>
            </a:r>
            <a:r>
              <a:rPr lang="en-US" dirty="0"/>
              <a:t> activities </a:t>
            </a:r>
          </a:p>
        </p:txBody>
      </p:sp>
    </p:spTree>
    <p:extLst>
      <p:ext uri="{BB962C8B-B14F-4D97-AF65-F5344CB8AC3E}">
        <p14:creationId xmlns:p14="http://schemas.microsoft.com/office/powerpoint/2010/main" val="4120515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Colorado Study Results</a:t>
            </a:r>
            <a:endParaRPr lang="en-US" dirty="0"/>
          </a:p>
        </p:txBody>
      </p:sp>
      <p:sp>
        <p:nvSpPr>
          <p:cNvPr id="3" name="Content Placeholder 2"/>
          <p:cNvSpPr>
            <a:spLocks noGrp="1"/>
          </p:cNvSpPr>
          <p:nvPr>
            <p:ph sz="half" idx="2"/>
          </p:nvPr>
        </p:nvSpPr>
        <p:spPr/>
        <p:txBody>
          <a:bodyPr>
            <a:normAutofit fontScale="77500" lnSpcReduction="20000"/>
          </a:bodyPr>
          <a:lstStyle/>
          <a:p>
            <a:r>
              <a:rPr lang="en-US" dirty="0"/>
              <a:t>Larger groups participating in </a:t>
            </a:r>
            <a:r>
              <a:rPr lang="en-US" dirty="0" err="1"/>
              <a:t>agritourism</a:t>
            </a:r>
            <a:r>
              <a:rPr lang="en-US" dirty="0"/>
              <a:t> are more likely to plan their trip itinerary (and include </a:t>
            </a:r>
            <a:r>
              <a:rPr lang="en-US" dirty="0" err="1"/>
              <a:t>agritourism</a:t>
            </a:r>
            <a:r>
              <a:rPr lang="en-US" dirty="0"/>
              <a:t> activities) prior to travel)</a:t>
            </a:r>
          </a:p>
          <a:p>
            <a:r>
              <a:rPr lang="en-US" dirty="0"/>
              <a:t>Groups used local and business websites (not national websites) to plan their holiday</a:t>
            </a:r>
          </a:p>
          <a:p>
            <a:r>
              <a:rPr lang="en-US" dirty="0"/>
              <a:t>Tourists attracted to an area by its natural amenities tend to participate in </a:t>
            </a:r>
            <a:r>
              <a:rPr lang="en-US" dirty="0" err="1"/>
              <a:t>agritourism</a:t>
            </a:r>
            <a:r>
              <a:rPr lang="en-US" dirty="0"/>
              <a:t> activities in these areas</a:t>
            </a:r>
          </a:p>
          <a:p>
            <a:r>
              <a:rPr lang="en-US" dirty="0"/>
              <a:t>Need to link marketing for </a:t>
            </a:r>
            <a:r>
              <a:rPr lang="en-US" dirty="0" err="1"/>
              <a:t>agritourism</a:t>
            </a:r>
            <a:r>
              <a:rPr lang="en-US" dirty="0"/>
              <a:t> enterprises to natural parks, forests and recreation areas, such as representing them in park brochures and at visitor centers</a:t>
            </a:r>
          </a:p>
          <a:p>
            <a:r>
              <a:rPr lang="en-US" dirty="0"/>
              <a:t>Private enterprises should describe the natural aspects of their operations in their marketing materials</a:t>
            </a:r>
          </a:p>
          <a:p>
            <a:endParaRPr lang="en-US" dirty="0"/>
          </a:p>
        </p:txBody>
      </p:sp>
    </p:spTree>
    <p:extLst>
      <p:ext uri="{BB962C8B-B14F-4D97-AF65-F5344CB8AC3E}">
        <p14:creationId xmlns:p14="http://schemas.microsoft.com/office/powerpoint/2010/main" val="2218066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Western Food Tourism</a:t>
            </a:r>
          </a:p>
        </p:txBody>
      </p:sp>
      <p:sp>
        <p:nvSpPr>
          <p:cNvPr id="3" name="Content Placeholder 2"/>
          <p:cNvSpPr>
            <a:spLocks noGrp="1"/>
          </p:cNvSpPr>
          <p:nvPr>
            <p:ph sz="half" idx="2"/>
          </p:nvPr>
        </p:nvSpPr>
        <p:spPr/>
        <p:txBody>
          <a:bodyPr>
            <a:normAutofit fontScale="77500" lnSpcReduction="20000"/>
          </a:bodyPr>
          <a:lstStyle/>
          <a:p>
            <a:r>
              <a:rPr lang="en-US" dirty="0"/>
              <a:t>Utah Tourism Study</a:t>
            </a:r>
          </a:p>
          <a:p>
            <a:pPr lvl="1"/>
            <a:r>
              <a:rPr lang="en-US" dirty="0"/>
              <a:t>In-person survey of tourists in Utah (coming from/going to ID, NV, CO, MT), Summer 2013/Winter 2014</a:t>
            </a:r>
          </a:p>
          <a:p>
            <a:pPr lvl="1"/>
            <a:r>
              <a:rPr lang="en-US" dirty="0"/>
              <a:t>Random sampling technique, 700 surveys completed </a:t>
            </a:r>
          </a:p>
          <a:p>
            <a:pPr lvl="1"/>
            <a:r>
              <a:rPr lang="en-US" dirty="0"/>
              <a:t>12 sites at gateways, national parks, airports, ski areas, convention  and visitor centers</a:t>
            </a:r>
          </a:p>
          <a:p>
            <a:pPr lvl="0"/>
            <a:r>
              <a:rPr lang="en-US" dirty="0"/>
              <a:t>Create a profile of tourist types </a:t>
            </a:r>
          </a:p>
          <a:p>
            <a:pPr lvl="1"/>
            <a:r>
              <a:rPr lang="en-US" dirty="0"/>
              <a:t>What types of people visit (demographics, attitudes, interests, etc.)</a:t>
            </a:r>
          </a:p>
          <a:p>
            <a:pPr lvl="1"/>
            <a:r>
              <a:rPr lang="en-US" dirty="0"/>
              <a:t>What is the reason for their visit and who travels with them?</a:t>
            </a:r>
          </a:p>
          <a:p>
            <a:pPr lvl="1"/>
            <a:r>
              <a:rPr lang="en-US" dirty="0"/>
              <a:t>What types of experiences and activities do they seek?</a:t>
            </a:r>
          </a:p>
          <a:p>
            <a:pPr lvl="2"/>
            <a:r>
              <a:rPr lang="en-US" dirty="0"/>
              <a:t>How important are food related experiences?</a:t>
            </a:r>
          </a:p>
          <a:p>
            <a:pPr lvl="1"/>
            <a:r>
              <a:rPr lang="en-US" dirty="0"/>
              <a:t>How do they research and plan their travel?</a:t>
            </a:r>
          </a:p>
          <a:p>
            <a:pPr lvl="1"/>
            <a:r>
              <a:rPr lang="en-US" dirty="0"/>
              <a:t>How long do they stay and where do they stay?</a:t>
            </a:r>
          </a:p>
          <a:p>
            <a:pPr lvl="1"/>
            <a:endParaRPr lang="en-US" dirty="0"/>
          </a:p>
        </p:txBody>
      </p:sp>
    </p:spTree>
    <p:extLst>
      <p:ext uri="{BB962C8B-B14F-4D97-AF65-F5344CB8AC3E}">
        <p14:creationId xmlns:p14="http://schemas.microsoft.com/office/powerpoint/2010/main" val="1421985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800" dirty="0">
                <a:solidFill>
                  <a:schemeClr val="bg1"/>
                </a:solidFill>
                <a:latin typeface="Governor"/>
              </a:rPr>
              <a:t>Sample Demographics</a:t>
            </a:r>
          </a:p>
        </p:txBody>
      </p:sp>
      <p:sp>
        <p:nvSpPr>
          <p:cNvPr id="3" name="Content Placeholder 2"/>
          <p:cNvSpPr>
            <a:spLocks noGrp="1"/>
          </p:cNvSpPr>
          <p:nvPr>
            <p:ph sz="half" idx="2"/>
          </p:nvPr>
        </p:nvSpPr>
        <p:spPr/>
        <p:txBody>
          <a:bodyPr>
            <a:normAutofit fontScale="92500" lnSpcReduction="10000"/>
          </a:bodyPr>
          <a:lstStyle/>
          <a:p>
            <a:r>
              <a:rPr lang="en-US" dirty="0"/>
              <a:t>68% married</a:t>
            </a:r>
          </a:p>
          <a:p>
            <a:r>
              <a:rPr lang="en-US" dirty="0"/>
              <a:t>52% male</a:t>
            </a:r>
          </a:p>
          <a:p>
            <a:r>
              <a:rPr lang="en-US" dirty="0"/>
              <a:t>College degree 31%, graduate degree 40%</a:t>
            </a:r>
          </a:p>
          <a:p>
            <a:r>
              <a:rPr lang="en-US" dirty="0"/>
              <a:t>49% full time employed, 29% retired</a:t>
            </a:r>
          </a:p>
          <a:p>
            <a:r>
              <a:rPr lang="en-US" dirty="0"/>
              <a:t>84% White, 5% Asian, 4% Hispanic</a:t>
            </a:r>
          </a:p>
          <a:p>
            <a:r>
              <a:rPr lang="en-US" dirty="0"/>
              <a:t>Average income in 2012 $103,000</a:t>
            </a:r>
          </a:p>
          <a:p>
            <a:r>
              <a:rPr lang="en-US" dirty="0"/>
              <a:t>Average age 50 years</a:t>
            </a:r>
          </a:p>
          <a:p>
            <a:r>
              <a:rPr lang="en-US" dirty="0"/>
              <a:t>Length of stay average of 10.6 days</a:t>
            </a:r>
          </a:p>
          <a:p>
            <a:r>
              <a:rPr lang="en-US" dirty="0"/>
              <a:t>Average party size of 2.9 adults and 1.6 children</a:t>
            </a:r>
          </a:p>
          <a:p>
            <a:endParaRPr lang="en-US" dirty="0"/>
          </a:p>
        </p:txBody>
      </p:sp>
    </p:spTree>
    <p:extLst>
      <p:ext uri="{BB962C8B-B14F-4D97-AF65-F5344CB8AC3E}">
        <p14:creationId xmlns:p14="http://schemas.microsoft.com/office/powerpoint/2010/main" val="370352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sz="half" idx="2"/>
          </p:nvPr>
        </p:nvSpPr>
        <p:spPr/>
        <p:txBody>
          <a:bodyPr>
            <a:normAutofit/>
          </a:bodyPr>
          <a:lstStyle/>
          <a:p>
            <a:pPr lvl="0"/>
            <a:r>
              <a:rPr lang="en-US" dirty="0"/>
              <a:t>Understand tourist motivations and preferences</a:t>
            </a:r>
          </a:p>
          <a:p>
            <a:pPr lvl="0"/>
            <a:r>
              <a:rPr lang="en-US" dirty="0"/>
              <a:t>Understand the role food plays in the tourist experience</a:t>
            </a:r>
          </a:p>
          <a:p>
            <a:pPr lvl="0"/>
            <a:r>
              <a:rPr lang="en-US" dirty="0"/>
              <a:t>Compare food tourist types by food interests and activity levels  </a:t>
            </a:r>
          </a:p>
          <a:p>
            <a:pPr lvl="0"/>
            <a:r>
              <a:rPr lang="en-US" dirty="0"/>
              <a:t>Evaluate food and farm tourism promotional options</a:t>
            </a:r>
          </a:p>
          <a:p>
            <a:endParaRPr lang="en-US" dirty="0"/>
          </a:p>
        </p:txBody>
      </p:sp>
    </p:spTree>
    <p:extLst>
      <p:ext uri="{BB962C8B-B14F-4D97-AF65-F5344CB8AC3E}">
        <p14:creationId xmlns:p14="http://schemas.microsoft.com/office/powerpoint/2010/main" val="253054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Specifics</a:t>
            </a:r>
          </a:p>
        </p:txBody>
      </p:sp>
      <p:sp>
        <p:nvSpPr>
          <p:cNvPr id="5" name="Content Placeholder 4"/>
          <p:cNvSpPr>
            <a:spLocks noGrp="1"/>
          </p:cNvSpPr>
          <p:nvPr>
            <p:ph sz="half" idx="1"/>
          </p:nvPr>
        </p:nvSpPr>
        <p:spPr>
          <a:xfrm>
            <a:off x="1929740" y="1892364"/>
            <a:ext cx="3657600" cy="4590288"/>
          </a:xfrm>
        </p:spPr>
        <p:txBody>
          <a:bodyPr>
            <a:normAutofit fontScale="85000" lnSpcReduction="10000"/>
          </a:bodyPr>
          <a:lstStyle/>
          <a:p>
            <a:r>
              <a:rPr lang="en-US" dirty="0"/>
              <a:t>Travel reason</a:t>
            </a:r>
          </a:p>
          <a:p>
            <a:pPr lvl="1"/>
            <a:r>
              <a:rPr lang="en-US" dirty="0"/>
              <a:t>Business 1%</a:t>
            </a:r>
          </a:p>
          <a:p>
            <a:pPr lvl="1"/>
            <a:r>
              <a:rPr lang="en-US" dirty="0"/>
              <a:t>Visiting family/friends 5%</a:t>
            </a:r>
          </a:p>
          <a:p>
            <a:pPr lvl="1"/>
            <a:r>
              <a:rPr lang="en-US" dirty="0"/>
              <a:t>Visiting national parks 9%</a:t>
            </a:r>
          </a:p>
          <a:p>
            <a:pPr lvl="1"/>
            <a:r>
              <a:rPr lang="en-US" dirty="0"/>
              <a:t>Outdoor activities 43%</a:t>
            </a:r>
          </a:p>
          <a:p>
            <a:pPr lvl="1"/>
            <a:r>
              <a:rPr lang="en-US" dirty="0"/>
              <a:t>Visiting cultural/heritage sites 24%</a:t>
            </a:r>
          </a:p>
          <a:p>
            <a:pPr lvl="1"/>
            <a:r>
              <a:rPr lang="en-US" dirty="0"/>
              <a:t>Special events/festivals 2%</a:t>
            </a:r>
          </a:p>
          <a:p>
            <a:pPr lvl="1"/>
            <a:r>
              <a:rPr lang="en-US" dirty="0" err="1"/>
              <a:t>Agritourism</a:t>
            </a:r>
            <a:r>
              <a:rPr lang="en-US" dirty="0"/>
              <a:t> activities 9%</a:t>
            </a:r>
          </a:p>
          <a:p>
            <a:pPr lvl="1"/>
            <a:r>
              <a:rPr lang="en-US" dirty="0"/>
              <a:t>Passing through 6%</a:t>
            </a:r>
          </a:p>
          <a:p>
            <a:endParaRPr lang="en-US" dirty="0"/>
          </a:p>
        </p:txBody>
      </p:sp>
      <p:sp>
        <p:nvSpPr>
          <p:cNvPr id="10" name="Content Placeholder 9"/>
          <p:cNvSpPr>
            <a:spLocks noGrp="1"/>
          </p:cNvSpPr>
          <p:nvPr>
            <p:ph sz="half" idx="2"/>
          </p:nvPr>
        </p:nvSpPr>
        <p:spPr>
          <a:xfrm>
            <a:off x="5274623" y="1892364"/>
            <a:ext cx="3657600" cy="4590288"/>
          </a:xfrm>
        </p:spPr>
        <p:txBody>
          <a:bodyPr>
            <a:normAutofit fontScale="85000" lnSpcReduction="10000"/>
          </a:bodyPr>
          <a:lstStyle/>
          <a:p>
            <a:r>
              <a:rPr lang="en-US" dirty="0"/>
              <a:t>Research/booking resource</a:t>
            </a:r>
          </a:p>
          <a:p>
            <a:pPr lvl="1"/>
            <a:r>
              <a:rPr lang="en-US" dirty="0"/>
              <a:t>Internet/website 41%</a:t>
            </a:r>
          </a:p>
          <a:p>
            <a:pPr lvl="1"/>
            <a:r>
              <a:rPr lang="en-US" dirty="0"/>
              <a:t>Brochure/booklet 10%</a:t>
            </a:r>
          </a:p>
          <a:p>
            <a:pPr lvl="1"/>
            <a:r>
              <a:rPr lang="en-US" dirty="0"/>
              <a:t>Recommendation from family/friend 3%</a:t>
            </a:r>
          </a:p>
          <a:p>
            <a:pPr lvl="1"/>
            <a:r>
              <a:rPr lang="en-US" dirty="0"/>
              <a:t>Tradition 32%</a:t>
            </a:r>
          </a:p>
          <a:p>
            <a:pPr lvl="1"/>
            <a:r>
              <a:rPr lang="en-US" dirty="0"/>
              <a:t>Other 14%</a:t>
            </a:r>
          </a:p>
        </p:txBody>
      </p:sp>
    </p:spTree>
    <p:extLst>
      <p:ext uri="{BB962C8B-B14F-4D97-AF65-F5344CB8AC3E}">
        <p14:creationId xmlns:p14="http://schemas.microsoft.com/office/powerpoint/2010/main" val="30654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Interests</a:t>
            </a:r>
          </a:p>
        </p:txBody>
      </p:sp>
      <p:sp>
        <p:nvSpPr>
          <p:cNvPr id="3" name="Content Placeholder 2"/>
          <p:cNvSpPr>
            <a:spLocks noGrp="1"/>
          </p:cNvSpPr>
          <p:nvPr>
            <p:ph sz="half" idx="2"/>
          </p:nvPr>
        </p:nvSpPr>
        <p:spPr/>
        <p:txBody>
          <a:bodyPr>
            <a:normAutofit lnSpcReduction="10000"/>
          </a:bodyPr>
          <a:lstStyle/>
          <a:p>
            <a:r>
              <a:rPr lang="en-US" dirty="0"/>
              <a:t>Organization membership (18%)</a:t>
            </a:r>
          </a:p>
          <a:p>
            <a:pPr lvl="1"/>
            <a:r>
              <a:rPr lang="en-US" dirty="0"/>
              <a:t>Slow Food = 10%</a:t>
            </a:r>
          </a:p>
          <a:p>
            <a:pPr lvl="1"/>
            <a:r>
              <a:rPr lang="en-US" dirty="0"/>
              <a:t>Dining Club = 11%</a:t>
            </a:r>
          </a:p>
          <a:p>
            <a:pPr lvl="1"/>
            <a:r>
              <a:rPr lang="en-US" dirty="0"/>
              <a:t>Coop Grocer = 22%</a:t>
            </a:r>
          </a:p>
          <a:p>
            <a:pPr lvl="1"/>
            <a:r>
              <a:rPr lang="en-US" dirty="0"/>
              <a:t>Wine/Beer Club = 27%</a:t>
            </a:r>
          </a:p>
          <a:p>
            <a:pPr lvl="1"/>
            <a:r>
              <a:rPr lang="en-US" dirty="0"/>
              <a:t>Cooking Club = 8%</a:t>
            </a:r>
          </a:p>
          <a:p>
            <a:pPr lvl="1"/>
            <a:r>
              <a:rPr lang="en-US" dirty="0"/>
              <a:t>CSA = 15%</a:t>
            </a:r>
          </a:p>
          <a:p>
            <a:pPr lvl="1"/>
            <a:r>
              <a:rPr lang="en-US" dirty="0"/>
              <a:t>Other = 7%</a:t>
            </a:r>
          </a:p>
          <a:p>
            <a:r>
              <a:rPr lang="en-US" dirty="0"/>
              <a:t>Dietary restrictions</a:t>
            </a:r>
          </a:p>
          <a:p>
            <a:pPr lvl="1"/>
            <a:r>
              <a:rPr lang="en-US" dirty="0"/>
              <a:t>Yes 15%</a:t>
            </a:r>
          </a:p>
        </p:txBody>
      </p:sp>
    </p:spTree>
    <p:extLst>
      <p:ext uri="{BB962C8B-B14F-4D97-AF65-F5344CB8AC3E}">
        <p14:creationId xmlns:p14="http://schemas.microsoft.com/office/powerpoint/2010/main" val="2322514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Activities At Home &amp; While Traveling</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94211692"/>
              </p:ext>
            </p:extLst>
          </p:nvPr>
        </p:nvGraphicFramePr>
        <p:xfrm>
          <a:off x="2131621" y="2329254"/>
          <a:ext cx="3658350" cy="3423285"/>
        </p:xfrm>
        <a:graphic>
          <a:graphicData uri="http://schemas.openxmlformats.org/drawingml/2006/table">
            <a:tbl>
              <a:tblPr/>
              <a:tblGrid>
                <a:gridCol w="2255455">
                  <a:extLst>
                    <a:ext uri="{9D8B030D-6E8A-4147-A177-3AD203B41FA5}">
                      <a16:colId xmlns:a16="http://schemas.microsoft.com/office/drawing/2014/main" val="20000"/>
                    </a:ext>
                  </a:extLst>
                </a:gridCol>
                <a:gridCol w="1402895">
                  <a:extLst>
                    <a:ext uri="{9D8B030D-6E8A-4147-A177-3AD203B41FA5}">
                      <a16:colId xmlns:a16="http://schemas.microsoft.com/office/drawing/2014/main" val="20001"/>
                    </a:ext>
                  </a:extLst>
                </a:gridCol>
              </a:tblGrid>
              <a:tr h="3048000">
                <a:tc>
                  <a:txBody>
                    <a:bodyPr/>
                    <a:lstStyle/>
                    <a:p>
                      <a:pPr algn="l" fontAlgn="b"/>
                      <a:r>
                        <a:rPr lang="en-US" sz="1400" b="0" i="0" u="none" strike="noStrike" dirty="0">
                          <a:solidFill>
                            <a:srgbClr val="000000"/>
                          </a:solidFill>
                          <a:effectLst/>
                          <a:latin typeface="Calibri"/>
                        </a:rPr>
                        <a:t>Buy locally sourced food:</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Shop at farmer's markets: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Participate in a CSA:</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Buy organic certified produce:</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Visit local farms: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Cook at home:</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Try new food items or recipes: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Buy food you don't recognize:</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Eat ethnic foods: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Attend beer/wine festivals: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Food canning: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Beer/wine making: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Home gardening: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Composting: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Recycling: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Other:</a:t>
                      </a:r>
                    </a:p>
                  </a:txBody>
                  <a:tcPr marL="9549" marR="9549" marT="9525" marB="0" anchor="b">
                    <a:lnL>
                      <a:noFill/>
                    </a:lnL>
                    <a:lnR>
                      <a:noFill/>
                    </a:lnR>
                    <a:lnT>
                      <a:noFill/>
                    </a:lnT>
                    <a:lnB>
                      <a:noFill/>
                    </a:lnB>
                  </a:tcPr>
                </a:tc>
                <a:tc>
                  <a:txBody>
                    <a:bodyPr/>
                    <a:lstStyle/>
                    <a:p>
                      <a:pPr algn="l" fontAlgn="t"/>
                      <a:r>
                        <a:rPr lang="en-US" sz="1400" b="0" i="0" u="none" strike="noStrike" dirty="0">
                          <a:solidFill>
                            <a:srgbClr val="000000"/>
                          </a:solidFill>
                          <a:effectLst/>
                          <a:latin typeface="Calibri"/>
                        </a:rPr>
                        <a:t>3.52(1.16)</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3.08(1.14)</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1.73(1.11)</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2.79(1.19)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2.05(1.14)</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4.29(0.80)</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3.86(0.91)</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2.93(1.19)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3.57(1.05)</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2.39(1.27)</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1.80(1.11)</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1.35(0.88)</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2.62(1.50)</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2.14(1.49)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4.35(1.07)</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3.75(1.89)</a:t>
                      </a:r>
                    </a:p>
                  </a:txBody>
                  <a:tcPr marL="9549" marR="9549" marT="9525"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92612234"/>
              </p:ext>
            </p:extLst>
          </p:nvPr>
        </p:nvGraphicFramePr>
        <p:xfrm>
          <a:off x="5493087" y="2329254"/>
          <a:ext cx="3657601" cy="2995627"/>
        </p:xfrm>
        <a:graphic>
          <a:graphicData uri="http://schemas.openxmlformats.org/drawingml/2006/table">
            <a:tbl>
              <a:tblPr/>
              <a:tblGrid>
                <a:gridCol w="2516056">
                  <a:extLst>
                    <a:ext uri="{9D8B030D-6E8A-4147-A177-3AD203B41FA5}">
                      <a16:colId xmlns:a16="http://schemas.microsoft.com/office/drawing/2014/main" val="20000"/>
                    </a:ext>
                  </a:extLst>
                </a:gridCol>
                <a:gridCol w="1141545">
                  <a:extLst>
                    <a:ext uri="{9D8B030D-6E8A-4147-A177-3AD203B41FA5}">
                      <a16:colId xmlns:a16="http://schemas.microsoft.com/office/drawing/2014/main" val="20001"/>
                    </a:ext>
                  </a:extLst>
                </a:gridCol>
              </a:tblGrid>
              <a:tr h="721357">
                <a:tc>
                  <a:txBody>
                    <a:bodyPr/>
                    <a:lstStyle/>
                    <a:p>
                      <a:pPr algn="l" fontAlgn="t"/>
                      <a:r>
                        <a:rPr lang="en-US" sz="1400" b="0" i="0" u="none" strike="noStrike" dirty="0">
                          <a:solidFill>
                            <a:srgbClr val="000000"/>
                          </a:solidFill>
                          <a:effectLst/>
                          <a:latin typeface="Calibri"/>
                        </a:rPr>
                        <a:t>Buy locally sourced food:</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Shop at farmer's markets: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Visit local farms: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Spend the night at local farms: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Participate in agritourism:</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Cook at accommodations: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Try new food items or</a:t>
                      </a:r>
                      <a:r>
                        <a:rPr lang="en-US" sz="1400" b="0" i="0" u="none" strike="noStrike" baseline="0" dirty="0">
                          <a:solidFill>
                            <a:srgbClr val="000000"/>
                          </a:solidFill>
                          <a:effectLst/>
                          <a:latin typeface="Calibri"/>
                        </a:rPr>
                        <a:t> recipes</a:t>
                      </a:r>
                      <a:r>
                        <a:rPr lang="en-US" sz="1400" b="0" i="0" u="none" strike="noStrike" dirty="0">
                          <a:solidFill>
                            <a:srgbClr val="000000"/>
                          </a:solidFill>
                          <a:effectLst/>
                          <a:latin typeface="Calibri"/>
                        </a:rPr>
                        <a:t>:</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Try local recipes: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Buy food items as souvenirs or gifts: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Seek out local sourcing</a:t>
                      </a:r>
                      <a:r>
                        <a:rPr lang="en-US" sz="1400" b="0" i="0" u="none" strike="noStrike" baseline="0" dirty="0">
                          <a:solidFill>
                            <a:srgbClr val="000000"/>
                          </a:solidFill>
                          <a:effectLst/>
                          <a:latin typeface="Calibri"/>
                        </a:rPr>
                        <a:t> </a:t>
                      </a:r>
                      <a:r>
                        <a:rPr lang="en-US" sz="1400" b="0" i="0" u="none" strike="noStrike" dirty="0">
                          <a:solidFill>
                            <a:srgbClr val="000000"/>
                          </a:solidFill>
                          <a:effectLst/>
                          <a:latin typeface="Calibri"/>
                        </a:rPr>
                        <a:t>restaurants: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Attend beer/wine festivals:</a:t>
                      </a:r>
                      <a:br>
                        <a:rPr lang="en-US" sz="1400" b="0" i="0" u="none" strike="noStrike" dirty="0">
                          <a:solidFill>
                            <a:srgbClr val="000000"/>
                          </a:solidFill>
                          <a:effectLst/>
                          <a:latin typeface="Calibri"/>
                        </a:rPr>
                      </a:br>
                      <a:endParaRPr lang="en-US" sz="1400" b="0" i="0" u="none" strike="noStrike" dirty="0">
                        <a:solidFill>
                          <a:srgbClr val="000000"/>
                        </a:solidFill>
                        <a:effectLst/>
                        <a:latin typeface="Calibri"/>
                      </a:endParaRPr>
                    </a:p>
                  </a:txBody>
                  <a:tcPr marL="7771" marR="7771" marT="8587" marB="0">
                    <a:lnL>
                      <a:noFill/>
                    </a:lnL>
                    <a:lnR>
                      <a:noFill/>
                    </a:lnR>
                    <a:lnT>
                      <a:noFill/>
                    </a:lnT>
                    <a:lnB>
                      <a:noFill/>
                    </a:lnB>
                  </a:tcPr>
                </a:tc>
                <a:tc>
                  <a:txBody>
                    <a:bodyPr/>
                    <a:lstStyle/>
                    <a:p>
                      <a:pPr algn="l" fontAlgn="t"/>
                      <a:r>
                        <a:rPr lang="en-US" sz="1400" b="0" i="0" u="none" strike="noStrike" dirty="0">
                          <a:solidFill>
                            <a:srgbClr val="000000"/>
                          </a:solidFill>
                          <a:effectLst/>
                          <a:latin typeface="Calibri"/>
                        </a:rPr>
                        <a:t>2.80(1.19)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2.46(1.16)</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1.77(0.95)</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1.28(0.65)</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1.60(0.88)</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2.82(1.31)</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3.48(1.06)</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3.12(1.19)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2.72(1.13)</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2.97(1.23)</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2.22(1.28)</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3.67(1.33)</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2.38(1.77)</a:t>
                      </a:r>
                    </a:p>
                  </a:txBody>
                  <a:tcPr marL="7771" marR="7771" marT="8587"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Text Placeholder 4"/>
          <p:cNvSpPr>
            <a:spLocks noGrp="1"/>
          </p:cNvSpPr>
          <p:nvPr>
            <p:ph type="body" idx="4294967295"/>
          </p:nvPr>
        </p:nvSpPr>
        <p:spPr>
          <a:xfrm>
            <a:off x="2020094" y="1689492"/>
            <a:ext cx="4040188" cy="639762"/>
          </a:xfrm>
        </p:spPr>
        <p:txBody>
          <a:bodyPr/>
          <a:lstStyle/>
          <a:p>
            <a:pPr marL="0" indent="0">
              <a:buNone/>
            </a:pPr>
            <a:r>
              <a:rPr lang="en-US" dirty="0"/>
              <a:t>At Home</a:t>
            </a:r>
          </a:p>
        </p:txBody>
      </p:sp>
      <p:sp>
        <p:nvSpPr>
          <p:cNvPr id="6" name="Text Placeholder 5"/>
          <p:cNvSpPr>
            <a:spLocks noGrp="1"/>
          </p:cNvSpPr>
          <p:nvPr>
            <p:ph type="body" sz="quarter" idx="4294967295"/>
          </p:nvPr>
        </p:nvSpPr>
        <p:spPr>
          <a:xfrm>
            <a:off x="5428522" y="1692688"/>
            <a:ext cx="4041775" cy="639762"/>
          </a:xfrm>
        </p:spPr>
        <p:txBody>
          <a:bodyPr/>
          <a:lstStyle/>
          <a:p>
            <a:pPr marL="0" indent="0">
              <a:buNone/>
            </a:pPr>
            <a:r>
              <a:rPr lang="en-US" dirty="0"/>
              <a:t>While Traveling</a:t>
            </a:r>
          </a:p>
        </p:txBody>
      </p:sp>
      <p:sp>
        <p:nvSpPr>
          <p:cNvPr id="9" name="TextBox 8"/>
          <p:cNvSpPr txBox="1"/>
          <p:nvPr/>
        </p:nvSpPr>
        <p:spPr>
          <a:xfrm>
            <a:off x="2922911" y="5965077"/>
            <a:ext cx="3886200" cy="369332"/>
          </a:xfrm>
          <a:prstGeom prst="rect">
            <a:avLst/>
          </a:prstGeom>
          <a:noFill/>
        </p:spPr>
        <p:txBody>
          <a:bodyPr wrap="square" rtlCol="0">
            <a:spAutoFit/>
          </a:bodyPr>
          <a:lstStyle/>
          <a:p>
            <a:r>
              <a:rPr lang="en-US" dirty="0"/>
              <a:t>Rating scale of 1-5 (Never to Always)</a:t>
            </a:r>
          </a:p>
        </p:txBody>
      </p:sp>
    </p:spTree>
    <p:extLst>
      <p:ext uri="{BB962C8B-B14F-4D97-AF65-F5344CB8AC3E}">
        <p14:creationId xmlns:p14="http://schemas.microsoft.com/office/powerpoint/2010/main" val="530687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Activities/Interests</a:t>
            </a:r>
          </a:p>
        </p:txBody>
      </p:sp>
      <p:pic>
        <p:nvPicPr>
          <p:cNvPr id="4" name="Content Placeholder 3"/>
          <p:cNvPicPr>
            <a:picLocks noGrp="1" noChangeAspect="1"/>
          </p:cNvPicPr>
          <p:nvPr>
            <p:ph sz="half" idx="2"/>
          </p:nvPr>
        </p:nvPicPr>
        <p:blipFill>
          <a:blip r:embed="rId2"/>
          <a:stretch>
            <a:fillRect/>
          </a:stretch>
        </p:blipFill>
        <p:spPr>
          <a:xfrm>
            <a:off x="2611450" y="1864338"/>
            <a:ext cx="4604895" cy="4357318"/>
          </a:xfrm>
          <a:prstGeom prst="rect">
            <a:avLst/>
          </a:prstGeom>
          <a:solidFill>
            <a:schemeClr val="bg1"/>
          </a:solidFill>
        </p:spPr>
      </p:pic>
    </p:spTree>
    <p:extLst>
      <p:ext uri="{BB962C8B-B14F-4D97-AF65-F5344CB8AC3E}">
        <p14:creationId xmlns:p14="http://schemas.microsoft.com/office/powerpoint/2010/main" val="212458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Tourist Groups</a:t>
            </a:r>
          </a:p>
        </p:txBody>
      </p:sp>
      <p:sp>
        <p:nvSpPr>
          <p:cNvPr id="3" name="Content Placeholder 2"/>
          <p:cNvSpPr>
            <a:spLocks noGrp="1"/>
          </p:cNvSpPr>
          <p:nvPr>
            <p:ph sz="half" idx="2"/>
          </p:nvPr>
        </p:nvSpPr>
        <p:spPr/>
        <p:txBody>
          <a:bodyPr>
            <a:normAutofit fontScale="85000" lnSpcReduction="10000"/>
          </a:bodyPr>
          <a:lstStyle/>
          <a:p>
            <a:r>
              <a:rPr lang="en-US" dirty="0"/>
              <a:t>Family Vacation - 50% of sample</a:t>
            </a:r>
          </a:p>
          <a:p>
            <a:pPr lvl="1"/>
            <a:r>
              <a:rPr lang="en-US" dirty="0"/>
              <a:t>Younger (mid 40s), less educated (in comparison) adults, with children, less likely married. Spend fewer days on vacation and are primarily involved in outdoor recreation on an annual trip.  Use multiple sources for trip information and tend to do more cooking, but seek local foods and spend a lot on food.   </a:t>
            </a:r>
          </a:p>
          <a:p>
            <a:r>
              <a:rPr lang="en-US" dirty="0"/>
              <a:t>Utah Pilgrimage - 8% of sample</a:t>
            </a:r>
          </a:p>
          <a:p>
            <a:pPr lvl="1"/>
            <a:r>
              <a:rPr lang="en-US" dirty="0"/>
              <a:t>Older (mid 50s), married individuals traveling with older child, staying for a month and spending little on food, but seeking some food experiences and involved in food clubs. Visiting heritage sites and family primarily. Information from internet and past experience used in trip planning.   </a:t>
            </a:r>
          </a:p>
          <a:p>
            <a:pPr lvl="1"/>
            <a:endParaRPr lang="en-US" dirty="0"/>
          </a:p>
        </p:txBody>
      </p:sp>
    </p:spTree>
    <p:extLst>
      <p:ext uri="{BB962C8B-B14F-4D97-AF65-F5344CB8AC3E}">
        <p14:creationId xmlns:p14="http://schemas.microsoft.com/office/powerpoint/2010/main" val="2406915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Tourist Groups</a:t>
            </a:r>
          </a:p>
        </p:txBody>
      </p:sp>
      <p:sp>
        <p:nvSpPr>
          <p:cNvPr id="3" name="Content Placeholder 2"/>
          <p:cNvSpPr>
            <a:spLocks noGrp="1"/>
          </p:cNvSpPr>
          <p:nvPr>
            <p:ph sz="half" idx="2"/>
          </p:nvPr>
        </p:nvSpPr>
        <p:spPr/>
        <p:txBody>
          <a:bodyPr>
            <a:normAutofit fontScale="85000" lnSpcReduction="20000"/>
          </a:bodyPr>
          <a:lstStyle/>
          <a:p>
            <a:r>
              <a:rPr lang="en-US"/>
              <a:t>Couples Vacation - 11% of sample</a:t>
            </a:r>
          </a:p>
          <a:p>
            <a:pPr lvl="1"/>
            <a:r>
              <a:rPr lang="en-US"/>
              <a:t>Married, highly educated, middle-aged couples (upper 40s), seeking food and drink experiences with high food spending. Traditional annual two week trip, use internet for secondary information, visiting heritage sites and outdoor recreation.  More heavily involved in food related activities while traveling and at home. </a:t>
            </a:r>
          </a:p>
          <a:p>
            <a:r>
              <a:rPr lang="en-US"/>
              <a:t>Random Vacation - 25% of sample</a:t>
            </a:r>
          </a:p>
          <a:p>
            <a:pPr lvl="1"/>
            <a:r>
              <a:rPr lang="en-US"/>
              <a:t>Older (mid 50s), married, more likely male on a 7 day vacation. Traveling with older child in various activities (outdoor recreation, heritage sites, agritourism). Primarily use the internet for trip information. Food spending lower and not all that involved in food related activities while traveling. They just need to eat!</a:t>
            </a:r>
          </a:p>
          <a:p>
            <a:pPr lvl="1"/>
            <a:endParaRPr lang="en-US"/>
          </a:p>
          <a:p>
            <a:endParaRPr lang="en-US" dirty="0"/>
          </a:p>
        </p:txBody>
      </p:sp>
    </p:spTree>
    <p:extLst>
      <p:ext uri="{BB962C8B-B14F-4D97-AF65-F5344CB8AC3E}">
        <p14:creationId xmlns:p14="http://schemas.microsoft.com/office/powerpoint/2010/main" val="290624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Utah Study Results</a:t>
            </a:r>
          </a:p>
        </p:txBody>
      </p:sp>
      <p:sp>
        <p:nvSpPr>
          <p:cNvPr id="3" name="Content Placeholder 2"/>
          <p:cNvSpPr>
            <a:spLocks noGrp="1"/>
          </p:cNvSpPr>
          <p:nvPr>
            <p:ph sz="half" idx="2"/>
          </p:nvPr>
        </p:nvSpPr>
        <p:spPr/>
        <p:txBody>
          <a:bodyPr>
            <a:normAutofit fontScale="70000" lnSpcReduction="20000"/>
          </a:bodyPr>
          <a:lstStyle/>
          <a:p>
            <a:r>
              <a:rPr lang="en-US"/>
              <a:t>Overall highly educated, married, seeking outdoor recreation, cultural/heritage sites, and agritourism activities</a:t>
            </a:r>
          </a:p>
          <a:p>
            <a:r>
              <a:rPr lang="en-US"/>
              <a:t>Good potential (20% of sample)</a:t>
            </a:r>
          </a:p>
          <a:p>
            <a:pPr lvl="1"/>
            <a:r>
              <a:rPr lang="en-US"/>
              <a:t>Couples Vacation (Foodies with funds)</a:t>
            </a:r>
          </a:p>
          <a:p>
            <a:pPr lvl="1"/>
            <a:r>
              <a:rPr lang="en-US"/>
              <a:t>Utah Pilgrimage (Cultural/local foods) </a:t>
            </a:r>
          </a:p>
          <a:p>
            <a:pPr lvl="1"/>
            <a:r>
              <a:rPr lang="en-US"/>
              <a:t>Family Vacation – should not be overlooked </a:t>
            </a:r>
          </a:p>
          <a:p>
            <a:r>
              <a:rPr lang="en-US"/>
              <a:t>Internet-based promotional programs most useful</a:t>
            </a:r>
          </a:p>
          <a:p>
            <a:r>
              <a:rPr lang="en-US"/>
              <a:t>Quality experience essential – repeat visits</a:t>
            </a:r>
          </a:p>
          <a:p>
            <a:r>
              <a:rPr lang="en-US"/>
              <a:t>Link marketing for food tourism to outdoor recreation destinations</a:t>
            </a:r>
          </a:p>
          <a:p>
            <a:pPr lvl="1"/>
            <a:r>
              <a:rPr lang="en-US"/>
              <a:t>Promote in park and resort brochures, visitor centers, etc.</a:t>
            </a:r>
          </a:p>
          <a:p>
            <a:pPr lvl="1"/>
            <a:r>
              <a:rPr lang="en-US"/>
              <a:t>Describe “proximity”  to primary destinations in all materials</a:t>
            </a:r>
          </a:p>
          <a:p>
            <a:pPr lvl="1"/>
            <a:r>
              <a:rPr lang="en-US"/>
              <a:t>Heritage trail and food tourism linkages needed</a:t>
            </a:r>
          </a:p>
          <a:p>
            <a:endParaRPr lang="en-US" dirty="0"/>
          </a:p>
        </p:txBody>
      </p:sp>
    </p:spTree>
    <p:extLst>
      <p:ext uri="{BB962C8B-B14F-4D97-AF65-F5344CB8AC3E}">
        <p14:creationId xmlns:p14="http://schemas.microsoft.com/office/powerpoint/2010/main" val="3462820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Tourism Promotion Options</a:t>
            </a:r>
          </a:p>
        </p:txBody>
      </p:sp>
      <p:sp>
        <p:nvSpPr>
          <p:cNvPr id="3" name="Content Placeholder 2"/>
          <p:cNvSpPr>
            <a:spLocks noGrp="1"/>
          </p:cNvSpPr>
          <p:nvPr>
            <p:ph sz="half" idx="2"/>
          </p:nvPr>
        </p:nvSpPr>
        <p:spPr/>
        <p:txBody>
          <a:bodyPr>
            <a:normAutofit fontScale="85000" lnSpcReduction="20000"/>
          </a:bodyPr>
          <a:lstStyle/>
          <a:p>
            <a:r>
              <a:rPr lang="en-US" dirty="0"/>
              <a:t>Brochures, flyers, etc.</a:t>
            </a:r>
          </a:p>
          <a:p>
            <a:pPr lvl="1"/>
            <a:r>
              <a:rPr lang="en-US" dirty="0"/>
              <a:t>Leave with hotels, visitor centers, parks, resorts </a:t>
            </a:r>
          </a:p>
          <a:p>
            <a:r>
              <a:rPr lang="en-US" dirty="0"/>
              <a:t>Business website</a:t>
            </a:r>
          </a:p>
          <a:p>
            <a:r>
              <a:rPr lang="en-US" dirty="0"/>
              <a:t>Memberships</a:t>
            </a:r>
          </a:p>
          <a:p>
            <a:pPr lvl="1"/>
            <a:r>
              <a:rPr lang="en-US" dirty="0"/>
              <a:t>Chambers of commerce, visitor/convention bureaus, local food organizations, etc.</a:t>
            </a:r>
          </a:p>
          <a:p>
            <a:r>
              <a:rPr lang="en-US" dirty="0"/>
              <a:t>Other publications</a:t>
            </a:r>
          </a:p>
          <a:p>
            <a:pPr lvl="1"/>
            <a:r>
              <a:rPr lang="en-US" dirty="0"/>
              <a:t>Websites</a:t>
            </a:r>
          </a:p>
          <a:p>
            <a:pPr lvl="2"/>
            <a:r>
              <a:rPr lang="en-US" dirty="0"/>
              <a:t>State/regional tourism, local food, trip/vacation booking </a:t>
            </a:r>
          </a:p>
          <a:p>
            <a:pPr lvl="1"/>
            <a:r>
              <a:rPr lang="en-US" dirty="0"/>
              <a:t>Tourism publications</a:t>
            </a:r>
          </a:p>
          <a:p>
            <a:pPr lvl="2"/>
            <a:r>
              <a:rPr lang="en-US" dirty="0"/>
              <a:t>Local, national, international</a:t>
            </a:r>
          </a:p>
          <a:p>
            <a:pPr lvl="1"/>
            <a:r>
              <a:rPr lang="en-US" dirty="0"/>
              <a:t>Heritage/scenic trail maps</a:t>
            </a:r>
          </a:p>
          <a:p>
            <a:pPr lvl="1"/>
            <a:r>
              <a:rPr lang="en-US" dirty="0"/>
              <a:t>Attraction publications</a:t>
            </a:r>
          </a:p>
          <a:p>
            <a:pPr lvl="2"/>
            <a:r>
              <a:rPr lang="en-US" dirty="0"/>
              <a:t>Parks, resorts, etc.</a:t>
            </a:r>
          </a:p>
        </p:txBody>
      </p:sp>
    </p:spTree>
    <p:extLst>
      <p:ext uri="{BB962C8B-B14F-4D97-AF65-F5344CB8AC3E}">
        <p14:creationId xmlns:p14="http://schemas.microsoft.com/office/powerpoint/2010/main" val="761466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Tourist Information Centers (TIC)</a:t>
            </a:r>
          </a:p>
        </p:txBody>
      </p:sp>
      <p:sp>
        <p:nvSpPr>
          <p:cNvPr id="3" name="Content Placeholder 2"/>
          <p:cNvSpPr>
            <a:spLocks noGrp="1"/>
          </p:cNvSpPr>
          <p:nvPr>
            <p:ph sz="half" idx="2"/>
          </p:nvPr>
        </p:nvSpPr>
        <p:spPr/>
        <p:txBody>
          <a:bodyPr>
            <a:normAutofit fontScale="92500" lnSpcReduction="10000"/>
          </a:bodyPr>
          <a:lstStyle/>
          <a:p>
            <a:r>
              <a:rPr lang="en-US" dirty="0"/>
              <a:t>Tourist Information Centers (TIC) can help you to reach customers</a:t>
            </a:r>
          </a:p>
          <a:p>
            <a:pPr lvl="1"/>
            <a:r>
              <a:rPr lang="en-US" dirty="0"/>
              <a:t>Know how tourists arrive (major hubs/airports) and what activities they seek</a:t>
            </a:r>
          </a:p>
          <a:p>
            <a:r>
              <a:rPr lang="en-US" dirty="0"/>
              <a:t>Las Vegas Visitor Information Center</a:t>
            </a:r>
          </a:p>
          <a:p>
            <a:r>
              <a:rPr lang="en-US" dirty="0"/>
              <a:t>Greater Las Vegas Visitor Center (Laughlin)</a:t>
            </a:r>
          </a:p>
          <a:p>
            <a:r>
              <a:rPr lang="en-US" dirty="0"/>
              <a:t>Nevada Welcome Centers (Boulder City, Mesquite, Wendover)</a:t>
            </a:r>
          </a:p>
          <a:p>
            <a:r>
              <a:rPr lang="en-US" dirty="0"/>
              <a:t>Utah Welcome Centers (Brigham City, Echo, Salt Lake City, Jensen, Thompson Springs, St. George)</a:t>
            </a:r>
          </a:p>
        </p:txBody>
      </p:sp>
    </p:spTree>
    <p:extLst>
      <p:ext uri="{BB962C8B-B14F-4D97-AF65-F5344CB8AC3E}">
        <p14:creationId xmlns:p14="http://schemas.microsoft.com/office/powerpoint/2010/main" val="3715381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Promotional Resources</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295937022"/>
              </p:ext>
            </p:extLst>
          </p:nvPr>
        </p:nvGraphicFramePr>
        <p:xfrm>
          <a:off x="2176010" y="1721221"/>
          <a:ext cx="6730484" cy="4984266"/>
        </p:xfrm>
        <a:graphic>
          <a:graphicData uri="http://schemas.openxmlformats.org/drawingml/2006/table">
            <a:tbl>
              <a:tblPr firstRow="1" firstCol="1" bandRow="1">
                <a:tableStyleId>{616DA210-FB5B-4158-B5E0-FEB733F419BA}</a:tableStyleId>
              </a:tblPr>
              <a:tblGrid>
                <a:gridCol w="834984">
                  <a:extLst>
                    <a:ext uri="{9D8B030D-6E8A-4147-A177-3AD203B41FA5}">
                      <a16:colId xmlns:a16="http://schemas.microsoft.com/office/drawing/2014/main" val="20000"/>
                    </a:ext>
                  </a:extLst>
                </a:gridCol>
                <a:gridCol w="2285401">
                  <a:extLst>
                    <a:ext uri="{9D8B030D-6E8A-4147-A177-3AD203B41FA5}">
                      <a16:colId xmlns:a16="http://schemas.microsoft.com/office/drawing/2014/main" val="20001"/>
                    </a:ext>
                  </a:extLst>
                </a:gridCol>
                <a:gridCol w="985652">
                  <a:extLst>
                    <a:ext uri="{9D8B030D-6E8A-4147-A177-3AD203B41FA5}">
                      <a16:colId xmlns:a16="http://schemas.microsoft.com/office/drawing/2014/main" val="20002"/>
                    </a:ext>
                  </a:extLst>
                </a:gridCol>
                <a:gridCol w="2624447">
                  <a:extLst>
                    <a:ext uri="{9D8B030D-6E8A-4147-A177-3AD203B41FA5}">
                      <a16:colId xmlns:a16="http://schemas.microsoft.com/office/drawing/2014/main" val="20003"/>
                    </a:ext>
                  </a:extLst>
                </a:gridCol>
              </a:tblGrid>
              <a:tr h="356019">
                <a:tc>
                  <a:txBody>
                    <a:bodyPr/>
                    <a:lstStyle/>
                    <a:p>
                      <a:pPr marL="0" marR="0" algn="ctr">
                        <a:lnSpc>
                          <a:spcPct val="115000"/>
                        </a:lnSpc>
                        <a:spcBef>
                          <a:spcPts val="0"/>
                        </a:spcBef>
                        <a:spcAft>
                          <a:spcPts val="0"/>
                        </a:spcAft>
                      </a:pPr>
                      <a:r>
                        <a:rPr lang="en-US" sz="1400" dirty="0">
                          <a:effectLst/>
                        </a:rPr>
                        <a:t>State</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Organization</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Type</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Contact</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extLst>
                  <a:ext uri="{0D108BD9-81ED-4DB2-BD59-A6C34878D82A}">
                    <a16:rowId xmlns:a16="http://schemas.microsoft.com/office/drawing/2014/main" val="10000"/>
                  </a:ext>
                </a:extLst>
              </a:tr>
              <a:tr h="356019">
                <a:tc>
                  <a:txBody>
                    <a:bodyPr/>
                    <a:lstStyle/>
                    <a:p>
                      <a:pPr marL="0" marR="0" algn="ctr">
                        <a:lnSpc>
                          <a:spcPct val="115000"/>
                        </a:lnSpc>
                        <a:spcBef>
                          <a:spcPts val="0"/>
                        </a:spcBef>
                        <a:spcAft>
                          <a:spcPts val="0"/>
                        </a:spcAft>
                      </a:pPr>
                      <a:r>
                        <a:rPr lang="en-US" sz="1400" dirty="0">
                          <a:effectLst/>
                        </a:rPr>
                        <a:t>Idaho</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Idaho Preferred </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idahopreferred.com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extLst>
                  <a:ext uri="{0D108BD9-81ED-4DB2-BD59-A6C34878D82A}">
                    <a16:rowId xmlns:a16="http://schemas.microsoft.com/office/drawing/2014/main" val="10001"/>
                  </a:ext>
                </a:extLst>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Visit Idaho</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www.visitidaho.org</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extLst>
                  <a:ext uri="{0D108BD9-81ED-4DB2-BD59-A6C34878D82A}">
                    <a16:rowId xmlns:a16="http://schemas.microsoft.com/office/drawing/2014/main" val="10002"/>
                  </a:ext>
                </a:extLst>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Idaho Travel Guide</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www.idahobeautiful.com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extLst>
                  <a:ext uri="{0D108BD9-81ED-4DB2-BD59-A6C34878D82A}">
                    <a16:rowId xmlns:a16="http://schemas.microsoft.com/office/drawing/2014/main" val="10003"/>
                  </a:ext>
                </a:extLst>
              </a:tr>
              <a:tr h="356019">
                <a:tc>
                  <a:txBody>
                    <a:bodyPr/>
                    <a:lstStyle/>
                    <a:p>
                      <a:pPr marL="0" marR="0" algn="ctr">
                        <a:lnSpc>
                          <a:spcPct val="115000"/>
                        </a:lnSpc>
                        <a:spcBef>
                          <a:spcPts val="0"/>
                        </a:spcBef>
                        <a:spcAft>
                          <a:spcPts val="0"/>
                        </a:spcAft>
                      </a:pPr>
                      <a:r>
                        <a:rPr lang="en-US" sz="1400" dirty="0">
                          <a:effectLst/>
                        </a:rPr>
                        <a:t>Nevada</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Nevada Grown</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nevadagrown.com</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extLst>
                  <a:ext uri="{0D108BD9-81ED-4DB2-BD59-A6C34878D82A}">
                    <a16:rowId xmlns:a16="http://schemas.microsoft.com/office/drawing/2014/main" val="10004"/>
                  </a:ext>
                </a:extLst>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Grow your Own</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growyourownnevada.com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extLst>
                  <a:ext uri="{0D108BD9-81ED-4DB2-BD59-A6C34878D82A}">
                    <a16:rowId xmlns:a16="http://schemas.microsoft.com/office/drawing/2014/main" val="10005"/>
                  </a:ext>
                </a:extLst>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Nevada Tourism Department</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www.travelnevada.com</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extLst>
                  <a:ext uri="{0D108BD9-81ED-4DB2-BD59-A6C34878D82A}">
                    <a16:rowId xmlns:a16="http://schemas.microsoft.com/office/drawing/2014/main" val="10006"/>
                  </a:ext>
                </a:extLst>
              </a:tr>
              <a:tr h="356019">
                <a:tc>
                  <a:txBody>
                    <a:bodyPr/>
                    <a:lstStyle/>
                    <a:p>
                      <a:pPr marL="0" marR="0" algn="ctr">
                        <a:lnSpc>
                          <a:spcPct val="115000"/>
                        </a:lnSpc>
                        <a:spcBef>
                          <a:spcPts val="0"/>
                        </a:spcBef>
                        <a:spcAft>
                          <a:spcPts val="0"/>
                        </a:spcAft>
                      </a:pPr>
                      <a:r>
                        <a:rPr lang="en-US" sz="1400" dirty="0">
                          <a:effectLst/>
                        </a:rPr>
                        <a:t>Utah</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Utah’s Own</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utahsown.com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extLst>
                  <a:ext uri="{0D108BD9-81ED-4DB2-BD59-A6C34878D82A}">
                    <a16:rowId xmlns:a16="http://schemas.microsoft.com/office/drawing/2014/main" val="10007"/>
                  </a:ext>
                </a:extLst>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Local First Utah </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localfirst.org</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extLst>
                  <a:ext uri="{0D108BD9-81ED-4DB2-BD59-A6C34878D82A}">
                    <a16:rowId xmlns:a16="http://schemas.microsoft.com/office/drawing/2014/main" val="10008"/>
                  </a:ext>
                </a:extLst>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Utah Tourism Department</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www.utah.com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extLst>
                  <a:ext uri="{0D108BD9-81ED-4DB2-BD59-A6C34878D82A}">
                    <a16:rowId xmlns:a16="http://schemas.microsoft.com/office/drawing/2014/main" val="10009"/>
                  </a:ext>
                </a:extLst>
              </a:tr>
              <a:tr h="356019">
                <a:tc>
                  <a:txBody>
                    <a:bodyPr/>
                    <a:lstStyle/>
                    <a:p>
                      <a:pPr marL="0" marR="0" algn="ctr">
                        <a:lnSpc>
                          <a:spcPct val="115000"/>
                        </a:lnSpc>
                        <a:spcBef>
                          <a:spcPts val="0"/>
                        </a:spcBef>
                        <a:spcAft>
                          <a:spcPts val="0"/>
                        </a:spcAft>
                      </a:pPr>
                      <a:r>
                        <a:rPr lang="en-US" sz="1400" dirty="0">
                          <a:effectLst/>
                        </a:rPr>
                        <a:t>National</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Slow Food</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slowfoodutah.com</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extLst>
                  <a:ext uri="{0D108BD9-81ED-4DB2-BD59-A6C34878D82A}">
                    <a16:rowId xmlns:a16="http://schemas.microsoft.com/office/drawing/2014/main" val="10010"/>
                  </a:ext>
                </a:extLst>
              </a:tr>
              <a:tr h="356019">
                <a:tc>
                  <a:txBody>
                    <a:bodyPr/>
                    <a:lstStyle/>
                    <a:p>
                      <a:pPr marL="0" marR="0">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err="1">
                          <a:effectLst/>
                        </a:rPr>
                        <a:t>Agritourism</a:t>
                      </a:r>
                      <a:r>
                        <a:rPr lang="en-US" sz="1400" dirty="0">
                          <a:effectLst/>
                        </a:rPr>
                        <a:t> World</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www.agritourismworld.com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extLst>
                  <a:ext uri="{0D108BD9-81ED-4DB2-BD59-A6C34878D82A}">
                    <a16:rowId xmlns:a16="http://schemas.microsoft.com/office/drawing/2014/main" val="10011"/>
                  </a:ext>
                </a:extLst>
              </a:tr>
              <a:tr h="356019">
                <a:tc>
                  <a:txBody>
                    <a:bodyPr/>
                    <a:lstStyle/>
                    <a:p>
                      <a:pPr marL="0" marR="0">
                        <a:lnSpc>
                          <a:spcPct val="115000"/>
                        </a:lnSpc>
                        <a:spcBef>
                          <a:spcPts val="0"/>
                        </a:spcBef>
                        <a:spcAft>
                          <a:spcPts val="0"/>
                        </a:spcAft>
                      </a:pPr>
                      <a:r>
                        <a:rPr lang="en-US" sz="1400">
                          <a:effectLst/>
                        </a:rPr>
                        <a:t> </a:t>
                      </a:r>
                      <a:endParaRPr lang="en-US" sz="140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a:effectLst/>
                        </a:rPr>
                        <a:t>Brand USA</a:t>
                      </a:r>
                      <a:endParaRPr lang="en-US" sz="140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tc>
                  <a:txBody>
                    <a:bodyPr/>
                    <a:lstStyle/>
                    <a:p>
                      <a:pPr marL="0" marR="0">
                        <a:lnSpc>
                          <a:spcPct val="115000"/>
                        </a:lnSpc>
                        <a:spcBef>
                          <a:spcPts val="0"/>
                        </a:spcBef>
                        <a:spcAft>
                          <a:spcPts val="0"/>
                        </a:spcAft>
                      </a:pPr>
                      <a:r>
                        <a:rPr lang="en-US" sz="1400" dirty="0">
                          <a:effectLst/>
                        </a:rPr>
                        <a:t>www.thebrandusa.com</a:t>
                      </a:r>
                      <a:endParaRPr lang="en-US" sz="1400" dirty="0">
                        <a:solidFill>
                          <a:schemeClr val="tx1"/>
                        </a:solidFill>
                        <a:effectLst/>
                        <a:latin typeface="Calibri"/>
                        <a:ea typeface="Times New Roman"/>
                        <a:cs typeface="Times New Roman"/>
                      </a:endParaRPr>
                    </a:p>
                  </a:txBody>
                  <a:tcPr marL="52432" marR="52432" marT="0" marB="0">
                    <a:solidFill>
                      <a:schemeClr val="bg1"/>
                    </a:solidFill>
                  </a:tcPr>
                </a:tc>
                <a:extLst>
                  <a:ext uri="{0D108BD9-81ED-4DB2-BD59-A6C34878D82A}">
                    <a16:rowId xmlns:a16="http://schemas.microsoft.com/office/drawing/2014/main" val="10012"/>
                  </a:ext>
                </a:extLst>
              </a:tr>
              <a:tr h="356019">
                <a:tc>
                  <a:txBody>
                    <a:bodyPr/>
                    <a:lstStyle/>
                    <a:p>
                      <a:pPr marL="0" marR="0">
                        <a:lnSpc>
                          <a:spcPct val="115000"/>
                        </a:lnSpc>
                        <a:spcBef>
                          <a:spcPts val="0"/>
                        </a:spcBef>
                        <a:spcAft>
                          <a:spcPts val="0"/>
                        </a:spcAft>
                      </a:pPr>
                      <a:r>
                        <a:rPr lang="en-US" sz="1400">
                          <a:effectLst/>
                        </a:rPr>
                        <a:t> </a:t>
                      </a:r>
                      <a:endParaRPr lang="en-US" sz="140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a:effectLst/>
                        </a:rPr>
                        <a:t>Discover America</a:t>
                      </a:r>
                      <a:endParaRPr lang="en-US" sz="140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http://www.discoveramerica.com</a:t>
                      </a:r>
                      <a:endParaRPr lang="en-US" sz="1400" dirty="0">
                        <a:solidFill>
                          <a:schemeClr val="tx1"/>
                        </a:solidFill>
                        <a:effectLst/>
                        <a:latin typeface="Calibri"/>
                        <a:ea typeface="Times New Roman"/>
                        <a:cs typeface="Times New Roman"/>
                      </a:endParaRPr>
                    </a:p>
                  </a:txBody>
                  <a:tcPr marL="52432" marR="52432" marT="0" marB="0">
                    <a:solidFill>
                      <a:schemeClr val="bg1">
                        <a:alpha val="20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3597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Tourists</a:t>
            </a:r>
          </a:p>
        </p:txBody>
      </p:sp>
      <p:sp>
        <p:nvSpPr>
          <p:cNvPr id="3" name="Content Placeholder 2"/>
          <p:cNvSpPr>
            <a:spLocks noGrp="1"/>
          </p:cNvSpPr>
          <p:nvPr>
            <p:ph sz="half" idx="2"/>
          </p:nvPr>
        </p:nvSpPr>
        <p:spPr/>
        <p:txBody>
          <a:bodyPr>
            <a:normAutofit/>
          </a:bodyPr>
          <a:lstStyle/>
          <a:p>
            <a:r>
              <a:rPr lang="en-US" dirty="0"/>
              <a:t>Tourists seek experiences based on local identity and culture</a:t>
            </a:r>
          </a:p>
          <a:p>
            <a:r>
              <a:rPr lang="en-US" dirty="0"/>
              <a:t>Studies show that tourists travel to those destinations that have established a reputation as a place to experiment with quality local products</a:t>
            </a:r>
          </a:p>
          <a:p>
            <a:r>
              <a:rPr lang="en-US" dirty="0"/>
              <a:t>The Mediterranean diet was included in UNESCO’s list of Intangible Cultural Heritage of Humanity</a:t>
            </a:r>
          </a:p>
          <a:p>
            <a:endParaRPr lang="en-US" dirty="0"/>
          </a:p>
        </p:txBody>
      </p:sp>
    </p:spTree>
    <p:extLst>
      <p:ext uri="{BB962C8B-B14F-4D97-AF65-F5344CB8AC3E}">
        <p14:creationId xmlns:p14="http://schemas.microsoft.com/office/powerpoint/2010/main" val="3142692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Tourism Research &amp; Statistics </a:t>
            </a:r>
          </a:p>
        </p:txBody>
      </p:sp>
      <p:sp>
        <p:nvSpPr>
          <p:cNvPr id="5" name="Content Placeholder 4"/>
          <p:cNvSpPr>
            <a:spLocks noGrp="1"/>
          </p:cNvSpPr>
          <p:nvPr>
            <p:ph sz="half" idx="2"/>
          </p:nvPr>
        </p:nvSpPr>
        <p:spPr/>
        <p:txBody>
          <a:bodyPr/>
          <a:lstStyle/>
          <a:p>
            <a:r>
              <a:rPr lang="en-US" dirty="0"/>
              <a:t>Idaho Commerce, Tourism Research</a:t>
            </a:r>
          </a:p>
          <a:p>
            <a:pPr lvl="1"/>
            <a:r>
              <a:rPr lang="en-US" dirty="0">
                <a:hlinkClick r:id="rId2"/>
              </a:rPr>
              <a:t>http://commerce.idaho.gov/tourism-resources/tourism-industry-development/research</a:t>
            </a:r>
            <a:endParaRPr lang="en-US" dirty="0"/>
          </a:p>
          <a:p>
            <a:r>
              <a:rPr lang="en-US" dirty="0"/>
              <a:t>Utah Tourism Industry Association, Research and Information</a:t>
            </a:r>
          </a:p>
          <a:p>
            <a:pPr lvl="1"/>
            <a:r>
              <a:rPr lang="en-US" dirty="0">
                <a:hlinkClick r:id="rId3"/>
              </a:rPr>
              <a:t>http://utahtourism.org/?page_id=9</a:t>
            </a:r>
            <a:endParaRPr lang="en-US" dirty="0"/>
          </a:p>
          <a:p>
            <a:r>
              <a:rPr lang="en-US" dirty="0"/>
              <a:t>Travel Nevada, Visitor Statistics</a:t>
            </a:r>
          </a:p>
          <a:p>
            <a:pPr lvl="1"/>
            <a:r>
              <a:rPr lang="en-US" dirty="0">
                <a:hlinkClick r:id="rId4"/>
              </a:rPr>
              <a:t>http://travelnevada.com/industry/visitor-statistics</a:t>
            </a:r>
            <a:endParaRPr lang="en-US" dirty="0"/>
          </a:p>
        </p:txBody>
      </p:sp>
    </p:spTree>
    <p:extLst>
      <p:ext uri="{BB962C8B-B14F-4D97-AF65-F5344CB8AC3E}">
        <p14:creationId xmlns:p14="http://schemas.microsoft.com/office/powerpoint/2010/main" val="2793825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Activity</a:t>
            </a:r>
          </a:p>
        </p:txBody>
      </p:sp>
      <p:sp>
        <p:nvSpPr>
          <p:cNvPr id="3" name="Content Placeholder 2"/>
          <p:cNvSpPr>
            <a:spLocks noGrp="1"/>
          </p:cNvSpPr>
          <p:nvPr>
            <p:ph sz="half" idx="2"/>
          </p:nvPr>
        </p:nvSpPr>
        <p:spPr/>
        <p:txBody>
          <a:bodyPr>
            <a:normAutofit/>
          </a:bodyPr>
          <a:lstStyle/>
          <a:p>
            <a:r>
              <a:rPr lang="en-US" dirty="0"/>
              <a:t>Worksheet 3.1: Customer Segmentation</a:t>
            </a:r>
          </a:p>
          <a:p>
            <a:pPr lvl="1"/>
            <a:r>
              <a:rPr lang="en-US" dirty="0"/>
              <a:t>For each food tourism enterprise or product define the target consumer (tourist)</a:t>
            </a:r>
          </a:p>
          <a:p>
            <a:pPr lvl="1"/>
            <a:r>
              <a:rPr lang="en-US" dirty="0"/>
              <a:t>List what needs and preferences they have regarding your activities/products </a:t>
            </a:r>
          </a:p>
        </p:txBody>
      </p:sp>
    </p:spTree>
    <p:extLst>
      <p:ext uri="{BB962C8B-B14F-4D97-AF65-F5344CB8AC3E}">
        <p14:creationId xmlns:p14="http://schemas.microsoft.com/office/powerpoint/2010/main" val="1839528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sz="half" idx="2"/>
          </p:nvPr>
        </p:nvSpPr>
        <p:spPr/>
        <p:txBody>
          <a:bodyPr/>
          <a:lstStyle/>
          <a:p>
            <a:r>
              <a:rPr lang="en-US" dirty="0"/>
              <a:t>Worksheet 3.3: Promotion Plan</a:t>
            </a:r>
          </a:p>
          <a:p>
            <a:pPr lvl="1"/>
            <a:r>
              <a:rPr lang="en-US" dirty="0"/>
              <a:t>For each food tourism enterprise or product define a tourism focused promotional strategy </a:t>
            </a:r>
          </a:p>
          <a:p>
            <a:endParaRPr lang="en-US" dirty="0"/>
          </a:p>
        </p:txBody>
      </p:sp>
    </p:spTree>
    <p:extLst>
      <p:ext uri="{BB962C8B-B14F-4D97-AF65-F5344CB8AC3E}">
        <p14:creationId xmlns:p14="http://schemas.microsoft.com/office/powerpoint/2010/main" val="350748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406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Tourist Preferences</a:t>
            </a:r>
          </a:p>
        </p:txBody>
      </p:sp>
      <p:sp>
        <p:nvSpPr>
          <p:cNvPr id="3" name="Content Placeholder 2"/>
          <p:cNvSpPr>
            <a:spLocks noGrp="1"/>
          </p:cNvSpPr>
          <p:nvPr>
            <p:ph sz="half" idx="2"/>
          </p:nvPr>
        </p:nvSpPr>
        <p:spPr/>
        <p:txBody>
          <a:bodyPr>
            <a:normAutofit fontScale="92500" lnSpcReduction="20000"/>
          </a:bodyPr>
          <a:lstStyle/>
          <a:p>
            <a:r>
              <a:rPr lang="en-US" dirty="0"/>
              <a:t>Tourist food preferences can vary based on…</a:t>
            </a:r>
          </a:p>
          <a:p>
            <a:pPr lvl="1"/>
            <a:r>
              <a:rPr lang="en-US" dirty="0"/>
              <a:t>Destination</a:t>
            </a:r>
          </a:p>
          <a:p>
            <a:pPr lvl="1"/>
            <a:r>
              <a:rPr lang="en-US" dirty="0"/>
              <a:t>Seasonality</a:t>
            </a:r>
          </a:p>
          <a:p>
            <a:pPr lvl="1"/>
            <a:r>
              <a:rPr lang="en-US" dirty="0"/>
              <a:t>Tourist type</a:t>
            </a:r>
          </a:p>
          <a:p>
            <a:pPr lvl="1"/>
            <a:r>
              <a:rPr lang="en-US" dirty="0"/>
              <a:t>Visitor nationality </a:t>
            </a:r>
          </a:p>
          <a:p>
            <a:r>
              <a:rPr lang="en-US" dirty="0"/>
              <a:t>Food tourists are considered cultural tourists</a:t>
            </a:r>
          </a:p>
          <a:p>
            <a:pPr lvl="1"/>
            <a:r>
              <a:rPr lang="en-US" dirty="0"/>
              <a:t>Educated consumerism</a:t>
            </a:r>
          </a:p>
          <a:p>
            <a:pPr lvl="1"/>
            <a:r>
              <a:rPr lang="en-US" dirty="0"/>
              <a:t>Open to new experiences</a:t>
            </a:r>
          </a:p>
          <a:p>
            <a:pPr lvl="1"/>
            <a:r>
              <a:rPr lang="en-US" dirty="0"/>
              <a:t>Desire for lifelong learning</a:t>
            </a:r>
          </a:p>
          <a:p>
            <a:pPr lvl="1"/>
            <a:r>
              <a:rPr lang="en-US" dirty="0"/>
              <a:t>Independent travel</a:t>
            </a:r>
          </a:p>
          <a:p>
            <a:pPr lvl="1"/>
            <a:r>
              <a:rPr lang="en-US" dirty="0"/>
              <a:t>High expectations</a:t>
            </a:r>
          </a:p>
        </p:txBody>
      </p:sp>
    </p:spTree>
    <p:extLst>
      <p:ext uri="{BB962C8B-B14F-4D97-AF65-F5344CB8AC3E}">
        <p14:creationId xmlns:p14="http://schemas.microsoft.com/office/powerpoint/2010/main" val="87391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Tourist Preferences</a:t>
            </a:r>
          </a:p>
        </p:txBody>
      </p:sp>
      <p:sp>
        <p:nvSpPr>
          <p:cNvPr id="3" name="Content Placeholder 2"/>
          <p:cNvSpPr>
            <a:spLocks noGrp="1"/>
          </p:cNvSpPr>
          <p:nvPr>
            <p:ph sz="half" idx="2"/>
          </p:nvPr>
        </p:nvSpPr>
        <p:spPr/>
        <p:txBody>
          <a:bodyPr>
            <a:normAutofit fontScale="92500" lnSpcReduction="20000"/>
          </a:bodyPr>
          <a:lstStyle/>
          <a:p>
            <a:r>
              <a:rPr lang="en-US" dirty="0"/>
              <a:t>Some tourists treat food consumption as part of the travel experience</a:t>
            </a:r>
          </a:p>
          <a:p>
            <a:r>
              <a:rPr lang="en-US" dirty="0"/>
              <a:t>Some tourists use food as a basis for their activities</a:t>
            </a:r>
          </a:p>
          <a:p>
            <a:r>
              <a:rPr lang="en-US" dirty="0"/>
              <a:t>Some tourists use food to select the destination itself</a:t>
            </a:r>
          </a:p>
          <a:p>
            <a:r>
              <a:rPr lang="en-US" dirty="0"/>
              <a:t>Food choices can be motivated by…</a:t>
            </a:r>
          </a:p>
          <a:p>
            <a:pPr lvl="1"/>
            <a:r>
              <a:rPr lang="en-US" dirty="0"/>
              <a:t>Cultural experience</a:t>
            </a:r>
          </a:p>
          <a:p>
            <a:pPr lvl="1"/>
            <a:r>
              <a:rPr lang="en-US" dirty="0"/>
              <a:t>Interpersonal relations</a:t>
            </a:r>
          </a:p>
          <a:p>
            <a:pPr lvl="1"/>
            <a:r>
              <a:rPr lang="en-US" dirty="0"/>
              <a:t>Excitement</a:t>
            </a:r>
          </a:p>
          <a:p>
            <a:pPr lvl="1"/>
            <a:r>
              <a:rPr lang="en-US" dirty="0"/>
              <a:t>Sensory appeal</a:t>
            </a:r>
          </a:p>
          <a:p>
            <a:pPr lvl="1"/>
            <a:r>
              <a:rPr lang="en-US" dirty="0"/>
              <a:t>Health concerns</a:t>
            </a:r>
          </a:p>
        </p:txBody>
      </p:sp>
    </p:spTree>
    <p:extLst>
      <p:ext uri="{BB962C8B-B14F-4D97-AF65-F5344CB8AC3E}">
        <p14:creationId xmlns:p14="http://schemas.microsoft.com/office/powerpoint/2010/main" val="277876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Consumer Types</a:t>
            </a:r>
          </a:p>
        </p:txBody>
      </p:sp>
      <p:sp>
        <p:nvSpPr>
          <p:cNvPr id="3" name="Content Placeholder 2"/>
          <p:cNvSpPr>
            <a:spLocks noGrp="1"/>
          </p:cNvSpPr>
          <p:nvPr>
            <p:ph sz="half" idx="2"/>
          </p:nvPr>
        </p:nvSpPr>
        <p:spPr/>
        <p:txBody>
          <a:bodyPr/>
          <a:lstStyle/>
          <a:p>
            <a:r>
              <a:rPr lang="en-US" dirty="0"/>
              <a:t> </a:t>
            </a:r>
            <a:r>
              <a:rPr lang="en-US" dirty="0" err="1"/>
              <a:t>Neophile</a:t>
            </a:r>
            <a:endParaRPr lang="en-US" dirty="0"/>
          </a:p>
          <a:p>
            <a:pPr lvl="1"/>
            <a:r>
              <a:rPr lang="en-US" dirty="0"/>
              <a:t>More likely to try something new on the menu, something that may not be available at home</a:t>
            </a:r>
          </a:p>
          <a:p>
            <a:r>
              <a:rPr lang="en-US" dirty="0" err="1"/>
              <a:t>Neophobe</a:t>
            </a:r>
            <a:endParaRPr lang="en-US" dirty="0"/>
          </a:p>
          <a:p>
            <a:pPr lvl="1"/>
            <a:r>
              <a:rPr lang="en-US" dirty="0"/>
              <a:t>Less likely to be as adventurous in their diet</a:t>
            </a:r>
          </a:p>
        </p:txBody>
      </p:sp>
    </p:spTree>
    <p:extLst>
      <p:ext uri="{BB962C8B-B14F-4D97-AF65-F5344CB8AC3E}">
        <p14:creationId xmlns:p14="http://schemas.microsoft.com/office/powerpoint/2010/main" val="260876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Foodies &amp; Food Tourism</a:t>
            </a:r>
          </a:p>
        </p:txBody>
      </p:sp>
      <p:sp>
        <p:nvSpPr>
          <p:cNvPr id="3" name="Content Placeholder 2"/>
          <p:cNvSpPr>
            <a:spLocks noGrp="1"/>
          </p:cNvSpPr>
          <p:nvPr>
            <p:ph sz="half" idx="2"/>
          </p:nvPr>
        </p:nvSpPr>
        <p:spPr/>
        <p:txBody>
          <a:bodyPr>
            <a:normAutofit fontScale="85000" lnSpcReduction="10000"/>
          </a:bodyPr>
          <a:lstStyle/>
          <a:p>
            <a:r>
              <a:rPr lang="en-US" dirty="0"/>
              <a:t>A foodie is a person with “a long-standing passion for eating and learning about food, but are not food professionals” </a:t>
            </a:r>
          </a:p>
          <a:p>
            <a:r>
              <a:rPr lang="en-US" dirty="0"/>
              <a:t>May choose to travel specifically to experience new foods</a:t>
            </a:r>
          </a:p>
          <a:p>
            <a:r>
              <a:rPr lang="en-US" dirty="0"/>
              <a:t>Well educated on food, but often just an interest and enthusiasm for learning about food </a:t>
            </a:r>
          </a:p>
          <a:p>
            <a:r>
              <a:rPr lang="en-US" dirty="0"/>
              <a:t>Often have high standards for food quality, but may not require expensive or gourmet foods</a:t>
            </a:r>
          </a:p>
          <a:p>
            <a:r>
              <a:rPr lang="en-US" dirty="0"/>
              <a:t>Frequent food related festivals and events</a:t>
            </a:r>
          </a:p>
          <a:p>
            <a:pPr lvl="1"/>
            <a:r>
              <a:rPr lang="en-US" sz="2600" dirty="0"/>
              <a:t>Motivation to visit, stay at accommodations, and eat at local restaurants</a:t>
            </a:r>
          </a:p>
        </p:txBody>
      </p:sp>
    </p:spTree>
    <p:extLst>
      <p:ext uri="{BB962C8B-B14F-4D97-AF65-F5344CB8AC3E}">
        <p14:creationId xmlns:p14="http://schemas.microsoft.com/office/powerpoint/2010/main" val="255430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 &amp; Levy’s Foodie Types</a:t>
            </a:r>
          </a:p>
        </p:txBody>
      </p:sp>
      <p:graphicFrame>
        <p:nvGraphicFramePr>
          <p:cNvPr id="5" name="Table 4"/>
          <p:cNvGraphicFramePr>
            <a:graphicFrameLocks noGrp="1"/>
          </p:cNvGraphicFramePr>
          <p:nvPr>
            <p:extLst>
              <p:ext uri="{D42A27DB-BD31-4B8C-83A1-F6EECF244321}">
                <p14:modId xmlns:p14="http://schemas.microsoft.com/office/powerpoint/2010/main" val="3450629895"/>
              </p:ext>
            </p:extLst>
          </p:nvPr>
        </p:nvGraphicFramePr>
        <p:xfrm>
          <a:off x="2173184" y="1733709"/>
          <a:ext cx="6887689" cy="5039480"/>
        </p:xfrm>
        <a:graphic>
          <a:graphicData uri="http://schemas.openxmlformats.org/drawingml/2006/table">
            <a:tbl>
              <a:tblPr firstRow="1" firstCol="1" bandRow="1">
                <a:tableStyleId>{616DA210-FB5B-4158-B5E0-FEB733F419BA}</a:tableStyleId>
              </a:tblPr>
              <a:tblGrid>
                <a:gridCol w="1713122">
                  <a:extLst>
                    <a:ext uri="{9D8B030D-6E8A-4147-A177-3AD203B41FA5}">
                      <a16:colId xmlns:a16="http://schemas.microsoft.com/office/drawing/2014/main" val="20000"/>
                    </a:ext>
                  </a:extLst>
                </a:gridCol>
                <a:gridCol w="5174567">
                  <a:extLst>
                    <a:ext uri="{9D8B030D-6E8A-4147-A177-3AD203B41FA5}">
                      <a16:colId xmlns:a16="http://schemas.microsoft.com/office/drawing/2014/main" val="20001"/>
                    </a:ext>
                  </a:extLst>
                </a:gridCol>
              </a:tblGrid>
              <a:tr h="219445">
                <a:tc>
                  <a:txBody>
                    <a:bodyPr/>
                    <a:lstStyle/>
                    <a:p>
                      <a:pPr marL="0" marR="0">
                        <a:lnSpc>
                          <a:spcPct val="115000"/>
                        </a:lnSpc>
                        <a:spcBef>
                          <a:spcPts val="0"/>
                        </a:spcBef>
                        <a:spcAft>
                          <a:spcPts val="0"/>
                        </a:spcAft>
                      </a:pPr>
                      <a:r>
                        <a:rPr lang="en-US" sz="1400" dirty="0">
                          <a:effectLst/>
                        </a:rPr>
                        <a:t>Foodie Type</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Description</a:t>
                      </a:r>
                      <a:endParaRPr lang="en-US" sz="1400" dirty="0">
                        <a:effectLst/>
                        <a:latin typeface="Calibri"/>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0"/>
                  </a:ext>
                </a:extLst>
              </a:tr>
              <a:tr h="685643">
                <a:tc>
                  <a:txBody>
                    <a:bodyPr/>
                    <a:lstStyle/>
                    <a:p>
                      <a:pPr marL="0" marR="0">
                        <a:lnSpc>
                          <a:spcPct val="115000"/>
                        </a:lnSpc>
                        <a:spcBef>
                          <a:spcPts val="0"/>
                        </a:spcBef>
                        <a:spcAft>
                          <a:spcPts val="0"/>
                        </a:spcAft>
                      </a:pPr>
                      <a:r>
                        <a:rPr lang="en-US" sz="1400" dirty="0">
                          <a:effectLst/>
                        </a:rPr>
                        <a:t>Whole-</a:t>
                      </a:r>
                      <a:r>
                        <a:rPr lang="en-US" sz="1400" dirty="0" err="1">
                          <a:effectLst/>
                        </a:rPr>
                        <a:t>Foodier</a:t>
                      </a:r>
                      <a:r>
                        <a:rPr lang="en-US" sz="1400" dirty="0">
                          <a:effectLst/>
                        </a:rPr>
                        <a:t> Than Thou</a:t>
                      </a:r>
                      <a:endParaRPr lang="en-US" sz="1400" dirty="0">
                        <a:effectLst/>
                        <a:latin typeface="Calibri"/>
                        <a:ea typeface="Times New Roman"/>
                        <a:cs typeface="Times New Roman"/>
                      </a:endParaRPr>
                    </a:p>
                  </a:txBody>
                  <a:tcPr marL="68580" marR="68580"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Uses only organic methods growing their own produce and flowers, slaughters their own meat, uses simple ingredients in their cooking.</a:t>
                      </a:r>
                      <a:endParaRPr lang="en-US" sz="1400" dirty="0">
                        <a:effectLst/>
                        <a:latin typeface="Calibri"/>
                        <a:ea typeface="Times New Roman"/>
                        <a:cs typeface="Times New Roman"/>
                      </a:endParaRPr>
                    </a:p>
                  </a:txBody>
                  <a:tcPr marL="68580" marR="68580" marT="0" marB="0">
                    <a:solidFill>
                      <a:schemeClr val="bg1">
                        <a:alpha val="20000"/>
                      </a:schemeClr>
                    </a:solidFill>
                  </a:tcPr>
                </a:tc>
                <a:extLst>
                  <a:ext uri="{0D108BD9-81ED-4DB2-BD59-A6C34878D82A}">
                    <a16:rowId xmlns:a16="http://schemas.microsoft.com/office/drawing/2014/main" val="10001"/>
                  </a:ext>
                </a:extLst>
              </a:tr>
              <a:tr h="918741">
                <a:tc>
                  <a:txBody>
                    <a:bodyPr/>
                    <a:lstStyle/>
                    <a:p>
                      <a:pPr marL="0" marR="0">
                        <a:lnSpc>
                          <a:spcPct val="115000"/>
                        </a:lnSpc>
                        <a:spcBef>
                          <a:spcPts val="0"/>
                        </a:spcBef>
                        <a:spcAft>
                          <a:spcPts val="0"/>
                        </a:spcAft>
                      </a:pPr>
                      <a:r>
                        <a:rPr lang="en-US" sz="1400" dirty="0">
                          <a:effectLst/>
                        </a:rPr>
                        <a:t>Squalor Scholar Cook</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Does their research and knows the history of their favorite foods and recipes, sticks to traditional recipes, has the academic and historical knowledge of food to set them apart from others.</a:t>
                      </a:r>
                      <a:endParaRPr lang="en-US" sz="1400" dirty="0">
                        <a:effectLst/>
                        <a:latin typeface="Calibri"/>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2"/>
                  </a:ext>
                </a:extLst>
              </a:tr>
              <a:tr h="685643">
                <a:tc>
                  <a:txBody>
                    <a:bodyPr/>
                    <a:lstStyle/>
                    <a:p>
                      <a:pPr marL="0" marR="0">
                        <a:lnSpc>
                          <a:spcPct val="115000"/>
                        </a:lnSpc>
                        <a:spcBef>
                          <a:spcPts val="0"/>
                        </a:spcBef>
                        <a:spcAft>
                          <a:spcPts val="0"/>
                        </a:spcAft>
                      </a:pPr>
                      <a:r>
                        <a:rPr lang="en-US" sz="1400" dirty="0">
                          <a:effectLst/>
                        </a:rPr>
                        <a:t>Made in Paris</a:t>
                      </a:r>
                      <a:endParaRPr lang="en-US" sz="1400" dirty="0">
                        <a:effectLst/>
                        <a:latin typeface="Calibri"/>
                        <a:ea typeface="Times New Roman"/>
                        <a:cs typeface="Times New Roman"/>
                      </a:endParaRPr>
                    </a:p>
                  </a:txBody>
                  <a:tcPr marL="68580" marR="68580"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Starts off learning basic cooking techniques in small restaurants and manages to move themselves up the ranks through their connections to make a living cooking in Paris, a foodie mecca.</a:t>
                      </a:r>
                      <a:endParaRPr lang="en-US" sz="1400" dirty="0">
                        <a:effectLst/>
                        <a:latin typeface="Calibri"/>
                        <a:ea typeface="Times New Roman"/>
                        <a:cs typeface="Times New Roman"/>
                      </a:endParaRPr>
                    </a:p>
                  </a:txBody>
                  <a:tcPr marL="68580" marR="68580" marT="0" marB="0">
                    <a:solidFill>
                      <a:schemeClr val="bg1">
                        <a:alpha val="20000"/>
                      </a:schemeClr>
                    </a:solidFill>
                  </a:tcPr>
                </a:tc>
                <a:extLst>
                  <a:ext uri="{0D108BD9-81ED-4DB2-BD59-A6C34878D82A}">
                    <a16:rowId xmlns:a16="http://schemas.microsoft.com/office/drawing/2014/main" val="10003"/>
                  </a:ext>
                </a:extLst>
              </a:tr>
              <a:tr h="685643">
                <a:tc>
                  <a:txBody>
                    <a:bodyPr/>
                    <a:lstStyle/>
                    <a:p>
                      <a:pPr marL="0" marR="0">
                        <a:lnSpc>
                          <a:spcPct val="115000"/>
                        </a:lnSpc>
                        <a:spcBef>
                          <a:spcPts val="0"/>
                        </a:spcBef>
                        <a:spcAft>
                          <a:spcPts val="0"/>
                        </a:spcAft>
                      </a:pPr>
                      <a:r>
                        <a:rPr lang="en-US" sz="1400" dirty="0">
                          <a:effectLst/>
                        </a:rPr>
                        <a:t>Paris </a:t>
                      </a:r>
                      <a:r>
                        <a:rPr lang="en-US" sz="1400" dirty="0" err="1">
                          <a:effectLst/>
                        </a:rPr>
                        <a:t>C’est</a:t>
                      </a:r>
                      <a:r>
                        <a:rPr lang="en-US" sz="1400" dirty="0">
                          <a:effectLst/>
                        </a:rPr>
                        <a:t> un Dump</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Ultimate upscale foodie that spends much of their time in expensive restaurants, subscribes to important food magazines, and is extremely picky.</a:t>
                      </a:r>
                      <a:endParaRPr lang="en-US" sz="1400" dirty="0">
                        <a:effectLst/>
                        <a:latin typeface="Calibri"/>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4"/>
                  </a:ext>
                </a:extLst>
              </a:tr>
              <a:tr h="452544">
                <a:tc>
                  <a:txBody>
                    <a:bodyPr/>
                    <a:lstStyle/>
                    <a:p>
                      <a:pPr marL="0" marR="0">
                        <a:lnSpc>
                          <a:spcPct val="115000"/>
                        </a:lnSpc>
                        <a:spcBef>
                          <a:spcPts val="0"/>
                        </a:spcBef>
                        <a:spcAft>
                          <a:spcPts val="0"/>
                        </a:spcAft>
                      </a:pPr>
                      <a:r>
                        <a:rPr lang="en-US" sz="1400">
                          <a:effectLst/>
                        </a:rPr>
                        <a:t>Gorgeous East in Me</a:t>
                      </a:r>
                      <a:endParaRPr lang="en-US" sz="1400">
                        <a:effectLst/>
                        <a:latin typeface="Calibri"/>
                        <a:ea typeface="Times New Roman"/>
                        <a:cs typeface="Times New Roman"/>
                      </a:endParaRPr>
                    </a:p>
                  </a:txBody>
                  <a:tcPr marL="68580" marR="68580"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Drawn to ethnic and foreign foods, constantly wants to try new things and experience new cultures through food.</a:t>
                      </a:r>
                      <a:endParaRPr lang="en-US" sz="1400" dirty="0">
                        <a:effectLst/>
                        <a:latin typeface="Calibri"/>
                        <a:ea typeface="Times New Roman"/>
                        <a:cs typeface="Times New Roman"/>
                      </a:endParaRPr>
                    </a:p>
                  </a:txBody>
                  <a:tcPr marL="68580" marR="68580" marT="0" marB="0">
                    <a:solidFill>
                      <a:schemeClr val="bg1">
                        <a:alpha val="20000"/>
                      </a:schemeClr>
                    </a:solidFill>
                  </a:tcPr>
                </a:tc>
                <a:extLst>
                  <a:ext uri="{0D108BD9-81ED-4DB2-BD59-A6C34878D82A}">
                    <a16:rowId xmlns:a16="http://schemas.microsoft.com/office/drawing/2014/main" val="10005"/>
                  </a:ext>
                </a:extLst>
              </a:tr>
              <a:tr h="452544">
                <a:tc>
                  <a:txBody>
                    <a:bodyPr/>
                    <a:lstStyle/>
                    <a:p>
                      <a:pPr marL="0" marR="0">
                        <a:lnSpc>
                          <a:spcPct val="115000"/>
                        </a:lnSpc>
                        <a:spcBef>
                          <a:spcPts val="0"/>
                        </a:spcBef>
                        <a:spcAft>
                          <a:spcPts val="0"/>
                        </a:spcAft>
                      </a:pPr>
                      <a:r>
                        <a:rPr lang="en-US" sz="1400">
                          <a:effectLst/>
                        </a:rPr>
                        <a:t>Foodies on Ice</a:t>
                      </a:r>
                      <a:endParaRPr lang="en-US" sz="140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Regards food as artistic material, aims to impress by creating ice sculptures, elaborately decorated cakes, or butter statues.</a:t>
                      </a:r>
                      <a:endParaRPr lang="en-US" sz="1400" dirty="0">
                        <a:effectLst/>
                        <a:latin typeface="Calibri"/>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6"/>
                  </a:ext>
                </a:extLst>
              </a:tr>
              <a:tr h="685643">
                <a:tc>
                  <a:txBody>
                    <a:bodyPr/>
                    <a:lstStyle/>
                    <a:p>
                      <a:pPr marL="0" marR="0">
                        <a:lnSpc>
                          <a:spcPct val="115000"/>
                        </a:lnSpc>
                        <a:spcBef>
                          <a:spcPts val="0"/>
                        </a:spcBef>
                        <a:spcAft>
                          <a:spcPts val="0"/>
                        </a:spcAft>
                      </a:pPr>
                      <a:r>
                        <a:rPr lang="en-US" sz="1400">
                          <a:effectLst/>
                        </a:rPr>
                        <a:t>All-American</a:t>
                      </a:r>
                      <a:endParaRPr lang="en-US" sz="1400">
                        <a:effectLst/>
                        <a:latin typeface="Calibri"/>
                        <a:ea typeface="Times New Roman"/>
                        <a:cs typeface="Times New Roman"/>
                      </a:endParaRPr>
                    </a:p>
                  </a:txBody>
                  <a:tcPr marL="68580" marR="68580" marT="0" marB="0">
                    <a:solidFill>
                      <a:schemeClr val="bg1">
                        <a:alpha val="20000"/>
                      </a:schemeClr>
                    </a:solidFill>
                  </a:tcPr>
                </a:tc>
                <a:tc>
                  <a:txBody>
                    <a:bodyPr/>
                    <a:lstStyle/>
                    <a:p>
                      <a:pPr marL="0" marR="0">
                        <a:lnSpc>
                          <a:spcPct val="115000"/>
                        </a:lnSpc>
                        <a:spcBef>
                          <a:spcPts val="0"/>
                        </a:spcBef>
                        <a:spcAft>
                          <a:spcPts val="0"/>
                        </a:spcAft>
                      </a:pPr>
                      <a:r>
                        <a:rPr lang="en-US" sz="1400" dirty="0">
                          <a:effectLst/>
                        </a:rPr>
                        <a:t>Small-town foodie that searches out local food and ingredients that deserve attention, constantly attempts to improve their crops and create new dishes.</a:t>
                      </a:r>
                      <a:endParaRPr lang="en-US" sz="1400" dirty="0">
                        <a:effectLst/>
                        <a:latin typeface="Calibri"/>
                        <a:ea typeface="Times New Roman"/>
                        <a:cs typeface="Times New Roman"/>
                      </a:endParaRPr>
                    </a:p>
                  </a:txBody>
                  <a:tcPr marL="68580" marR="68580" marT="0" marB="0">
                    <a:solidFill>
                      <a:schemeClr val="bg1">
                        <a:alpha val="2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5593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Food Tourists</a:t>
            </a:r>
          </a:p>
        </p:txBody>
      </p:sp>
      <p:sp>
        <p:nvSpPr>
          <p:cNvPr id="3" name="Content Placeholder 2"/>
          <p:cNvSpPr>
            <a:spLocks noGrp="1"/>
          </p:cNvSpPr>
          <p:nvPr>
            <p:ph sz="half" idx="2"/>
          </p:nvPr>
        </p:nvSpPr>
        <p:spPr/>
        <p:txBody>
          <a:bodyPr>
            <a:normAutofit fontScale="77500" lnSpcReduction="20000"/>
          </a:bodyPr>
          <a:lstStyle/>
          <a:p>
            <a:r>
              <a:rPr lang="en-US" dirty="0"/>
              <a:t>Attendees of a Texas Style Wine, Art, and Food Festival  (Chang and Yuan, 2014) </a:t>
            </a:r>
          </a:p>
          <a:p>
            <a:pPr lvl="1"/>
            <a:r>
              <a:rPr lang="en-US" dirty="0"/>
              <a:t>Older respondents sought entertainment and escape from their daily routine</a:t>
            </a:r>
          </a:p>
          <a:p>
            <a:pPr lvl="1"/>
            <a:r>
              <a:rPr lang="en-US" dirty="0"/>
              <a:t>Younger respondents with bachelor degrees thought attending the festival was an important way to escape from stress</a:t>
            </a:r>
          </a:p>
          <a:p>
            <a:pPr lvl="1"/>
            <a:r>
              <a:rPr lang="en-US" dirty="0"/>
              <a:t>Female respondents rated food as a more important factor  </a:t>
            </a:r>
          </a:p>
          <a:p>
            <a:pPr lvl="1"/>
            <a:r>
              <a:rPr lang="en-US" dirty="0"/>
              <a:t>Respondents with annual income over $40,000 perceived the escape/event novelty factor as being more important</a:t>
            </a:r>
          </a:p>
          <a:p>
            <a:pPr lvl="1"/>
            <a:r>
              <a:rPr lang="en-US" dirty="0"/>
              <a:t>Respondents with incomes of less than $20,000 rated external socialization as import</a:t>
            </a:r>
          </a:p>
          <a:p>
            <a:pPr lvl="1"/>
            <a:r>
              <a:rPr lang="en-US" dirty="0"/>
              <a:t>In general, the lower income group had a greater desire to meet new people, build new relationships and enjoy the arts</a:t>
            </a:r>
          </a:p>
        </p:txBody>
      </p:sp>
    </p:spTree>
    <p:extLst>
      <p:ext uri="{BB962C8B-B14F-4D97-AF65-F5344CB8AC3E}">
        <p14:creationId xmlns:p14="http://schemas.microsoft.com/office/powerpoint/2010/main" val="498755396"/>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460</TotalTime>
  <Words>2619</Words>
  <Application>Microsoft Macintosh PowerPoint</Application>
  <PresentationFormat>On-screen Show (4:3)</PresentationFormat>
  <Paragraphs>311</Paragraphs>
  <Slides>33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Governor</vt:lpstr>
      <vt:lpstr>template</vt:lpstr>
      <vt:lpstr>Module 3: Understanding the Tourism Market</vt:lpstr>
      <vt:lpstr>Overview</vt:lpstr>
      <vt:lpstr>Tourists</vt:lpstr>
      <vt:lpstr>Tourist Preferences</vt:lpstr>
      <vt:lpstr>Tourist Preferences</vt:lpstr>
      <vt:lpstr>Food Consumer Types</vt:lpstr>
      <vt:lpstr>Foodies &amp; Food Tourism</vt:lpstr>
      <vt:lpstr>Barr &amp; Levy’s Foodie Types</vt:lpstr>
      <vt:lpstr>Understanding Food Tourists</vt:lpstr>
      <vt:lpstr>Understanding Food Tourists</vt:lpstr>
      <vt:lpstr>Understanding Food Tourists</vt:lpstr>
      <vt:lpstr>Understanding Food Tourists</vt:lpstr>
      <vt:lpstr>Western Food Tourism</vt:lpstr>
      <vt:lpstr>Colorado Agritourism Study</vt:lpstr>
      <vt:lpstr>Colorado Agritourism Study</vt:lpstr>
      <vt:lpstr>Colorado Agritourism Study</vt:lpstr>
      <vt:lpstr>Colorado Study Results</vt:lpstr>
      <vt:lpstr>Western Food Tourism</vt:lpstr>
      <vt:lpstr>Sample Demographics</vt:lpstr>
      <vt:lpstr>Travel Specifics</vt:lpstr>
      <vt:lpstr>Food Interests</vt:lpstr>
      <vt:lpstr>Activities At Home &amp; While Traveling</vt:lpstr>
      <vt:lpstr>Activities/Interests</vt:lpstr>
      <vt:lpstr>Primary Tourist Groups</vt:lpstr>
      <vt:lpstr>Primary Tourist Groups</vt:lpstr>
      <vt:lpstr>Utah Study Results</vt:lpstr>
      <vt:lpstr>Tourism Promotion Options</vt:lpstr>
      <vt:lpstr>Tourist Information Centers (TIC)</vt:lpstr>
      <vt:lpstr>Promotional Resources</vt:lpstr>
      <vt:lpstr>Tourism Research &amp; Statistics </vt:lpstr>
      <vt:lpstr>Activity</vt:lpstr>
      <vt:lpstr>Activity</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Kynda Curtis</dc:creator>
  <cp:lastModifiedBy>Thompson, Taylor</cp:lastModifiedBy>
  <cp:revision>63</cp:revision>
  <cp:lastPrinted>2015-06-05T17:58:35Z</cp:lastPrinted>
  <dcterms:created xsi:type="dcterms:W3CDTF">2015-02-13T20:40:21Z</dcterms:created>
  <dcterms:modified xsi:type="dcterms:W3CDTF">2021-01-15T01:03:23Z</dcterms:modified>
</cp:coreProperties>
</file>