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1" r:id="rId2"/>
    <p:sldId id="272" r:id="rId3"/>
    <p:sldId id="308" r:id="rId4"/>
    <p:sldId id="309" r:id="rId5"/>
    <p:sldId id="284" r:id="rId6"/>
    <p:sldId id="307" r:id="rId7"/>
    <p:sldId id="279" r:id="rId8"/>
    <p:sldId id="285" r:id="rId9"/>
    <p:sldId id="280" r:id="rId10"/>
    <p:sldId id="281" r:id="rId11"/>
    <p:sldId id="282" r:id="rId12"/>
    <p:sldId id="306" r:id="rId13"/>
    <p:sldId id="283" r:id="rId14"/>
    <p:sldId id="287" r:id="rId15"/>
    <p:sldId id="286" r:id="rId16"/>
    <p:sldId id="288" r:id="rId17"/>
    <p:sldId id="310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11" r:id="rId32"/>
    <p:sldId id="303" r:id="rId33"/>
    <p:sldId id="304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968" autoAdjust="0"/>
  </p:normalViewPr>
  <p:slideViewPr>
    <p:cSldViewPr snapToGrid="0" snapToObjects="1">
      <p:cViewPr varScale="1">
        <p:scale>
          <a:sx n="82" d="100"/>
          <a:sy n="82" d="100"/>
        </p:scale>
        <p:origin x="27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D8F7D-7D2A-4A92-9781-F4BDC14B71A1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0CF4-019C-43ED-93AF-E3D51C5B0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84D1F2-6D63-41A3-97C7-B9DE29BBCB28}" type="datetimeFigureOut">
              <a:rPr lang="en-US" smtClean="0"/>
              <a:pPr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464035-8A69-481D-9A4D-3A86D68D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3 at 9.16.15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13875" cy="6864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997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9" name="Picture 8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6-03 at 9.36.3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" y="0"/>
            <a:ext cx="9129911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10" name="Picture 9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21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" y="0"/>
            <a:ext cx="91432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380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1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6-03 at 9.37.21 PM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SARE_Western_CMYK.t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8" name="Picture 7" descr="Extension_Main_Tower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Governor"/>
          <a:ea typeface="+mj-ea"/>
          <a:cs typeface="Governo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2: Farm and Food Tourism Considerations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00" y="325438"/>
            <a:ext cx="3316799" cy="225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96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&amp; Labor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 your financial capabilities</a:t>
            </a:r>
          </a:p>
          <a:p>
            <a:pPr lvl="1"/>
            <a:r>
              <a:rPr lang="en-US" dirty="0"/>
              <a:t>Will you have the cash you need to begin your venture or will you need to get a loan? </a:t>
            </a:r>
          </a:p>
          <a:p>
            <a:pPr lvl="1"/>
            <a:r>
              <a:rPr lang="en-US" dirty="0"/>
              <a:t>Are you willing to borrow the money?</a:t>
            </a:r>
          </a:p>
          <a:p>
            <a:r>
              <a:rPr lang="en-US" dirty="0"/>
              <a:t>Estimate your time and labor needs – </a:t>
            </a:r>
          </a:p>
          <a:p>
            <a:pPr lvl="1"/>
            <a:r>
              <a:rPr lang="en-US" dirty="0"/>
              <a:t>The time and energy needed to run an operation will require work and support from the whole family </a:t>
            </a:r>
          </a:p>
          <a:p>
            <a:r>
              <a:rPr lang="en-US" dirty="0"/>
              <a:t>Lots of multi-tasking and learning of new skills will be necessary </a:t>
            </a:r>
          </a:p>
        </p:txBody>
      </p:sp>
    </p:spTree>
    <p:extLst>
      <p:ext uri="{BB962C8B-B14F-4D97-AF65-F5344CB8AC3E}">
        <p14:creationId xmlns:p14="http://schemas.microsoft.com/office/powerpoint/2010/main" val="101255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&amp; Liability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Seek legal assistance - As the owner it is your responsibility to see that your visitors are safe and protected, but accidents happen</a:t>
            </a:r>
          </a:p>
          <a:p>
            <a:pPr lvl="1"/>
            <a:r>
              <a:rPr lang="en-US" dirty="0"/>
              <a:t>Consider becoming a limited liability company (LLC)</a:t>
            </a:r>
          </a:p>
          <a:p>
            <a:r>
              <a:rPr lang="en-US" dirty="0"/>
              <a:t>Explore insurance options</a:t>
            </a:r>
          </a:p>
          <a:p>
            <a:r>
              <a:rPr lang="en-US" dirty="0"/>
              <a:t>Develop a business and marketing plan</a:t>
            </a:r>
          </a:p>
        </p:txBody>
      </p:sp>
    </p:spTree>
    <p:extLst>
      <p:ext uri="{BB962C8B-B14F-4D97-AF65-F5344CB8AC3E}">
        <p14:creationId xmlns:p14="http://schemas.microsoft.com/office/powerpoint/2010/main" val="261611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>
            <a:normAutofit/>
          </a:bodyPr>
          <a:lstStyle/>
          <a:p>
            <a:r>
              <a:rPr lang="en-US" dirty="0"/>
              <a:t>Health, Zoning, &amp; Environmental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tourism requires sufficient capacity (staff and infrastructure) to provide basic services</a:t>
            </a:r>
          </a:p>
          <a:p>
            <a:pPr lvl="1"/>
            <a:r>
              <a:rPr lang="en-US" dirty="0"/>
              <a:t>Parking, transportation, signage, customer assistance, and restrooms </a:t>
            </a:r>
          </a:p>
          <a:p>
            <a:pPr lvl="1"/>
            <a:r>
              <a:rPr lang="en-US" dirty="0"/>
              <a:t>Property and facilities should be well maintained and in compliance regulations </a:t>
            </a:r>
          </a:p>
          <a:p>
            <a:r>
              <a:rPr lang="en-US" dirty="0"/>
              <a:t>Keep up with food safety regulations and follow a food safety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4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Are you ready for visitors ? </a:t>
            </a:r>
          </a:p>
          <a:p>
            <a:r>
              <a:rPr lang="en-US" dirty="0"/>
              <a:t>Is your facility handicapped accessible? </a:t>
            </a:r>
          </a:p>
          <a:p>
            <a:r>
              <a:rPr lang="en-US" dirty="0"/>
              <a:t>Are there plenty of restrooms?</a:t>
            </a:r>
          </a:p>
          <a:p>
            <a:r>
              <a:rPr lang="en-US" dirty="0"/>
              <a:t>Are ponds or other dangerous areas fenced off? </a:t>
            </a:r>
          </a:p>
          <a:p>
            <a:r>
              <a:rPr lang="en-US" dirty="0"/>
              <a:t>If your mode of on farm transportation is wagons, what safety features do they have? Do they have high rails to keep children in? </a:t>
            </a:r>
          </a:p>
          <a:p>
            <a:r>
              <a:rPr lang="en-US" dirty="0"/>
              <a:t>Are there safety barriers to prevent accidents? </a:t>
            </a:r>
          </a:p>
          <a:p>
            <a:r>
              <a:rPr lang="en-US" dirty="0"/>
              <a:t>Are people in place to assist visitors who might have difficulty? </a:t>
            </a:r>
          </a:p>
          <a:p>
            <a:r>
              <a:rPr lang="en-US" dirty="0"/>
              <a:t>Is there a plan in place to care for someone who has an accident? </a:t>
            </a:r>
          </a:p>
        </p:txBody>
      </p:sp>
    </p:spTree>
    <p:extLst>
      <p:ext uri="{BB962C8B-B14F-4D97-AF65-F5344CB8AC3E}">
        <p14:creationId xmlns:p14="http://schemas.microsoft.com/office/powerpoint/2010/main" val="45718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Food-Based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Vending at existing fairs/festivals/events</a:t>
            </a:r>
          </a:p>
          <a:p>
            <a:pPr lvl="1"/>
            <a:r>
              <a:rPr lang="en-US" dirty="0"/>
              <a:t>Convince the organizers that you should vend food at their event</a:t>
            </a:r>
          </a:p>
          <a:p>
            <a:pPr lvl="1"/>
            <a:r>
              <a:rPr lang="en-US" dirty="0"/>
              <a:t>Pick your food carefully</a:t>
            </a:r>
          </a:p>
          <a:p>
            <a:pPr lvl="2"/>
            <a:r>
              <a:rPr lang="en-US" dirty="0"/>
              <a:t>Aim for a large target audience</a:t>
            </a:r>
          </a:p>
          <a:p>
            <a:pPr lvl="2"/>
            <a:r>
              <a:rPr lang="en-US" dirty="0"/>
              <a:t>Organizers want something that will stand out from the rest</a:t>
            </a:r>
          </a:p>
          <a:p>
            <a:pPr lvl="1"/>
            <a:r>
              <a:rPr lang="en-US" dirty="0"/>
              <a:t>Know what paperwork/licensing you will need.</a:t>
            </a:r>
          </a:p>
          <a:p>
            <a:pPr lvl="2"/>
            <a:r>
              <a:rPr lang="en-US" dirty="0"/>
              <a:t>You may need to get a license from a local authority which may include a fee</a:t>
            </a:r>
          </a:p>
          <a:p>
            <a:pPr lvl="1"/>
            <a:r>
              <a:rPr lang="en-US" dirty="0"/>
              <a:t>Find out about insurance requirements</a:t>
            </a:r>
          </a:p>
          <a:p>
            <a:pPr lvl="1"/>
            <a:r>
              <a:rPr lang="en-US" dirty="0"/>
              <a:t>Find references that articulate your ability to provide large-scale food production in an outdoor setting</a:t>
            </a:r>
          </a:p>
        </p:txBody>
      </p:sp>
    </p:spTree>
    <p:extLst>
      <p:ext uri="{BB962C8B-B14F-4D97-AF65-F5344CB8AC3E}">
        <p14:creationId xmlns:p14="http://schemas.microsoft.com/office/powerpoint/2010/main" val="37338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>
            <a:normAutofit/>
          </a:bodyPr>
          <a:lstStyle/>
          <a:p>
            <a:r>
              <a:rPr lang="en-US" dirty="0"/>
              <a:t>Food-Based Attractions – Food/Drink Festivals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635191" cy="47027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Establish a theme that enhances your destination image</a:t>
            </a:r>
          </a:p>
          <a:p>
            <a:r>
              <a:rPr lang="en-US" dirty="0"/>
              <a:t>If a similar program already exists, avoid duplication</a:t>
            </a:r>
          </a:p>
          <a:p>
            <a:r>
              <a:rPr lang="en-US" dirty="0"/>
              <a:t>Gain buy-in where you want to hold the event</a:t>
            </a:r>
          </a:p>
          <a:p>
            <a:r>
              <a:rPr lang="en-US" dirty="0"/>
              <a:t>Vary the programming for a general audience event</a:t>
            </a:r>
          </a:p>
          <a:p>
            <a:r>
              <a:rPr lang="en-US" dirty="0"/>
              <a:t>Make sure the space can accommodate the crowds</a:t>
            </a:r>
          </a:p>
          <a:p>
            <a:r>
              <a:rPr lang="en-US" dirty="0"/>
              <a:t>Make sure vendors can handle attendee volumes</a:t>
            </a:r>
          </a:p>
          <a:p>
            <a:r>
              <a:rPr lang="en-US" dirty="0"/>
              <a:t>Create a budget and get bids from reputable companies</a:t>
            </a:r>
          </a:p>
          <a:p>
            <a:r>
              <a:rPr lang="en-US" dirty="0"/>
              <a:t>If this is your first time planning the event, hire an outside festival vendor</a:t>
            </a:r>
          </a:p>
          <a:p>
            <a:r>
              <a:rPr lang="en-US" dirty="0"/>
              <a:t>Market through traditional tourism channels, partnering with area businesses and tourist destinations</a:t>
            </a:r>
          </a:p>
        </p:txBody>
      </p:sp>
    </p:spTree>
    <p:extLst>
      <p:ext uri="{BB962C8B-B14F-4D97-AF65-F5344CB8AC3E}">
        <p14:creationId xmlns:p14="http://schemas.microsoft.com/office/powerpoint/2010/main" val="372052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Sourcing Locally?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promotion of local sources of food through enhanced local menu items</a:t>
            </a:r>
          </a:p>
          <a:p>
            <a:r>
              <a:rPr lang="en-US" dirty="0"/>
              <a:t>The inclusion of locally grown food items in the hospitality (restaurants, hotels, conference centers, etc.) supply chain</a:t>
            </a:r>
          </a:p>
          <a:p>
            <a:pPr lvl="1"/>
            <a:r>
              <a:rPr lang="en-US" dirty="0"/>
              <a:t>Local produce and livestock </a:t>
            </a:r>
          </a:p>
          <a:p>
            <a:pPr lvl="1"/>
            <a:r>
              <a:rPr lang="en-US" dirty="0"/>
              <a:t>Local foods</a:t>
            </a:r>
          </a:p>
          <a:p>
            <a:pPr lvl="1"/>
            <a:r>
              <a:rPr lang="en-US" dirty="0"/>
              <a:t>Local recipes</a:t>
            </a:r>
          </a:p>
          <a:p>
            <a:pPr lvl="1"/>
            <a:r>
              <a:rPr lang="en-US" dirty="0"/>
              <a:t>New/exotic foods</a:t>
            </a:r>
          </a:p>
        </p:txBody>
      </p:sp>
    </p:spTree>
    <p:extLst>
      <p:ext uri="{BB962C8B-B14F-4D97-AF65-F5344CB8AC3E}">
        <p14:creationId xmlns:p14="http://schemas.microsoft.com/office/powerpoint/2010/main" val="11557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Food Demand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The National Restaurant Association's 2013 “Restaurant Industry Forecast” reported that 7 of 10 consumers were more likely to visit a restaurant offering locally produced items</a:t>
            </a:r>
          </a:p>
          <a:p>
            <a:pPr lvl="0"/>
            <a:r>
              <a:rPr lang="en-US" dirty="0"/>
              <a:t>The National Restaurant Association’s 2014 “Top Ten Trends across the Nation,” included locally sourced meats and seafood and locally grown produce as the top 2 trends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0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Sourcing Locally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Involves sourcing restaurants, hotels,  conference centers, and meetings</a:t>
            </a:r>
          </a:p>
          <a:p>
            <a:r>
              <a:rPr lang="en-US" dirty="0"/>
              <a:t>Check with major distributors, such as Cisco or </a:t>
            </a:r>
            <a:r>
              <a:rPr lang="en-US" dirty="0" err="1"/>
              <a:t>Avendara</a:t>
            </a:r>
            <a:r>
              <a:rPr lang="en-US" dirty="0"/>
              <a:t>, as they have programs for the provision of local food</a:t>
            </a:r>
          </a:p>
          <a:p>
            <a:pPr lvl="1"/>
            <a:r>
              <a:rPr lang="en-US" dirty="0"/>
              <a:t>These may be expensive or bureaucratic</a:t>
            </a:r>
          </a:p>
          <a:p>
            <a:r>
              <a:rPr lang="en-US" dirty="0"/>
              <a:t>Consistency and reliability are the most important feature to food service establishments</a:t>
            </a:r>
          </a:p>
          <a:p>
            <a:pPr lvl="1"/>
            <a:r>
              <a:rPr lang="en-US" dirty="0"/>
              <a:t>Are there central drop-off locations (food hubs) to reduce time and travel requirements?</a:t>
            </a:r>
          </a:p>
        </p:txBody>
      </p:sp>
    </p:spTree>
    <p:extLst>
      <p:ext uri="{BB962C8B-B14F-4D97-AF65-F5344CB8AC3E}">
        <p14:creationId xmlns:p14="http://schemas.microsoft.com/office/powerpoint/2010/main" val="154401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Sourcing Local - Restaurants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High-end or fine dining category - $100 couple</a:t>
            </a:r>
          </a:p>
          <a:p>
            <a:r>
              <a:rPr lang="en-US"/>
              <a:t>Locally-produced, in-season, and specialty products in demand</a:t>
            </a:r>
          </a:p>
          <a:p>
            <a:pPr lvl="1"/>
            <a:r>
              <a:rPr lang="en-US"/>
              <a:t>Perceived higher quality and freshness</a:t>
            </a:r>
          </a:p>
          <a:p>
            <a:pPr lvl="1"/>
            <a:r>
              <a:rPr lang="en-US"/>
              <a:t>Restaurant customers request local products</a:t>
            </a:r>
          </a:p>
          <a:p>
            <a:pPr lvl="1"/>
            <a:r>
              <a:rPr lang="en-US"/>
              <a:t>Chefs seek innovative or unique items</a:t>
            </a:r>
          </a:p>
          <a:p>
            <a:r>
              <a:rPr lang="en-US"/>
              <a:t>Why Restaurants?</a:t>
            </a:r>
          </a:p>
          <a:p>
            <a:pPr lvl="1"/>
            <a:r>
              <a:rPr lang="en-US"/>
              <a:t>Pricing higher than wholesale</a:t>
            </a:r>
          </a:p>
          <a:p>
            <a:pPr lvl="1"/>
            <a:r>
              <a:rPr lang="en-US"/>
              <a:t>Reliable customer base</a:t>
            </a:r>
          </a:p>
          <a:p>
            <a:pPr lvl="1"/>
            <a:r>
              <a:rPr lang="en-US"/>
              <a:t>Opportunity to build relationship with customer/local business</a:t>
            </a:r>
          </a:p>
          <a:p>
            <a:pPr lvl="1"/>
            <a:r>
              <a:rPr lang="en-US"/>
              <a:t>Opportunity to grow special or new products and varieties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647067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Evaluate the type of farm and food </a:t>
            </a:r>
            <a:r>
              <a:rPr lang="en-US"/>
              <a:t>tourism enterprises </a:t>
            </a:r>
            <a:r>
              <a:rPr lang="en-US" dirty="0"/>
              <a:t>best suited to the existing business </a:t>
            </a:r>
          </a:p>
          <a:p>
            <a:pPr lvl="0"/>
            <a:r>
              <a:rPr lang="en-US" dirty="0"/>
              <a:t>Understand the management and resource requirements of farm and food tourism enterprises</a:t>
            </a:r>
          </a:p>
          <a:p>
            <a:r>
              <a:rPr lang="en-US" dirty="0"/>
              <a:t>Examine the requirements and challenges of sourcing locally to restaurants, hotels, and conference centers</a:t>
            </a:r>
          </a:p>
          <a:p>
            <a:r>
              <a:rPr lang="en-US" dirty="0"/>
              <a:t>Understand the benefits of building community partnerships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27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Sourcing Restaurants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665621" cy="4525963"/>
          </a:xfrm>
        </p:spPr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Delivery, availability, and variety requirements </a:t>
            </a:r>
          </a:p>
          <a:p>
            <a:pPr lvl="1"/>
            <a:r>
              <a:rPr lang="en-US" dirty="0"/>
              <a:t>Limited seasonal availability</a:t>
            </a:r>
          </a:p>
          <a:p>
            <a:pPr lvl="1"/>
            <a:r>
              <a:rPr lang="en-US" dirty="0"/>
              <a:t>Low volume frequent sales</a:t>
            </a:r>
          </a:p>
          <a:p>
            <a:pPr lvl="1"/>
            <a:r>
              <a:rPr lang="en-US" dirty="0"/>
              <a:t>High turnover – chefs move, restaurant’s close</a:t>
            </a:r>
          </a:p>
          <a:p>
            <a:pPr lvl="1"/>
            <a:r>
              <a:rPr lang="en-US" dirty="0"/>
              <a:t>Product packaging, labeling, processing to meet food safety regulations</a:t>
            </a:r>
          </a:p>
          <a:p>
            <a:endParaRPr lang="en-US" dirty="0"/>
          </a:p>
        </p:txBody>
      </p:sp>
      <p:pic>
        <p:nvPicPr>
          <p:cNvPr id="4" name="Picture 4" descr="http://www.columbiapike.org/imgs/local%20food%20local%20chef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0850"/>
            <a:ext cx="1885949" cy="171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02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Sourcing Restaurants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Contact the chef or person in charge of purchasing – never contact during meal service</a:t>
            </a:r>
          </a:p>
          <a:p>
            <a:r>
              <a:rPr lang="en-US" dirty="0"/>
              <a:t>Research the menu, clientele, food philosophy</a:t>
            </a:r>
          </a:p>
          <a:p>
            <a:r>
              <a:rPr lang="en-US" dirty="0"/>
              <a:t>Understand the key personnel – chefs, owners, managers</a:t>
            </a:r>
          </a:p>
          <a:p>
            <a:r>
              <a:rPr lang="en-US" dirty="0"/>
              <a:t>Find out how they wish to be contacted and when (day/time)</a:t>
            </a:r>
          </a:p>
          <a:p>
            <a:r>
              <a:rPr lang="en-US" dirty="0"/>
              <a:t>Invite the chef or buyer to your farm</a:t>
            </a:r>
          </a:p>
          <a:p>
            <a:r>
              <a:rPr lang="en-US" dirty="0"/>
              <a:t>Bring samples of produce to share with the chef/buyer</a:t>
            </a:r>
          </a:p>
          <a:p>
            <a:r>
              <a:rPr lang="en-US" dirty="0"/>
              <a:t>Schedule a winter visit for product planning/seed selection</a:t>
            </a:r>
          </a:p>
          <a:p>
            <a:r>
              <a:rPr lang="en-US" dirty="0"/>
              <a:t>Prepare a “story” for your farm</a:t>
            </a:r>
          </a:p>
          <a:p>
            <a:r>
              <a:rPr lang="en-US" dirty="0"/>
              <a:t>Provide overview of your products, volume, packaging, availability (season)</a:t>
            </a:r>
          </a:p>
          <a:p>
            <a:r>
              <a:rPr lang="en-US" dirty="0"/>
              <a:t>Update chefs on availability regularly</a:t>
            </a:r>
          </a:p>
          <a:p>
            <a:r>
              <a:rPr lang="en-US" dirty="0"/>
              <a:t>Grow unique items, select the best product for chefs</a:t>
            </a:r>
          </a:p>
          <a:p>
            <a:r>
              <a:rPr lang="en-US" dirty="0"/>
              <a:t>Make weekly contact at agreed time, provide deliveries on time</a:t>
            </a:r>
          </a:p>
          <a:p>
            <a:r>
              <a:rPr lang="en-US" dirty="0"/>
              <a:t>Immediately notify chef of potential shortages and/or change in delivery</a:t>
            </a:r>
          </a:p>
        </p:txBody>
      </p:sp>
    </p:spTree>
    <p:extLst>
      <p:ext uri="{BB962C8B-B14F-4D97-AF65-F5344CB8AC3E}">
        <p14:creationId xmlns:p14="http://schemas.microsoft.com/office/powerpoint/2010/main" val="4120457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Sourcing Local - Hotels/Conference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Hotels need the largest supply during peak summer seasons when farmers are busiest</a:t>
            </a:r>
          </a:p>
          <a:p>
            <a:r>
              <a:rPr lang="en-US" dirty="0"/>
              <a:t>Conference centers need the largest supply in the winter (off season)</a:t>
            </a:r>
          </a:p>
          <a:p>
            <a:pPr lvl="1"/>
            <a:r>
              <a:rPr lang="en-US" dirty="0"/>
              <a:t>Consider season extension or value-added foods</a:t>
            </a:r>
          </a:p>
          <a:p>
            <a:r>
              <a:rPr lang="en-US" dirty="0"/>
              <a:t>Supply chains are a complex issue for global hotel companies as suppliers extend across numerous countries in which they purchase food and beverage,  heavy equipment,  linens and pillows,  personal soap and shampoo</a:t>
            </a:r>
          </a:p>
        </p:txBody>
      </p:sp>
    </p:spTree>
    <p:extLst>
      <p:ext uri="{BB962C8B-B14F-4D97-AF65-F5344CB8AC3E}">
        <p14:creationId xmlns:p14="http://schemas.microsoft.com/office/powerpoint/2010/main" val="610742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Sourcing Hotels/Conference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706443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menu choices made by hotels/conference organizers are driven largely by cost-consciousness and risk aversion</a:t>
            </a:r>
          </a:p>
          <a:p>
            <a:r>
              <a:rPr lang="en-US" dirty="0"/>
              <a:t>Sourcing options for most hotels/conference centers are constrained by national sourcing contracts with major distributors</a:t>
            </a:r>
          </a:p>
          <a:p>
            <a:r>
              <a:rPr lang="en-US" dirty="0"/>
              <a:t>Farmers may have difficulty competing with large-scale producers with large-scale marketing</a:t>
            </a:r>
          </a:p>
        </p:txBody>
      </p:sp>
    </p:spTree>
    <p:extLst>
      <p:ext uri="{BB962C8B-B14F-4D97-AF65-F5344CB8AC3E}">
        <p14:creationId xmlns:p14="http://schemas.microsoft.com/office/powerpoint/2010/main" val="310952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Sourcing Hotels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Hotel food service establishments operate similarly to restaurants, but have some differences</a:t>
            </a:r>
          </a:p>
          <a:p>
            <a:pPr lvl="1"/>
            <a:r>
              <a:rPr lang="en-US" dirty="0"/>
              <a:t>The Food and Beverage Manager should be your first contact</a:t>
            </a:r>
          </a:p>
          <a:p>
            <a:pPr lvl="1"/>
            <a:r>
              <a:rPr lang="en-US" dirty="0"/>
              <a:t>Invite the F&amp;B Manager to your farm</a:t>
            </a:r>
          </a:p>
          <a:p>
            <a:pPr lvl="1"/>
            <a:r>
              <a:rPr lang="en-US" dirty="0"/>
              <a:t>Hotels usually need staple items (fresh meat, vegetables, fruits) rather than specialty/unique items (They do not offer “daily specials”)</a:t>
            </a:r>
          </a:p>
          <a:p>
            <a:pPr lvl="1"/>
            <a:r>
              <a:rPr lang="en-US" dirty="0"/>
              <a:t>Hotels usually need the same items in the same amounts each week (unless it is a conference center as well)</a:t>
            </a:r>
          </a:p>
          <a:p>
            <a:pPr lvl="1"/>
            <a:r>
              <a:rPr lang="en-US" dirty="0"/>
              <a:t>Bring samples of produce to share with the chef/buyer</a:t>
            </a:r>
          </a:p>
          <a:p>
            <a:pPr lvl="1"/>
            <a:r>
              <a:rPr lang="en-US" dirty="0"/>
              <a:t>Provide deliveries on time</a:t>
            </a:r>
          </a:p>
          <a:p>
            <a:pPr lvl="1"/>
            <a:r>
              <a:rPr lang="en-US" dirty="0"/>
              <a:t>Immediately notify F&amp;B manager of potential shortages and/or change in delivery</a:t>
            </a:r>
          </a:p>
          <a:p>
            <a:pPr lvl="1"/>
            <a:r>
              <a:rPr lang="en-US" dirty="0"/>
              <a:t>Provide references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71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/>
          <a:lstStyle/>
          <a:p>
            <a:r>
              <a:rPr lang="en-US" dirty="0"/>
              <a:t>Sourcing Local - Conferences/Meetings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Often meeting planners are the best contact</a:t>
            </a:r>
          </a:p>
          <a:p>
            <a:r>
              <a:rPr lang="en-US"/>
              <a:t>Find meeting planners that specialize in “green meetings”</a:t>
            </a:r>
          </a:p>
          <a:p>
            <a:r>
              <a:rPr lang="en-US"/>
              <a:t>Meeting planners may only need products occasionally, but in large quantities</a:t>
            </a:r>
          </a:p>
          <a:p>
            <a:r>
              <a:rPr lang="en-US"/>
              <a:t>Know where planners source their food (in-house food and beverage, caterers, self bought,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1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Sourcing Conferences/Meetings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Partner with other local farms to ensure quantity</a:t>
            </a:r>
          </a:p>
          <a:p>
            <a:r>
              <a:rPr lang="en-US"/>
              <a:t>Think of the “whole” package – coffee, pastries, snacks, meat, vegetables, dairy, juice, bread</a:t>
            </a:r>
          </a:p>
          <a:p>
            <a:r>
              <a:rPr lang="en-US"/>
              <a:t>Snack foods provide an option for value-added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6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Sourcing Conferences/Meetings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an accurate list of produce in season each month</a:t>
            </a:r>
          </a:p>
          <a:p>
            <a:r>
              <a:rPr lang="en-US" dirty="0"/>
              <a:t>Promote your strengths</a:t>
            </a:r>
          </a:p>
          <a:p>
            <a:pPr lvl="1"/>
            <a:r>
              <a:rPr lang="en-US" dirty="0"/>
              <a:t>Fresh, healthy food allows participants to sit longer and concentrate (no sugar high/crash)</a:t>
            </a:r>
          </a:p>
          <a:p>
            <a:pPr lvl="1"/>
            <a:r>
              <a:rPr lang="en-US" dirty="0"/>
              <a:t>Tell your region’s story (promote cultural and environmental sustainability)</a:t>
            </a:r>
          </a:p>
          <a:p>
            <a:pPr lvl="1"/>
            <a:r>
              <a:rPr lang="en-US" dirty="0"/>
              <a:t>Provide printed fliers to promote your involvement</a:t>
            </a:r>
          </a:p>
        </p:txBody>
      </p:sp>
    </p:spTree>
    <p:extLst>
      <p:ext uri="{BB962C8B-B14F-4D97-AF65-F5344CB8AC3E}">
        <p14:creationId xmlns:p14="http://schemas.microsoft.com/office/powerpoint/2010/main" val="3202960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730194" cy="4525963"/>
          </a:xfrm>
        </p:spPr>
        <p:txBody>
          <a:bodyPr>
            <a:normAutofit/>
          </a:bodyPr>
          <a:lstStyle/>
          <a:p>
            <a:r>
              <a:rPr lang="en-US" dirty="0"/>
              <a:t>Work in partnership</a:t>
            </a:r>
          </a:p>
          <a:p>
            <a:pPr lvl="1"/>
            <a:r>
              <a:rPr lang="en-US" dirty="0"/>
              <a:t>Coordinating to serve a common market is mutually beneficial</a:t>
            </a:r>
          </a:p>
          <a:p>
            <a:pPr lvl="1"/>
            <a:r>
              <a:rPr lang="en-US" dirty="0"/>
              <a:t>Agricultural, tourism, marketing associations, community food system organizations, chambers of commerce, or business districts will help develop the destination image</a:t>
            </a:r>
          </a:p>
          <a:p>
            <a:pPr lvl="1"/>
            <a:r>
              <a:rPr lang="en-US" dirty="0"/>
              <a:t>Coordinate with other tourism attractions nearby</a:t>
            </a:r>
          </a:p>
          <a:p>
            <a:pPr lvl="1"/>
            <a:r>
              <a:rPr lang="en-US" dirty="0"/>
              <a:t>Actively participate in regional food and drink events</a:t>
            </a:r>
          </a:p>
        </p:txBody>
      </p:sp>
    </p:spTree>
    <p:extLst>
      <p:ext uri="{BB962C8B-B14F-4D97-AF65-F5344CB8AC3E}">
        <p14:creationId xmlns:p14="http://schemas.microsoft.com/office/powerpoint/2010/main" val="667496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4385" y="129571"/>
            <a:ext cx="8597734" cy="70170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Tips for Building Community Partnerships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67505"/>
              </p:ext>
            </p:extLst>
          </p:nvPr>
        </p:nvGraphicFramePr>
        <p:xfrm>
          <a:off x="128337" y="930459"/>
          <a:ext cx="9015663" cy="574347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307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Goals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Actions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3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Talk about your proposed project and share your ideas at clubs and meetings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Listen to their concerns and feedback. Address any potential problems early in the project’s development.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64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Develop a comfortable style of public presentation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Create a clear picture of your mission and expected outcomes.  Join the local chamber of commerce. Offer to write a regular column for your local newspaper if you have time and the ability.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0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See any shortcomings as potential for future partnerships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Inventory your community, seeking out those who have what you need in order to accomplish your goals. Develop mutually supportive relationships.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Identify those with whom you share potential customers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Develop joint promotions and possibly joint marketing opportunities to track the source of your leads. Be innovative.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2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Engage adversaries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Most people simply want to be heard or are afraid of unknown impacts. Sit down with them, listen, and address their concerns.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70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Make your business and marketing plans available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Engage community members to work with you. Use your plans to support your actions and efforts.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270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Manage the physical expansion of your operation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Ensure a satisfactory quality of life for everyone affected.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8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Work with other businesses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Encourage support for locally owned businesses in general.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5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Build on resource-based assets</a:t>
                      </a:r>
                      <a:endParaRPr lang="en-US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Maintain and enhance historic structures in your locality.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78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</a:rPr>
                        <a:t>Source: Jolly (2006)</a:t>
                      </a:r>
                      <a:endParaRPr lang="en-US" sz="9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72" marR="5517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31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Determine what you will offer</a:t>
            </a:r>
          </a:p>
          <a:p>
            <a:pPr lvl="1"/>
            <a:r>
              <a:rPr lang="en-US" dirty="0"/>
              <a:t>Identify some activities that seem doable</a:t>
            </a:r>
          </a:p>
          <a:p>
            <a:pPr lvl="2"/>
            <a:r>
              <a:rPr lang="en-US" dirty="0"/>
              <a:t>Fit with your goals and your resources</a:t>
            </a:r>
          </a:p>
          <a:p>
            <a:pPr lvl="2"/>
            <a:r>
              <a:rPr lang="en-US" dirty="0"/>
              <a:t>List all the tasks or steps required to start</a:t>
            </a:r>
          </a:p>
          <a:p>
            <a:r>
              <a:rPr lang="en-US" dirty="0"/>
              <a:t>Make sure your ideas are good ones</a:t>
            </a:r>
          </a:p>
          <a:p>
            <a:pPr lvl="1"/>
            <a:r>
              <a:rPr lang="en-US" dirty="0"/>
              <a:t>Call the extension or tourism office for input, or enlist the help of a business counselor or event planner </a:t>
            </a:r>
          </a:p>
          <a:p>
            <a:pPr lvl="2"/>
            <a:r>
              <a:rPr lang="en-US" dirty="0"/>
              <a:t>What may sound good to you may not sound good to others</a:t>
            </a:r>
          </a:p>
          <a:p>
            <a:r>
              <a:rPr lang="en-US" dirty="0"/>
              <a:t>Know you customers</a:t>
            </a:r>
          </a:p>
          <a:p>
            <a:pPr lvl="1"/>
            <a:r>
              <a:rPr lang="en-US" dirty="0"/>
              <a:t>Knowing where your customers are from and what their preferences and lifestyle choices are will help you tailor your offerings, pricing, and promotional activities</a:t>
            </a:r>
          </a:p>
          <a:p>
            <a:pPr lvl="1"/>
            <a:r>
              <a:rPr lang="en-US" dirty="0"/>
              <a:t>Collecting email information may allow you to maintain regular contact with customers through e-marketing campaigns or 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09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10817"/>
            <a:ext cx="7086600" cy="118859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Tourism Contacts/Resources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022296"/>
              </p:ext>
            </p:extLst>
          </p:nvPr>
        </p:nvGraphicFramePr>
        <p:xfrm>
          <a:off x="190005" y="1046617"/>
          <a:ext cx="9144000" cy="538449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115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Organization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Contact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Idaho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Idaho Wine Commission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http://www.idahowines.org/default.aspx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Visit Idaho Events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http://www.visitidaho.org/events/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University of Idaho Cooperative 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http://www.uidaho.edu/extension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Idaho Department of Agriculture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http://www.agri.idaho.gov/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Idaho State </a:t>
                      </a:r>
                      <a:r>
                        <a:rPr lang="en-US" sz="1600" dirty="0" err="1">
                          <a:effectLst/>
                        </a:rPr>
                        <a:t>Agritourism</a:t>
                      </a:r>
                      <a:r>
                        <a:rPr lang="en-US" sz="1600" dirty="0">
                          <a:effectLst/>
                        </a:rPr>
                        <a:t> Statutes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http://nationalaglawcenter.org/wp-content/uploads/assets/agritourism/idaho.pdf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7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Montana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Conserve Montana – </a:t>
                      </a:r>
                      <a:r>
                        <a:rPr lang="en-US" sz="1600" dirty="0" err="1">
                          <a:effectLst/>
                        </a:rPr>
                        <a:t>Agritourism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http://www.conservemontana.org/content/aeros-abundant-montana-directory-to-highlight-agritourism/cnm2D018228EE07BBF8A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Montana Department of Tourism – Agriculture Tours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http://visitmt.com/experiences/food_and_beverage/farmers_markets/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Montana State University Cooperative 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http://www.msuextension.org/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5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Montana Department of Agriculture	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http://agr.mt.gov/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347" marR="5834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03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10817"/>
            <a:ext cx="7086600" cy="121234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Tourism Contacts/Resources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869749"/>
              </p:ext>
            </p:extLst>
          </p:nvPr>
        </p:nvGraphicFramePr>
        <p:xfrm>
          <a:off x="201881" y="1058494"/>
          <a:ext cx="9096498" cy="56527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9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8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7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Organization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Contact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Nevada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Local Sourcing Restaurant List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http://buynevada.org/businesses/restaurants/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Local Sourcing Distributors List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http://buynevada.org/businesses/distributors/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University of Nevada Cooperative 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http://www.unce.unr.edu/publications/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Nevada Department of Agriculture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http://agri.nv.gov/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Utah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Devour Utah</a:t>
                      </a: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http://www.cityweekly.net/utah/devour-utah/Section?oid=2539715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Visit Utah Events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http://www.visitutah.com/things-to-do/events/festivals/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Utah State University Extension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http://extension.usu.edu/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6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Utah State </a:t>
                      </a:r>
                      <a:r>
                        <a:rPr lang="en-US" sz="1600" dirty="0" err="1">
                          <a:effectLst/>
                        </a:rPr>
                        <a:t>Agritourism</a:t>
                      </a:r>
                      <a:r>
                        <a:rPr lang="en-US" sz="1600" dirty="0">
                          <a:effectLst/>
                        </a:rPr>
                        <a:t> Statutes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http://nationalaglawcenter.org/wp-content/uploads/assets/agritourism/utah.pdf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National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Advertised prices nationwide and by region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http://www.marketnews.usda.gov/portal/fv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Chefs Collaborative network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http://www.chefscollaborative.org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Lookup prices (PLUs) list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http://www.plucodes.com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ATTRA Publications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http://www.attra.ncat.org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Dude Ranchers Association of America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http://www.duderanch,org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8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US Farm Stay Association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http://www.farmstayus.com/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642" marR="5864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513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Worksheet 2.1: Resource Needs</a:t>
            </a:r>
          </a:p>
          <a:p>
            <a:pPr lvl="1"/>
            <a:r>
              <a:rPr lang="en-US" dirty="0"/>
              <a:t>List resource needs for a food tourism enterprise or product</a:t>
            </a:r>
          </a:p>
          <a:p>
            <a:pPr lvl="1"/>
            <a:r>
              <a:rPr lang="en-US" dirty="0"/>
              <a:t>What resources do you have already?</a:t>
            </a:r>
          </a:p>
          <a:p>
            <a:pPr lvl="1"/>
            <a:r>
              <a:rPr lang="en-US" dirty="0"/>
              <a:t>How will you acquire those you don’t have?</a:t>
            </a:r>
          </a:p>
        </p:txBody>
      </p:sp>
    </p:spTree>
    <p:extLst>
      <p:ext uri="{BB962C8B-B14F-4D97-AF65-F5344CB8AC3E}">
        <p14:creationId xmlns:p14="http://schemas.microsoft.com/office/powerpoint/2010/main" val="1334132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0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small</a:t>
            </a:r>
          </a:p>
          <a:p>
            <a:pPr lvl="1"/>
            <a:r>
              <a:rPr lang="en-US" dirty="0"/>
              <a:t>Develop a launch date for the activity</a:t>
            </a:r>
          </a:p>
          <a:p>
            <a:pPr lvl="1"/>
            <a:r>
              <a:rPr lang="en-US" dirty="0"/>
              <a:t>List the resources needed </a:t>
            </a:r>
          </a:p>
          <a:p>
            <a:pPr lvl="1"/>
            <a:r>
              <a:rPr lang="en-US" dirty="0"/>
              <a:t>List all tasks to be completed </a:t>
            </a:r>
          </a:p>
          <a:p>
            <a:r>
              <a:rPr lang="en-US" dirty="0"/>
              <a:t>Protect yourself and your customers</a:t>
            </a:r>
          </a:p>
          <a:p>
            <a:pPr lvl="1"/>
            <a:r>
              <a:rPr lang="en-US" dirty="0"/>
              <a:t>Make sure you understand the regulatory and legal aspects of your new enterprise</a:t>
            </a:r>
          </a:p>
          <a:p>
            <a:pPr lvl="1"/>
            <a:r>
              <a:rPr lang="en-US" dirty="0"/>
              <a:t>Develop a risk assessment plan</a:t>
            </a:r>
          </a:p>
          <a:p>
            <a:r>
              <a:rPr lang="en-US" dirty="0"/>
              <a:t>Get the word out</a:t>
            </a:r>
          </a:p>
          <a:p>
            <a:pPr lvl="1"/>
            <a:r>
              <a:rPr lang="en-US" dirty="0"/>
              <a:t>Make sure publicity is integral in your plans</a:t>
            </a:r>
          </a:p>
          <a:p>
            <a:pPr lvl="2"/>
            <a:r>
              <a:rPr lang="en-US" dirty="0"/>
              <a:t>It takes a lot of promotion to get the attention you will need for launching a new enterprise </a:t>
            </a:r>
          </a:p>
          <a:p>
            <a:pPr lvl="1"/>
            <a:r>
              <a:rPr lang="en-US" dirty="0"/>
              <a:t>Word of mouth is key to building business </a:t>
            </a:r>
          </a:p>
        </p:txBody>
      </p:sp>
    </p:spTree>
    <p:extLst>
      <p:ext uri="{BB962C8B-B14F-4D97-AF65-F5344CB8AC3E}">
        <p14:creationId xmlns:p14="http://schemas.microsoft.com/office/powerpoint/2010/main" val="73408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soft opening</a:t>
            </a:r>
          </a:p>
          <a:p>
            <a:pPr lvl="1"/>
            <a:r>
              <a:rPr lang="en-US" dirty="0"/>
              <a:t>Start with a small activity targeted at a select group to test your ideas</a:t>
            </a:r>
          </a:p>
          <a:p>
            <a:pPr lvl="2"/>
            <a:r>
              <a:rPr lang="en-US" dirty="0"/>
              <a:t>Understanding how you are perceived by visitors is essential to improving your “first impression”</a:t>
            </a:r>
          </a:p>
          <a:p>
            <a:pPr lvl="1"/>
            <a:r>
              <a:rPr lang="en-US" dirty="0"/>
              <a:t>Good first impressions involve trained staff who interact well with customers to ensure a safe and high quality experience</a:t>
            </a:r>
          </a:p>
          <a:p>
            <a:r>
              <a:rPr lang="en-US" dirty="0"/>
              <a:t>Take it slow</a:t>
            </a:r>
          </a:p>
          <a:p>
            <a:pPr lvl="1"/>
            <a:r>
              <a:rPr lang="en-US" dirty="0"/>
              <a:t>Take time to get feedback from customers about what else they might like to see, do, learn or buy</a:t>
            </a:r>
          </a:p>
          <a:p>
            <a:pPr lvl="1"/>
            <a:r>
              <a:rPr lang="en-US" dirty="0"/>
              <a:t>Each year, add in another attraction or product</a:t>
            </a:r>
          </a:p>
        </p:txBody>
      </p:sp>
    </p:spTree>
    <p:extLst>
      <p:ext uri="{BB962C8B-B14F-4D97-AF65-F5344CB8AC3E}">
        <p14:creationId xmlns:p14="http://schemas.microsoft.com/office/powerpoint/2010/main" val="6197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by Enterprise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Farm-based activities</a:t>
            </a:r>
          </a:p>
          <a:p>
            <a:r>
              <a:rPr lang="en-US" dirty="0"/>
              <a:t>Food-based attractions</a:t>
            </a:r>
          </a:p>
          <a:p>
            <a:r>
              <a:rPr lang="en-US" dirty="0"/>
              <a:t>Sourcing locally</a:t>
            </a:r>
          </a:p>
          <a:p>
            <a:pPr lvl="1"/>
            <a:r>
              <a:rPr lang="en-US" dirty="0"/>
              <a:t>Restaurants</a:t>
            </a:r>
          </a:p>
          <a:p>
            <a:pPr lvl="1"/>
            <a:r>
              <a:rPr lang="en-US" dirty="0"/>
              <a:t>Hotels/conference centers</a:t>
            </a:r>
          </a:p>
          <a:p>
            <a:pPr lvl="1"/>
            <a:r>
              <a:rPr lang="en-US" dirty="0"/>
              <a:t>Conferences/meetings</a:t>
            </a:r>
          </a:p>
        </p:txBody>
      </p:sp>
    </p:spTree>
    <p:extLst>
      <p:ext uri="{BB962C8B-B14F-4D97-AF65-F5344CB8AC3E}">
        <p14:creationId xmlns:p14="http://schemas.microsoft.com/office/powerpoint/2010/main" val="45958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Farm-Based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Assess your personality</a:t>
            </a:r>
          </a:p>
          <a:p>
            <a:pPr lvl="1"/>
            <a:r>
              <a:rPr lang="en-US" dirty="0"/>
              <a:t>Do you enjoy people? </a:t>
            </a:r>
          </a:p>
          <a:p>
            <a:pPr lvl="1"/>
            <a:r>
              <a:rPr lang="en-US" dirty="0"/>
              <a:t>Are you good with children?</a:t>
            </a:r>
          </a:p>
          <a:p>
            <a:pPr lvl="1"/>
            <a:r>
              <a:rPr lang="en-US" dirty="0"/>
              <a:t>Are you a good communicator? </a:t>
            </a:r>
          </a:p>
          <a:p>
            <a:pPr lvl="1"/>
            <a:r>
              <a:rPr lang="en-US" dirty="0"/>
              <a:t>Are you patient? </a:t>
            </a:r>
          </a:p>
          <a:p>
            <a:pPr lvl="1"/>
            <a:r>
              <a:rPr lang="en-US" dirty="0"/>
              <a:t>Are you organized? </a:t>
            </a:r>
          </a:p>
          <a:p>
            <a:pPr lvl="1"/>
            <a:r>
              <a:rPr lang="en-US" dirty="0"/>
              <a:t>Do you enjoy learning new things?</a:t>
            </a:r>
          </a:p>
          <a:p>
            <a:pPr lvl="1"/>
            <a:r>
              <a:rPr lang="en-US" dirty="0"/>
              <a:t>Can you adapt to change? </a:t>
            </a:r>
          </a:p>
          <a:p>
            <a:r>
              <a:rPr lang="en-US" dirty="0"/>
              <a:t>If the answer to the majority of these questions was yes, then you are a good candidate for farm tourism</a:t>
            </a:r>
          </a:p>
        </p:txBody>
      </p:sp>
    </p:spTree>
    <p:extLst>
      <p:ext uri="{BB962C8B-B14F-4D97-AF65-F5344CB8AC3E}">
        <p14:creationId xmlns:p14="http://schemas.microsoft.com/office/powerpoint/2010/main" val="229668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“Destination”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Offering an experience that customers are willing to pay for without sacrificing the uniqueness of the place</a:t>
            </a:r>
          </a:p>
          <a:p>
            <a:r>
              <a:rPr lang="en-US"/>
              <a:t>May require coordinating with neighboring businesses or communities to develop more weekend itineraries that encourage overnight stays</a:t>
            </a:r>
          </a:p>
          <a:p>
            <a:r>
              <a:rPr lang="en-US"/>
              <a:t>Work together with local lodging, food service, and agricultural enterprises to create a network of services for guests </a:t>
            </a:r>
          </a:p>
          <a:p>
            <a:r>
              <a:rPr lang="en-US"/>
              <a:t>What are visitors going to do while they’re here?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8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&amp; Equipment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 you have sufficient property resources for the venture and parking? </a:t>
            </a:r>
          </a:p>
          <a:p>
            <a:r>
              <a:rPr lang="en-US" dirty="0"/>
              <a:t>Is your venture located near the market you hope to attract?</a:t>
            </a:r>
          </a:p>
          <a:p>
            <a:r>
              <a:rPr lang="en-US" dirty="0"/>
              <a:t>Are directions to your location easy to give? </a:t>
            </a:r>
          </a:p>
          <a:p>
            <a:r>
              <a:rPr lang="en-US" dirty="0"/>
              <a:t>What will you have to change about your property to accommodate your new venture? </a:t>
            </a:r>
          </a:p>
          <a:p>
            <a:r>
              <a:rPr lang="en-US" dirty="0"/>
              <a:t>Is it possible to start the business without making any major changes or investments? </a:t>
            </a:r>
          </a:p>
        </p:txBody>
      </p:sp>
    </p:spTree>
    <p:extLst>
      <p:ext uri="{BB962C8B-B14F-4D97-AF65-F5344CB8AC3E}">
        <p14:creationId xmlns:p14="http://schemas.microsoft.com/office/powerpoint/2010/main" val="3537219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455</TotalTime>
  <Words>2525</Words>
  <Application>Microsoft Macintosh PowerPoint</Application>
  <PresentationFormat>On-screen Show (4:3)</PresentationFormat>
  <Paragraphs>304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Governor</vt:lpstr>
      <vt:lpstr>template</vt:lpstr>
      <vt:lpstr>Module 2: Farm and Food Tourism Considerations</vt:lpstr>
      <vt:lpstr>Overview</vt:lpstr>
      <vt:lpstr>Getting Started</vt:lpstr>
      <vt:lpstr>Getting Started</vt:lpstr>
      <vt:lpstr>Getting Started</vt:lpstr>
      <vt:lpstr>Considerations by Enterprise </vt:lpstr>
      <vt:lpstr>Farm-Based Activities</vt:lpstr>
      <vt:lpstr>Create a “Destination”</vt:lpstr>
      <vt:lpstr>Land &amp; Equipment Resources</vt:lpstr>
      <vt:lpstr>Financial &amp; Labor Resources</vt:lpstr>
      <vt:lpstr>Legal &amp; Liability Options</vt:lpstr>
      <vt:lpstr>Health, Zoning, &amp; Environmental Regulations</vt:lpstr>
      <vt:lpstr>Safety Issues</vt:lpstr>
      <vt:lpstr>Food-Based Attractions</vt:lpstr>
      <vt:lpstr>Food-Based Attractions – Food/Drink Festivals</vt:lpstr>
      <vt:lpstr>What is Sourcing Locally?</vt:lpstr>
      <vt:lpstr>Local Food Demand </vt:lpstr>
      <vt:lpstr>Sourcing Locally </vt:lpstr>
      <vt:lpstr>Sourcing Local - Restaurants</vt:lpstr>
      <vt:lpstr>Sourcing Restaurants</vt:lpstr>
      <vt:lpstr>Sourcing Restaurants</vt:lpstr>
      <vt:lpstr>Sourcing Local - Hotels/Conference Centers</vt:lpstr>
      <vt:lpstr>Sourcing Hotels/Conference Centers</vt:lpstr>
      <vt:lpstr>Sourcing Hotels</vt:lpstr>
      <vt:lpstr>Sourcing Local - Conferences/Meetings</vt:lpstr>
      <vt:lpstr>Sourcing Conferences/Meetings</vt:lpstr>
      <vt:lpstr>Sourcing Conferences/Meetings</vt:lpstr>
      <vt:lpstr>More Considerations</vt:lpstr>
      <vt:lpstr>Tips for Building Community Partnerships</vt:lpstr>
      <vt:lpstr>Tourism Contacts/Resources</vt:lpstr>
      <vt:lpstr>Tourism Contacts/Resources</vt:lpstr>
      <vt:lpstr>Activity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Kynda Curtis</dc:creator>
  <cp:lastModifiedBy>Thompson, Taylor</cp:lastModifiedBy>
  <cp:revision>63</cp:revision>
  <cp:lastPrinted>2015-06-04T22:30:22Z</cp:lastPrinted>
  <dcterms:created xsi:type="dcterms:W3CDTF">2015-02-13T20:40:21Z</dcterms:created>
  <dcterms:modified xsi:type="dcterms:W3CDTF">2021-01-15T01:03:06Z</dcterms:modified>
</cp:coreProperties>
</file>