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86453" autoAdjust="0"/>
  </p:normalViewPr>
  <p:slideViewPr>
    <p:cSldViewPr snapToGrid="0" snapToObjects="1">
      <p:cViewPr varScale="1">
        <p:scale>
          <a:sx n="82" d="100"/>
          <a:sy n="82" d="100"/>
        </p:scale>
        <p:origin x="19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E75B7-DD6D-4A53-B76D-FE63B195B282}" type="datetimeFigureOut">
              <a:rPr lang="en-US" smtClean="0"/>
              <a:pPr/>
              <a:t>1/14/21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EFF31-9051-4779-B96D-872985460348}" type="slidenum">
              <a:rPr lang="en-US" smtClean="0"/>
              <a:pPr/>
              <a:t>‹#›</a:t>
            </a:fld>
            <a:endParaRPr lang="en-US"/>
          </a:p>
        </p:txBody>
      </p:sp>
    </p:spTree>
    <p:extLst>
      <p:ext uri="{BB962C8B-B14F-4D97-AF65-F5344CB8AC3E}">
        <p14:creationId xmlns:p14="http://schemas.microsoft.com/office/powerpoint/2010/main" val="22770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brief overview of history of NRCS and our current purpose.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B3F01AB1-CBAF-4105-8634-A9550F3F1DF2}" type="slidenum">
              <a:rPr lang="en-US" altLang="en-US" smtClean="0"/>
              <a:pPr/>
              <a:t>16</a:t>
            </a:fld>
            <a:endParaRPr lang="en-US" altLang="en-US"/>
          </a:p>
        </p:txBody>
      </p:sp>
    </p:spTree>
    <p:extLst>
      <p:ext uri="{BB962C8B-B14F-4D97-AF65-F5344CB8AC3E}">
        <p14:creationId xmlns:p14="http://schemas.microsoft.com/office/powerpoint/2010/main" val="148449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3 at 10.13.10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71000" cy="698013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7334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EE76E-D77C-0E4C-8CFD-F8A4CFC37D45}" type="datetimeFigureOut">
              <a:rPr lang="en-US" smtClean="0"/>
              <a:pPr/>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dirty="0"/>
          </a:p>
        </p:txBody>
      </p:sp>
    </p:spTree>
    <p:extLst>
      <p:ext uri="{BB962C8B-B14F-4D97-AF65-F5344CB8AC3E}">
        <p14:creationId xmlns:p14="http://schemas.microsoft.com/office/powerpoint/2010/main" val="125296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EE76E-D77C-0E4C-8CFD-F8A4CFC37D45}" type="datetimeFigureOut">
              <a:rPr lang="en-US" smtClean="0"/>
              <a:pPr/>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val="275618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1EE76E-D77C-0E4C-8CFD-F8A4CFC37D45}" type="datetimeFigureOut">
              <a:rPr lang="en-US" smtClean="0"/>
              <a:pPr/>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val="378643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EE76E-D77C-0E4C-8CFD-F8A4CFC37D45}" type="datetimeFigureOut">
              <a:rPr lang="en-US" smtClean="0"/>
              <a:pPr/>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val="1992613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creen Shot 2015-06-09 at 8.16.0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227890" cy="6985000"/>
          </a:xfrm>
          <a:prstGeom prst="rect">
            <a:avLst/>
          </a:prstGeom>
        </p:spPr>
      </p:pic>
      <p:sp>
        <p:nvSpPr>
          <p:cNvPr id="2" name="Title Placeholder 1"/>
          <p:cNvSpPr>
            <a:spLocks noGrp="1"/>
          </p:cNvSpPr>
          <p:nvPr>
            <p:ph type="title"/>
          </p:nvPr>
        </p:nvSpPr>
        <p:spPr>
          <a:xfrm>
            <a:off x="457200" y="655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68501"/>
            <a:ext cx="8229600" cy="3333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EE76E-D77C-0E4C-8CFD-F8A4CFC37D45}" type="datetimeFigureOut">
              <a:rPr lang="en-US" smtClean="0"/>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5EFB3-3BA0-B344-A1A3-86E3E1DFF544}" type="slidenum">
              <a:rPr lang="en-US" smtClean="0"/>
              <a:pPr/>
              <a:t>‹#›</a:t>
            </a:fld>
            <a:endParaRPr lang="en-US"/>
          </a:p>
        </p:txBody>
      </p:sp>
    </p:spTree>
    <p:extLst>
      <p:ext uri="{BB962C8B-B14F-4D97-AF65-F5344CB8AC3E}">
        <p14:creationId xmlns:p14="http://schemas.microsoft.com/office/powerpoint/2010/main" val="173518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457200" rtl="0" eaLnBrk="1" latinLnBrk="0" hangingPunct="1">
        <a:spcBef>
          <a:spcPct val="0"/>
        </a:spcBef>
        <a:buNone/>
        <a:defRPr sz="4400" kern="1200">
          <a:solidFill>
            <a:schemeClr val="bg1"/>
          </a:solidFill>
          <a:latin typeface="Bebas Neue"/>
          <a:ea typeface="+mj-ea"/>
          <a:cs typeface="Bebas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d.usd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d.usda.gov/programs-services/value-added-producer-gra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d.usda.gov/programs-services/rural-business-development-gran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sa.usd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sa.usda.gov/programs-and-services/farm-loan-programs/microloans/inde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rcs.usd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esternagcredit.com/products_and_services/agstar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esternagcredit.com/products_and_services/farm_fresh_advertising_gra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esternagcredit.com/products_and_services/young_beginning_smal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g.utah.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ms.usd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85800" y="2209800"/>
            <a:ext cx="7772400" cy="1470025"/>
          </a:xfrm>
        </p:spPr>
        <p:txBody>
          <a:bodyPr/>
          <a:lstStyle/>
          <a:p>
            <a:pPr eaLnBrk="1" hangingPunct="1"/>
            <a:r>
              <a:rPr lang="en-US" altLang="en-US" sz="4000" dirty="0"/>
              <a:t>Financing: Federal/Private Loan &amp; Grant Programs</a:t>
            </a:r>
            <a:endParaRPr lang="en-US" altLang="en-US" sz="3200" dirty="0"/>
          </a:p>
        </p:txBody>
      </p:sp>
      <p:sp>
        <p:nvSpPr>
          <p:cNvPr id="4099" name="Rectangle 5"/>
          <p:cNvSpPr>
            <a:spLocks noGrp="1" noChangeArrowheads="1"/>
          </p:cNvSpPr>
          <p:nvPr>
            <p:ph type="subTitle" idx="1"/>
          </p:nvPr>
        </p:nvSpPr>
        <p:spPr>
          <a:xfrm>
            <a:off x="0" y="5486400"/>
            <a:ext cx="9144000" cy="1143000"/>
          </a:xfrm>
        </p:spPr>
        <p:txBody>
          <a:bodyPr/>
          <a:lstStyle/>
          <a:p>
            <a:pPr eaLnBrk="1" hangingPunct="1">
              <a:lnSpc>
                <a:spcPct val="90000"/>
              </a:lnSpc>
            </a:pPr>
            <a:endParaRPr lang="en-US" alt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953250" y="1117917"/>
            <a:ext cx="2190750" cy="67881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38125" y="158750"/>
            <a:ext cx="2705100" cy="765175"/>
          </a:xfrm>
          <a:prstGeom prst="rect">
            <a:avLst/>
          </a:prstGeom>
        </p:spPr>
      </p:pic>
    </p:spTree>
    <p:extLst>
      <p:ext uri="{BB962C8B-B14F-4D97-AF65-F5344CB8AC3E}">
        <p14:creationId xmlns:p14="http://schemas.microsoft.com/office/powerpoint/2010/main" val="228644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4"/>
          <p:cNvSpPr>
            <a:spLocks noGrp="1"/>
          </p:cNvSpPr>
          <p:nvPr>
            <p:ph type="title"/>
          </p:nvPr>
        </p:nvSpPr>
        <p:spPr/>
        <p:txBody>
          <a:bodyPr/>
          <a:lstStyle/>
          <a:p>
            <a:r>
              <a:rPr lang="en-US" altLang="en-US" dirty="0"/>
              <a:t>Agricultural Marketing Service</a:t>
            </a:r>
          </a:p>
        </p:txBody>
      </p:sp>
      <p:sp>
        <p:nvSpPr>
          <p:cNvPr id="13315" name="Content Placeholder 2"/>
          <p:cNvSpPr>
            <a:spLocks noGrp="1"/>
          </p:cNvSpPr>
          <p:nvPr>
            <p:ph idx="1"/>
          </p:nvPr>
        </p:nvSpPr>
        <p:spPr>
          <a:xfrm>
            <a:off x="457200" y="1968500"/>
            <a:ext cx="8229600" cy="3575049"/>
          </a:xfrm>
        </p:spPr>
        <p:txBody>
          <a:bodyPr>
            <a:normAutofit fontScale="92500" lnSpcReduction="20000"/>
          </a:bodyPr>
          <a:lstStyle/>
          <a:p>
            <a:r>
              <a:rPr lang="en-US" altLang="en-US" sz="1800" dirty="0"/>
              <a:t>Local Food Promotion Program</a:t>
            </a:r>
          </a:p>
          <a:p>
            <a:pPr lvl="1"/>
            <a:r>
              <a:rPr lang="en-US" altLang="en-US" sz="1400" dirty="0"/>
              <a:t>Projects supporting the development and expansion of local and regional food business enterprises. Projects for entities that process, distribute, aggregate, or store locally or regionally produced food products.</a:t>
            </a:r>
          </a:p>
          <a:p>
            <a:r>
              <a:rPr lang="en-US" altLang="en-US" sz="1800" dirty="0"/>
              <a:t>Planning grants</a:t>
            </a:r>
          </a:p>
          <a:p>
            <a:pPr lvl="1"/>
            <a:r>
              <a:rPr lang="en-US" altLang="en-US" sz="1600" dirty="0"/>
              <a:t>Activities can include, but are not limited to:</a:t>
            </a:r>
          </a:p>
          <a:p>
            <a:pPr lvl="2"/>
            <a:r>
              <a:rPr lang="en-US" altLang="en-US" sz="1400" dirty="0"/>
              <a:t>Market research, feasibility studies, business planning</a:t>
            </a:r>
          </a:p>
          <a:p>
            <a:pPr lvl="1"/>
            <a:r>
              <a:rPr lang="en-US" altLang="en-US" sz="1600" dirty="0"/>
              <a:t>Per grant awards</a:t>
            </a:r>
          </a:p>
          <a:p>
            <a:pPr lvl="2"/>
            <a:r>
              <a:rPr lang="en-US" altLang="en-US" sz="1400" dirty="0"/>
              <a:t>$5,000 - $25,000, 25% match required</a:t>
            </a:r>
          </a:p>
          <a:p>
            <a:pPr lvl="2"/>
            <a:r>
              <a:rPr lang="en-US" altLang="en-US" sz="1400" dirty="0"/>
              <a:t>12 month grant period</a:t>
            </a:r>
          </a:p>
          <a:p>
            <a:r>
              <a:rPr lang="en-US" altLang="en-US" sz="1800" dirty="0"/>
              <a:t>Implementation grants</a:t>
            </a:r>
          </a:p>
          <a:p>
            <a:pPr lvl="1"/>
            <a:r>
              <a:rPr lang="en-US" altLang="en-US" sz="1600" dirty="0"/>
              <a:t>Activities can include, but are not limited to:</a:t>
            </a:r>
          </a:p>
          <a:p>
            <a:pPr lvl="2"/>
            <a:r>
              <a:rPr lang="en-US" altLang="en-US" sz="1400" dirty="0"/>
              <a:t>Training &amp; technical assistance, outreach &amp; marketing, non-construction infrastructure improvements, working capital</a:t>
            </a:r>
          </a:p>
          <a:p>
            <a:pPr lvl="1"/>
            <a:r>
              <a:rPr lang="en-US" altLang="en-US" sz="1600" dirty="0"/>
              <a:t>Per grant awards</a:t>
            </a:r>
          </a:p>
          <a:p>
            <a:pPr lvl="2"/>
            <a:r>
              <a:rPr lang="en-US" altLang="en-US" sz="1400" dirty="0"/>
              <a:t>$25,000 - $100,000</a:t>
            </a:r>
          </a:p>
          <a:p>
            <a:pPr lvl="2"/>
            <a:r>
              <a:rPr lang="en-US" altLang="en-US" sz="1400" dirty="0"/>
              <a:t>24 month grant period</a:t>
            </a:r>
          </a:p>
          <a:p>
            <a:endParaRPr lang="en-US" altLang="en-US" sz="1800" dirty="0"/>
          </a:p>
        </p:txBody>
      </p:sp>
    </p:spTree>
    <p:extLst>
      <p:ext uri="{BB962C8B-B14F-4D97-AF65-F5344CB8AC3E}">
        <p14:creationId xmlns:p14="http://schemas.microsoft.com/office/powerpoint/2010/main" val="163271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Rural Development</a:t>
            </a:r>
          </a:p>
        </p:txBody>
      </p:sp>
      <p:sp>
        <p:nvSpPr>
          <p:cNvPr id="14339" name="Content Placeholder 2"/>
          <p:cNvSpPr>
            <a:spLocks noGrp="1"/>
          </p:cNvSpPr>
          <p:nvPr>
            <p:ph idx="1"/>
          </p:nvPr>
        </p:nvSpPr>
        <p:spPr/>
        <p:txBody>
          <a:bodyPr>
            <a:normAutofit fontScale="92500" lnSpcReduction="20000"/>
          </a:bodyPr>
          <a:lstStyle/>
          <a:p>
            <a:r>
              <a:rPr lang="en-US" altLang="en-US"/>
              <a:t>Value Added Producer Grants</a:t>
            </a:r>
          </a:p>
          <a:p>
            <a:r>
              <a:rPr lang="en-US" altLang="en-US"/>
              <a:t>Rural Business Development Grants</a:t>
            </a:r>
          </a:p>
          <a:p>
            <a:r>
              <a:rPr lang="en-US" altLang="en-US"/>
              <a:t>Rural Microentrepreneur Assistance Program</a:t>
            </a:r>
          </a:p>
          <a:p>
            <a:r>
              <a:rPr lang="en-US" altLang="en-US"/>
              <a:t>Rural Energy for America Program Renewable Energy Systems &amp; Energy Efficiency Improvement Loans &amp; Grants</a:t>
            </a:r>
          </a:p>
          <a:p>
            <a:r>
              <a:rPr lang="en-US" altLang="en-US"/>
              <a:t>Many others at </a:t>
            </a:r>
            <a:r>
              <a:rPr lang="en-US" altLang="en-US">
                <a:hlinkClick r:id="rId2"/>
              </a:rPr>
              <a:t>http://www.rd.usda.gov/</a:t>
            </a:r>
            <a:endParaRPr lang="en-US" altLang="en-US"/>
          </a:p>
          <a:p>
            <a:endParaRPr lang="en-US" altLang="en-US"/>
          </a:p>
        </p:txBody>
      </p:sp>
    </p:spTree>
    <p:extLst>
      <p:ext uri="{BB962C8B-B14F-4D97-AF65-F5344CB8AC3E}">
        <p14:creationId xmlns:p14="http://schemas.microsoft.com/office/powerpoint/2010/main" val="64050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Rural Development</a:t>
            </a:r>
          </a:p>
        </p:txBody>
      </p:sp>
      <p:sp>
        <p:nvSpPr>
          <p:cNvPr id="15363" name="Content Placeholder 2"/>
          <p:cNvSpPr>
            <a:spLocks noGrp="1"/>
          </p:cNvSpPr>
          <p:nvPr>
            <p:ph idx="1"/>
          </p:nvPr>
        </p:nvSpPr>
        <p:spPr>
          <a:xfrm>
            <a:off x="457200" y="1968500"/>
            <a:ext cx="8229600" cy="3613149"/>
          </a:xfrm>
        </p:spPr>
        <p:txBody>
          <a:bodyPr>
            <a:normAutofit fontScale="92500" lnSpcReduction="20000"/>
          </a:bodyPr>
          <a:lstStyle/>
          <a:p>
            <a:pPr>
              <a:defRPr/>
            </a:pPr>
            <a:r>
              <a:rPr lang="en-US" altLang="en-US" sz="2000" dirty="0"/>
              <a:t>Value Added Producer Grants </a:t>
            </a:r>
          </a:p>
          <a:p>
            <a:pPr marL="400050" lvl="1" indent="0">
              <a:buFontTx/>
              <a:buNone/>
              <a:defRPr/>
            </a:pPr>
            <a:r>
              <a:rPr lang="en-US" altLang="en-US" sz="1600" dirty="0">
                <a:hlinkClick r:id="rId2"/>
              </a:rPr>
              <a:t>http://www.rd.usda.gov/programs-services/value-added-producer-grants</a:t>
            </a:r>
            <a:endParaRPr lang="en-US" altLang="en-US" sz="1600" dirty="0"/>
          </a:p>
          <a:p>
            <a:pPr>
              <a:defRPr/>
            </a:pPr>
            <a:r>
              <a:rPr lang="en-US" altLang="en-US" sz="2000" dirty="0"/>
              <a:t>The VAPG program helps agricultural producers enter into value-added activities related to the processing and/or marketing of bio-based, value-added products. Generating new products, creating and expanding marketing opportunities, and increasing producer income are the goals of this program. You may receive priority if you are a beginning farmer or rancher, a socially-disadvantaged farmer or rancher, a small or medium-sized farm or ranch structured as a family farm, a farmer or rancher cooperative, or are proposing a mid-tier value chain. Grants are awarded through a national competition.</a:t>
            </a:r>
          </a:p>
          <a:p>
            <a:pPr>
              <a:defRPr/>
            </a:pPr>
            <a:r>
              <a:rPr lang="en-US" altLang="en-US" sz="2000" dirty="0"/>
              <a:t>Maximum grant amounts</a:t>
            </a:r>
          </a:p>
          <a:p>
            <a:pPr lvl="1">
              <a:defRPr/>
            </a:pPr>
            <a:r>
              <a:rPr lang="en-US" altLang="en-US" sz="1600" dirty="0"/>
              <a:t>$75,000 for planning grants; $250,000 for working capital grants</a:t>
            </a:r>
          </a:p>
          <a:p>
            <a:pPr>
              <a:defRPr/>
            </a:pPr>
            <a:r>
              <a:rPr lang="en-US" altLang="en-US" sz="2000" dirty="0"/>
              <a:t>Matching funds requirements</a:t>
            </a:r>
          </a:p>
          <a:p>
            <a:pPr lvl="1">
              <a:defRPr/>
            </a:pPr>
            <a:r>
              <a:rPr lang="en-US" altLang="en-US" sz="1600" dirty="0"/>
              <a:t>50% of total project costs, in-kind or cash</a:t>
            </a:r>
          </a:p>
        </p:txBody>
      </p:sp>
    </p:spTree>
    <p:extLst>
      <p:ext uri="{BB962C8B-B14F-4D97-AF65-F5344CB8AC3E}">
        <p14:creationId xmlns:p14="http://schemas.microsoft.com/office/powerpoint/2010/main" val="47199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Rural Development</a:t>
            </a:r>
          </a:p>
        </p:txBody>
      </p:sp>
      <p:sp>
        <p:nvSpPr>
          <p:cNvPr id="16387" name="Content Placeholder 2"/>
          <p:cNvSpPr>
            <a:spLocks noGrp="1"/>
          </p:cNvSpPr>
          <p:nvPr>
            <p:ph idx="1"/>
          </p:nvPr>
        </p:nvSpPr>
        <p:spPr/>
        <p:txBody>
          <a:bodyPr/>
          <a:lstStyle/>
          <a:p>
            <a:r>
              <a:rPr lang="en-US" altLang="en-US" sz="2000"/>
              <a:t>Rural Business Development Grants </a:t>
            </a:r>
            <a:r>
              <a:rPr lang="en-US" altLang="en-US" sz="2000">
                <a:hlinkClick r:id="rId2"/>
              </a:rPr>
              <a:t>http://www.rd.usda.gov/programs-services/rural-business-development-grants</a:t>
            </a:r>
            <a:endParaRPr lang="en-US" altLang="en-US" sz="2000"/>
          </a:p>
          <a:p>
            <a:r>
              <a:rPr lang="en-US" altLang="en-US" sz="2000"/>
              <a:t>RBDG is a competitive grant designed to support targeted technical assistance, training and other activities leading to the development or expansion of small and emerging private businesses in rural areas that have fewer than 50 employees and less than $1 million in gross revenues. Programmatic activities are separated into enterprise or opportunity type grant activities.</a:t>
            </a:r>
          </a:p>
          <a:p>
            <a:r>
              <a:rPr lang="en-US" altLang="en-US" sz="2000"/>
              <a:t>Generally, grants range from $10,000 up to $500,000.  There is no cost sharing requirement. </a:t>
            </a:r>
          </a:p>
          <a:p>
            <a:endParaRPr lang="en-US" altLang="en-US"/>
          </a:p>
        </p:txBody>
      </p:sp>
    </p:spTree>
    <p:extLst>
      <p:ext uri="{BB962C8B-B14F-4D97-AF65-F5344CB8AC3E}">
        <p14:creationId xmlns:p14="http://schemas.microsoft.com/office/powerpoint/2010/main" val="47628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Farm Service Agency</a:t>
            </a:r>
          </a:p>
        </p:txBody>
      </p:sp>
      <p:sp>
        <p:nvSpPr>
          <p:cNvPr id="17411" name="Content Placeholder 2"/>
          <p:cNvSpPr>
            <a:spLocks noGrp="1"/>
          </p:cNvSpPr>
          <p:nvPr>
            <p:ph idx="1"/>
          </p:nvPr>
        </p:nvSpPr>
        <p:spPr/>
        <p:txBody>
          <a:bodyPr>
            <a:normAutofit fontScale="92500" lnSpcReduction="20000"/>
          </a:bodyPr>
          <a:lstStyle/>
          <a:p>
            <a:r>
              <a:rPr lang="en-US" altLang="en-US">
                <a:hlinkClick r:id="rId2"/>
              </a:rPr>
              <a:t>http://www.fsa.usda.gov/</a:t>
            </a:r>
            <a:endParaRPr lang="en-US" altLang="en-US"/>
          </a:p>
          <a:p>
            <a:r>
              <a:rPr lang="en-US" altLang="en-US"/>
              <a:t>Microloan Program</a:t>
            </a:r>
          </a:p>
          <a:p>
            <a:pPr lvl="1"/>
            <a:r>
              <a:rPr lang="en-US" altLang="en-US"/>
              <a:t>Minority and Women Farmers and Ranchers Loans</a:t>
            </a:r>
          </a:p>
          <a:p>
            <a:pPr lvl="1"/>
            <a:r>
              <a:rPr lang="en-US" altLang="en-US"/>
              <a:t>Beginning Farmer and Rancher Loans</a:t>
            </a:r>
          </a:p>
          <a:p>
            <a:r>
              <a:rPr lang="en-US" altLang="en-US"/>
              <a:t>Conservation Loan Program</a:t>
            </a:r>
          </a:p>
          <a:p>
            <a:r>
              <a:rPr lang="en-US" altLang="en-US"/>
              <a:t>Direct Farm Ownership Loans</a:t>
            </a:r>
          </a:p>
          <a:p>
            <a:r>
              <a:rPr lang="en-US" altLang="en-US"/>
              <a:t>Direct Operating Loan Program</a:t>
            </a:r>
          </a:p>
          <a:p>
            <a:endParaRPr lang="en-US" altLang="en-US"/>
          </a:p>
        </p:txBody>
      </p:sp>
    </p:spTree>
    <p:extLst>
      <p:ext uri="{BB962C8B-B14F-4D97-AF65-F5344CB8AC3E}">
        <p14:creationId xmlns:p14="http://schemas.microsoft.com/office/powerpoint/2010/main" val="427729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Farm Service Agency</a:t>
            </a:r>
          </a:p>
        </p:txBody>
      </p:sp>
      <p:sp>
        <p:nvSpPr>
          <p:cNvPr id="18435" name="Content Placeholder 2"/>
          <p:cNvSpPr>
            <a:spLocks noGrp="1"/>
          </p:cNvSpPr>
          <p:nvPr>
            <p:ph idx="1"/>
          </p:nvPr>
        </p:nvSpPr>
        <p:spPr/>
        <p:txBody>
          <a:bodyPr>
            <a:normAutofit fontScale="92500" lnSpcReduction="20000"/>
          </a:bodyPr>
          <a:lstStyle/>
          <a:p>
            <a:r>
              <a:rPr lang="en-US" altLang="en-US" sz="2400"/>
              <a:t>Microloan Program</a:t>
            </a:r>
          </a:p>
          <a:p>
            <a:pPr marL="400050" lvl="1" indent="0">
              <a:buFontTx/>
              <a:buNone/>
            </a:pPr>
            <a:r>
              <a:rPr lang="en-US" altLang="en-US" sz="2400">
                <a:hlinkClick r:id="rId2"/>
              </a:rPr>
              <a:t>http://www.fsa.usda.gov/programs-and-services/farm-loan-programs/microloans/index</a:t>
            </a:r>
            <a:endParaRPr lang="en-US" altLang="en-US" sz="2400"/>
          </a:p>
          <a:p>
            <a:r>
              <a:rPr lang="en-US" altLang="en-US" sz="2400"/>
              <a:t>The focus of Microloans is on the financing needs of small, beginning farmer, niche and non-traditional farm operations, such as truck farms, farms participating in direct marketing and sales such as farmers’ markets, CSA’s (Community Supported Agriculture), restaurants and grocery stores, or those using hydroponic, aquaponic, organic and vertical growing methods.</a:t>
            </a:r>
          </a:p>
          <a:p>
            <a:r>
              <a:rPr lang="en-US" altLang="en-US" sz="2400"/>
              <a:t>Portion of funds targeted to small and beginning farmers/ranchers, and minority and women farmers/ranchers. </a:t>
            </a:r>
          </a:p>
          <a:p>
            <a:endParaRPr lang="en-US" altLang="en-US"/>
          </a:p>
        </p:txBody>
      </p:sp>
    </p:spTree>
    <p:extLst>
      <p:ext uri="{BB962C8B-B14F-4D97-AF65-F5344CB8AC3E}">
        <p14:creationId xmlns:p14="http://schemas.microsoft.com/office/powerpoint/2010/main" val="421496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normAutofit fontScale="90000"/>
          </a:bodyPr>
          <a:lstStyle/>
          <a:p>
            <a:r>
              <a:rPr lang="en-US" altLang="en-US" dirty="0"/>
              <a:t>Natural Resources Conservation Service</a:t>
            </a:r>
          </a:p>
        </p:txBody>
      </p:sp>
      <p:sp>
        <p:nvSpPr>
          <p:cNvPr id="19459" name="Content Placeholder 2"/>
          <p:cNvSpPr>
            <a:spLocks noGrp="1"/>
          </p:cNvSpPr>
          <p:nvPr>
            <p:ph idx="1"/>
          </p:nvPr>
        </p:nvSpPr>
        <p:spPr>
          <a:xfrm>
            <a:off x="457200" y="1968501"/>
            <a:ext cx="8229600" cy="3479800"/>
          </a:xfrm>
        </p:spPr>
        <p:txBody>
          <a:bodyPr>
            <a:normAutofit/>
          </a:bodyPr>
          <a:lstStyle/>
          <a:p>
            <a:r>
              <a:rPr lang="en-US" altLang="en-US" sz="2000" dirty="0"/>
              <a:t>NRCS provides technical and financial assistance to private landowners/ag producers.</a:t>
            </a:r>
          </a:p>
          <a:p>
            <a:r>
              <a:rPr lang="en-US" altLang="en-US" sz="2000" dirty="0"/>
              <a:t>NRCS's natural resources conservation programs help people reduce soil erosion, enhance water supplies, improve water quality, increase wildlife habitat, and reduce damages caused by floods and other natural disasters. Public benefits include enhanced natural resources that help sustain agricultural productivity and environmental quality while supporting continued economic development, recreation, and scenic beauty.</a:t>
            </a:r>
          </a:p>
          <a:p>
            <a:r>
              <a:rPr lang="en-US" altLang="en-US" sz="2000" dirty="0">
                <a:hlinkClick r:id="rId3"/>
              </a:rPr>
              <a:t>http://www.nrcs.usda.gov</a:t>
            </a:r>
            <a:endParaRPr lang="en-US" altLang="en-US" sz="2000" dirty="0"/>
          </a:p>
        </p:txBody>
      </p:sp>
    </p:spTree>
    <p:extLst>
      <p:ext uri="{BB962C8B-B14F-4D97-AF65-F5344CB8AC3E}">
        <p14:creationId xmlns:p14="http://schemas.microsoft.com/office/powerpoint/2010/main" val="21660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ltLang="en-US" dirty="0"/>
              <a:t>Natural Resources Conservation Service</a:t>
            </a:r>
          </a:p>
        </p:txBody>
      </p:sp>
      <p:sp>
        <p:nvSpPr>
          <p:cNvPr id="21507" name="Rectangle 3"/>
          <p:cNvSpPr>
            <a:spLocks noGrp="1" noChangeArrowheads="1"/>
          </p:cNvSpPr>
          <p:nvPr>
            <p:ph idx="1"/>
          </p:nvPr>
        </p:nvSpPr>
        <p:spPr>
          <a:xfrm>
            <a:off x="457200" y="1968500"/>
            <a:ext cx="8229600" cy="3594099"/>
          </a:xfrm>
        </p:spPr>
        <p:txBody>
          <a:bodyPr>
            <a:normAutofit fontScale="85000" lnSpcReduction="10000"/>
          </a:bodyPr>
          <a:lstStyle/>
          <a:p>
            <a:r>
              <a:rPr lang="en-US" altLang="en-US" sz="2400" dirty="0"/>
              <a:t>Conservation Plan Development</a:t>
            </a:r>
          </a:p>
          <a:p>
            <a:r>
              <a:rPr lang="en-US" altLang="en-US" sz="2400" dirty="0"/>
              <a:t>Environmental Quality Incentives Program (EQIP)</a:t>
            </a:r>
          </a:p>
          <a:p>
            <a:pPr lvl="1"/>
            <a:r>
              <a:rPr lang="en-US" altLang="en-US" sz="2000" dirty="0"/>
              <a:t>General (</a:t>
            </a:r>
            <a:r>
              <a:rPr lang="en-US" altLang="en-US" sz="2000" dirty="0" err="1"/>
              <a:t>Irr</a:t>
            </a:r>
            <a:r>
              <a:rPr lang="en-US" altLang="en-US" sz="2000" dirty="0"/>
              <a:t>. Cropland, Dry Cropland, Range, Pasture, Forestry, Riparian, AFO/CAFO)</a:t>
            </a:r>
          </a:p>
          <a:p>
            <a:pPr lvl="1"/>
            <a:r>
              <a:rPr lang="en-US" altLang="en-US" sz="2000" dirty="0"/>
              <a:t>Initiatives (High Tunnels, Sage Grouse, Salinity, Wildlife, Drought, Energy, Organics)</a:t>
            </a:r>
          </a:p>
          <a:p>
            <a:r>
              <a:rPr lang="en-US" altLang="en-US" sz="2400" dirty="0"/>
              <a:t>Agricultural Management Assistance Program (AMA)</a:t>
            </a:r>
          </a:p>
          <a:p>
            <a:r>
              <a:rPr lang="en-US" altLang="en-US" sz="2400" dirty="0"/>
              <a:t>Conservation Stewardship Program (CSP)</a:t>
            </a:r>
          </a:p>
          <a:p>
            <a:r>
              <a:rPr lang="en-US" altLang="en-US" sz="2400" dirty="0"/>
              <a:t>Agricultural Conservation Easement Program (ACEP)</a:t>
            </a:r>
          </a:p>
          <a:p>
            <a:pPr lvl="1"/>
            <a:r>
              <a:rPr lang="en-US" altLang="en-US" sz="2000" dirty="0"/>
              <a:t>Agricultural Land Easement (ALE)</a:t>
            </a:r>
          </a:p>
          <a:p>
            <a:pPr lvl="1"/>
            <a:r>
              <a:rPr lang="en-US" altLang="en-US" sz="2000" dirty="0"/>
              <a:t>Agricultural Land Easement Grasslands (ALE-GSS)</a:t>
            </a:r>
          </a:p>
          <a:p>
            <a:pPr lvl="1"/>
            <a:r>
              <a:rPr lang="en-US" altLang="en-US" sz="2000" dirty="0"/>
              <a:t>Wetland Reserve Easement (WRE)</a:t>
            </a:r>
          </a:p>
          <a:p>
            <a:pPr lvl="1"/>
            <a:endParaRPr lang="en-US" altLang="en-US" dirty="0"/>
          </a:p>
          <a:p>
            <a:endParaRPr lang="en-US" altLang="en-US" dirty="0"/>
          </a:p>
        </p:txBody>
      </p:sp>
    </p:spTree>
    <p:extLst>
      <p:ext uri="{BB962C8B-B14F-4D97-AF65-F5344CB8AC3E}">
        <p14:creationId xmlns:p14="http://schemas.microsoft.com/office/powerpoint/2010/main" val="344500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ltLang="en-US" dirty="0"/>
              <a:t>Natural Resources Conservation Service Conservation Plan Components</a:t>
            </a:r>
            <a:br>
              <a:rPr lang="en-US" altLang="en-US" dirty="0"/>
            </a:br>
            <a:endParaRPr lang="en-US" altLang="en-US" dirty="0"/>
          </a:p>
        </p:txBody>
      </p:sp>
      <p:sp>
        <p:nvSpPr>
          <p:cNvPr id="22531" name="Rectangle 3"/>
          <p:cNvSpPr>
            <a:spLocks noGrp="1" noChangeArrowheads="1"/>
          </p:cNvSpPr>
          <p:nvPr>
            <p:ph sz="half" idx="1"/>
          </p:nvPr>
        </p:nvSpPr>
        <p:spPr>
          <a:xfrm>
            <a:off x="457199" y="1984374"/>
            <a:ext cx="4410075" cy="3692525"/>
          </a:xfrm>
        </p:spPr>
        <p:txBody>
          <a:bodyPr>
            <a:normAutofit fontScale="77500" lnSpcReduction="20000"/>
          </a:bodyPr>
          <a:lstStyle/>
          <a:p>
            <a:r>
              <a:rPr lang="fr-FR" altLang="en-US" sz="2200" dirty="0" err="1"/>
              <a:t>Sustainable</a:t>
            </a:r>
            <a:r>
              <a:rPr lang="fr-FR" altLang="en-US" sz="2200" dirty="0"/>
              <a:t> and Productive </a:t>
            </a:r>
            <a:r>
              <a:rPr lang="fr-FR" altLang="en-US" sz="2200" dirty="0" err="1"/>
              <a:t>Soils</a:t>
            </a:r>
            <a:endParaRPr lang="fr-FR" altLang="en-US" sz="2200" dirty="0"/>
          </a:p>
          <a:p>
            <a:pPr lvl="1"/>
            <a:r>
              <a:rPr lang="fr-FR" altLang="en-US" dirty="0" err="1"/>
              <a:t>Quality</a:t>
            </a:r>
            <a:r>
              <a:rPr lang="fr-FR" altLang="en-US" dirty="0"/>
              <a:t>: Erosion, </a:t>
            </a:r>
            <a:r>
              <a:rPr lang="fr-FR" altLang="en-US" dirty="0" err="1"/>
              <a:t>Nutrients</a:t>
            </a:r>
            <a:r>
              <a:rPr lang="fr-FR" altLang="en-US" dirty="0"/>
              <a:t>, Contaminants</a:t>
            </a:r>
          </a:p>
          <a:p>
            <a:r>
              <a:rPr lang="en-US" altLang="en-US" sz="2200" dirty="0"/>
              <a:t>Clean and Abundant Water</a:t>
            </a:r>
          </a:p>
          <a:p>
            <a:pPr lvl="1"/>
            <a:r>
              <a:rPr lang="en-US" altLang="en-US" dirty="0"/>
              <a:t>Quality: Nutrients, Pathogens, </a:t>
            </a:r>
            <a:r>
              <a:rPr lang="en-US" altLang="en-US" dirty="0" err="1"/>
              <a:t>Petroleums</a:t>
            </a:r>
            <a:r>
              <a:rPr lang="en-US" altLang="en-US" dirty="0"/>
              <a:t>, Salinity</a:t>
            </a:r>
          </a:p>
          <a:p>
            <a:pPr lvl="1"/>
            <a:r>
              <a:rPr lang="en-US" altLang="en-US" dirty="0"/>
              <a:t>Quantity: Irrigation, Drought, Water Flow</a:t>
            </a:r>
          </a:p>
          <a:p>
            <a:r>
              <a:rPr lang="en-US" altLang="en-US" sz="2200" dirty="0"/>
              <a:t>Air</a:t>
            </a:r>
          </a:p>
          <a:p>
            <a:pPr lvl="1"/>
            <a:r>
              <a:rPr lang="en-US" altLang="en-US" dirty="0"/>
              <a:t>Quality: Odor, Particulate Matter, Reduced Visibility</a:t>
            </a:r>
          </a:p>
          <a:p>
            <a:pPr lvl="1"/>
            <a:endParaRPr lang="en-US" altLang="en-US" dirty="0"/>
          </a:p>
          <a:p>
            <a:pPr lvl="1"/>
            <a:endParaRPr lang="en-US" altLang="en-US" dirty="0"/>
          </a:p>
        </p:txBody>
      </p:sp>
      <p:sp>
        <p:nvSpPr>
          <p:cNvPr id="2" name="Content Placeholder 1"/>
          <p:cNvSpPr>
            <a:spLocks noGrp="1"/>
          </p:cNvSpPr>
          <p:nvPr>
            <p:ph sz="half" idx="2"/>
          </p:nvPr>
        </p:nvSpPr>
        <p:spPr>
          <a:xfrm>
            <a:off x="4648200" y="1798638"/>
            <a:ext cx="4038600" cy="3692524"/>
          </a:xfrm>
        </p:spPr>
        <p:txBody>
          <a:bodyPr>
            <a:normAutofit fontScale="77500" lnSpcReduction="20000"/>
          </a:bodyPr>
          <a:lstStyle/>
          <a:p>
            <a:r>
              <a:rPr lang="en-US" altLang="en-US" sz="2200" dirty="0"/>
              <a:t>Plants</a:t>
            </a:r>
          </a:p>
          <a:p>
            <a:pPr lvl="1"/>
            <a:r>
              <a:rPr lang="en-US" altLang="en-US" dirty="0"/>
              <a:t>Condition: Invasive Weeds, Wildfire, T&amp;E Species</a:t>
            </a:r>
          </a:p>
          <a:p>
            <a:r>
              <a:rPr lang="en-US" altLang="en-US" sz="2200" dirty="0"/>
              <a:t>Animals</a:t>
            </a:r>
          </a:p>
          <a:p>
            <a:pPr lvl="1"/>
            <a:r>
              <a:rPr lang="en-US" altLang="en-US" dirty="0"/>
              <a:t>Wildlife: Habitat, Food, Cover, Shelter</a:t>
            </a:r>
            <a:br>
              <a:rPr lang="en-US" altLang="en-US" dirty="0"/>
            </a:br>
            <a:r>
              <a:rPr lang="en-US" altLang="en-US" dirty="0"/>
              <a:t>Domestic: Water, Forage Quality, Grazing, Manure Management </a:t>
            </a:r>
          </a:p>
          <a:p>
            <a:r>
              <a:rPr lang="en-US" altLang="en-US" sz="2200" dirty="0"/>
              <a:t>Adequate Energy Supply</a:t>
            </a:r>
          </a:p>
          <a:p>
            <a:pPr lvl="1"/>
            <a:r>
              <a:rPr lang="en-US" altLang="en-US" dirty="0"/>
              <a:t>Fuel, Alternative, Power</a:t>
            </a:r>
          </a:p>
          <a:p>
            <a:r>
              <a:rPr lang="en-US" altLang="en-US" sz="2200" dirty="0"/>
              <a:t>Human Interaction</a:t>
            </a:r>
          </a:p>
          <a:p>
            <a:pPr lvl="1"/>
            <a:r>
              <a:rPr lang="en-US" altLang="en-US" dirty="0"/>
              <a:t>Economics, Sustainability, Cultural Resources, Traditions</a:t>
            </a:r>
          </a:p>
          <a:p>
            <a:endParaRPr lang="en-US" dirty="0"/>
          </a:p>
        </p:txBody>
      </p:sp>
    </p:spTree>
    <p:extLst>
      <p:ext uri="{BB962C8B-B14F-4D97-AF65-F5344CB8AC3E}">
        <p14:creationId xmlns:p14="http://schemas.microsoft.com/office/powerpoint/2010/main" val="144657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dirty="0"/>
              <a:t>Natural Resources Conservation Service</a:t>
            </a:r>
          </a:p>
        </p:txBody>
      </p:sp>
      <p:sp>
        <p:nvSpPr>
          <p:cNvPr id="23555" name="Content Placeholder 2"/>
          <p:cNvSpPr>
            <a:spLocks noGrp="1"/>
          </p:cNvSpPr>
          <p:nvPr>
            <p:ph idx="1"/>
          </p:nvPr>
        </p:nvSpPr>
        <p:spPr>
          <a:xfrm>
            <a:off x="457200" y="1968500"/>
            <a:ext cx="8229600" cy="3546475"/>
          </a:xfrm>
        </p:spPr>
        <p:txBody>
          <a:bodyPr>
            <a:normAutofit fontScale="85000" lnSpcReduction="10000"/>
          </a:bodyPr>
          <a:lstStyle/>
          <a:p>
            <a:r>
              <a:rPr lang="en-US" altLang="en-US" dirty="0"/>
              <a:t>Environmental Quality Incentives Program</a:t>
            </a:r>
          </a:p>
          <a:p>
            <a:r>
              <a:rPr lang="en-US" altLang="en-US" sz="2000" dirty="0"/>
              <a:t>Project examples</a:t>
            </a:r>
          </a:p>
          <a:p>
            <a:pPr lvl="1"/>
            <a:r>
              <a:rPr lang="en-US" altLang="en-US" sz="1800" dirty="0"/>
              <a:t>Composting facility</a:t>
            </a:r>
          </a:p>
          <a:p>
            <a:pPr lvl="1"/>
            <a:r>
              <a:rPr lang="en-US" altLang="en-US" sz="1800" dirty="0"/>
              <a:t>Cover crops</a:t>
            </a:r>
          </a:p>
          <a:p>
            <a:pPr lvl="1"/>
            <a:r>
              <a:rPr lang="en-US" altLang="en-US" sz="1800" dirty="0"/>
              <a:t>Fencing</a:t>
            </a:r>
          </a:p>
          <a:p>
            <a:pPr lvl="1"/>
            <a:r>
              <a:rPr lang="en-US" altLang="en-US" sz="1800" dirty="0"/>
              <a:t>Irrigation systems, pipeline, pumping, sprinklers</a:t>
            </a:r>
          </a:p>
          <a:p>
            <a:pPr lvl="1"/>
            <a:r>
              <a:rPr lang="en-US" altLang="en-US" sz="1800" dirty="0"/>
              <a:t>Pasture and hay planting</a:t>
            </a:r>
          </a:p>
          <a:p>
            <a:pPr lvl="1"/>
            <a:r>
              <a:rPr lang="en-US" altLang="en-US" sz="1800" dirty="0"/>
              <a:t>Residue management</a:t>
            </a:r>
          </a:p>
          <a:p>
            <a:pPr lvl="1"/>
            <a:r>
              <a:rPr lang="en-US" altLang="en-US" sz="1800" dirty="0"/>
              <a:t>Season high tunnel systems</a:t>
            </a:r>
          </a:p>
          <a:p>
            <a:pPr lvl="1"/>
            <a:r>
              <a:rPr lang="en-US" altLang="en-US" sz="1800" dirty="0"/>
              <a:t>Watering facilities</a:t>
            </a:r>
          </a:p>
          <a:p>
            <a:pPr lvl="1"/>
            <a:r>
              <a:rPr lang="en-US" altLang="en-US" sz="1800" dirty="0"/>
              <a:t>Crop rotation</a:t>
            </a:r>
          </a:p>
          <a:p>
            <a:pPr lvl="1"/>
            <a:r>
              <a:rPr lang="en-US" altLang="en-US" sz="1800" dirty="0"/>
              <a:t>Nutrient management</a:t>
            </a:r>
          </a:p>
          <a:p>
            <a:pPr lvl="1"/>
            <a:r>
              <a:rPr lang="en-US" altLang="en-US" sz="1800" dirty="0"/>
              <a:t>Prescribed grazing</a:t>
            </a:r>
            <a:endParaRPr lang="en-US" altLang="en-US" dirty="0"/>
          </a:p>
        </p:txBody>
      </p:sp>
      <p:pic>
        <p:nvPicPr>
          <p:cNvPr id="23556" name="Picture 4" descr="Cow Comic Picture0001"/>
          <p:cNvPicPr>
            <a:picLocks noChangeAspect="1" noChangeArrowheads="1"/>
          </p:cNvPicPr>
          <p:nvPr/>
        </p:nvPicPr>
        <p:blipFill>
          <a:blip r:embed="rId2">
            <a:extLst>
              <a:ext uri="{28A0092B-C50C-407E-A947-70E740481C1C}">
                <a14:useLocalDpi xmlns:a14="http://schemas.microsoft.com/office/drawing/2010/main" val="0"/>
              </a:ext>
            </a:extLst>
          </a:blip>
          <a:srcRect r="8333"/>
          <a:stretch>
            <a:fillRect/>
          </a:stretch>
        </p:blipFill>
        <p:spPr bwMode="auto">
          <a:xfrm>
            <a:off x="6994525" y="2079625"/>
            <a:ext cx="19653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cook.rutgers.edu/~horteng/images/hightunnels/high%20tunnel%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162" y="3729037"/>
            <a:ext cx="1924050" cy="144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5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Resources Available</a:t>
            </a:r>
          </a:p>
        </p:txBody>
      </p:sp>
      <p:sp>
        <p:nvSpPr>
          <p:cNvPr id="5123" name="Content Placeholder 2"/>
          <p:cNvSpPr>
            <a:spLocks noGrp="1"/>
          </p:cNvSpPr>
          <p:nvPr>
            <p:ph idx="1"/>
          </p:nvPr>
        </p:nvSpPr>
        <p:spPr/>
        <p:txBody>
          <a:bodyPr>
            <a:normAutofit fontScale="92500"/>
          </a:bodyPr>
          <a:lstStyle/>
          <a:p>
            <a:r>
              <a:rPr lang="en-US" altLang="en-US" dirty="0"/>
              <a:t>Western Ag Credit</a:t>
            </a:r>
          </a:p>
          <a:p>
            <a:r>
              <a:rPr lang="en-US" altLang="en-US" dirty="0"/>
              <a:t>Utah Department of Agriculture and Food</a:t>
            </a:r>
          </a:p>
          <a:p>
            <a:r>
              <a:rPr lang="en-US" altLang="en-US" dirty="0"/>
              <a:t>Agriculture Marketing Service (AMS)</a:t>
            </a:r>
          </a:p>
          <a:p>
            <a:r>
              <a:rPr lang="en-US" altLang="en-US" dirty="0"/>
              <a:t>Rural Development (RD)</a:t>
            </a:r>
          </a:p>
          <a:p>
            <a:r>
              <a:rPr lang="en-US" altLang="en-US" dirty="0"/>
              <a:t>Farm Service Agency (FSA)</a:t>
            </a:r>
          </a:p>
          <a:p>
            <a:r>
              <a:rPr lang="en-US" altLang="en-US" dirty="0"/>
              <a:t>Natural Resources Conservation Service (NRCS)</a:t>
            </a:r>
          </a:p>
          <a:p>
            <a:endParaRPr lang="en-US" altLang="en-US" dirty="0"/>
          </a:p>
        </p:txBody>
      </p:sp>
    </p:spTree>
    <p:extLst>
      <p:ext uri="{BB962C8B-B14F-4D97-AF65-F5344CB8AC3E}">
        <p14:creationId xmlns:p14="http://schemas.microsoft.com/office/powerpoint/2010/main" val="389302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dirty="0"/>
              <a:t>Natural Resources Conservation Service</a:t>
            </a:r>
          </a:p>
        </p:txBody>
      </p:sp>
      <p:sp>
        <p:nvSpPr>
          <p:cNvPr id="24579" name="Content Placeholder 2"/>
          <p:cNvSpPr>
            <a:spLocks noGrp="1"/>
          </p:cNvSpPr>
          <p:nvPr>
            <p:ph idx="1"/>
          </p:nvPr>
        </p:nvSpPr>
        <p:spPr>
          <a:xfrm>
            <a:off x="457200" y="1968501"/>
            <a:ext cx="8229600" cy="3651249"/>
          </a:xfrm>
        </p:spPr>
        <p:txBody>
          <a:bodyPr>
            <a:normAutofit/>
          </a:bodyPr>
          <a:lstStyle/>
          <a:p>
            <a:r>
              <a:rPr lang="en-US" altLang="en-US" sz="2800" dirty="0"/>
              <a:t>High Tunnel Initiative</a:t>
            </a:r>
          </a:p>
          <a:p>
            <a:r>
              <a:rPr lang="en-US" altLang="en-US" sz="2000" dirty="0"/>
              <a:t>NRCS provides financial assistance for high tunnels up to a maximum of five percent of one acre, or a total of 2,178 square feet. Landowners can purchase and install larger high tunnels, but NRCS will only pay for the first 2,178 square feet. Plants must be planted in the ground or in permanent raised beds, not containerized.</a:t>
            </a:r>
          </a:p>
          <a:p>
            <a:pPr lvl="1"/>
            <a:r>
              <a:rPr lang="en-US" altLang="en-US" sz="1800" dirty="0"/>
              <a:t>Since water runoff from high tunnels can cause erosion, pooling and other environmental concerns, additional conservation practices may be installed as a condition for the installation of a high tunnel. </a:t>
            </a:r>
          </a:p>
          <a:p>
            <a:pPr lvl="1"/>
            <a:r>
              <a:rPr lang="en-US" altLang="en-US" sz="1800" dirty="0"/>
              <a:t>These might include runoff management, filter strips, drain structures for water control, critical area planting</a:t>
            </a:r>
          </a:p>
          <a:p>
            <a:endParaRPr lang="en-US" altLang="en-US" sz="1800" dirty="0"/>
          </a:p>
        </p:txBody>
      </p:sp>
    </p:spTree>
    <p:extLst>
      <p:ext uri="{BB962C8B-B14F-4D97-AF65-F5344CB8AC3E}">
        <p14:creationId xmlns:p14="http://schemas.microsoft.com/office/powerpoint/2010/main" val="219236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ctrTitle"/>
          </p:nvPr>
        </p:nvSpPr>
        <p:spPr/>
        <p:txBody>
          <a:bodyPr>
            <a:normAutofit fontScale="90000"/>
          </a:bodyPr>
          <a:lstStyle/>
          <a:p>
            <a:br>
              <a:rPr lang="en-US" altLang="en-US" dirty="0"/>
            </a:br>
            <a:r>
              <a:rPr lang="en-US" altLang="en-US" dirty="0"/>
              <a:t>Thank you!</a:t>
            </a:r>
            <a:br>
              <a:rPr lang="en-US" altLang="en-US" dirty="0"/>
            </a:br>
            <a:endParaRPr lang="en-US" alt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0302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Western Ag Credit</a:t>
            </a:r>
          </a:p>
        </p:txBody>
      </p:sp>
      <p:sp>
        <p:nvSpPr>
          <p:cNvPr id="6147" name="Content Placeholder 2"/>
          <p:cNvSpPr>
            <a:spLocks noGrp="1"/>
          </p:cNvSpPr>
          <p:nvPr>
            <p:ph idx="1"/>
          </p:nvPr>
        </p:nvSpPr>
        <p:spPr/>
        <p:txBody>
          <a:bodyPr>
            <a:normAutofit fontScale="77500" lnSpcReduction="20000"/>
          </a:bodyPr>
          <a:lstStyle/>
          <a:p>
            <a:r>
              <a:rPr lang="en-US" altLang="en-US" sz="2800" dirty="0"/>
              <a:t>As an agricultural lender, Western </a:t>
            </a:r>
            <a:r>
              <a:rPr lang="en-US" altLang="en-US" sz="2800" dirty="0" err="1"/>
              <a:t>AgCredit</a:t>
            </a:r>
            <a:r>
              <a:rPr lang="en-US" altLang="en-US" sz="2800"/>
              <a:t> can lend money for any ag-related purchase</a:t>
            </a:r>
          </a:p>
          <a:p>
            <a:r>
              <a:rPr lang="en-US" altLang="en-US" sz="2800"/>
              <a:t>Common loan programs</a:t>
            </a:r>
          </a:p>
          <a:p>
            <a:pPr lvl="1"/>
            <a:r>
              <a:rPr lang="en-US" altLang="en-US" sz="2400"/>
              <a:t>Operating Loans</a:t>
            </a:r>
          </a:p>
          <a:p>
            <a:pPr lvl="1"/>
            <a:r>
              <a:rPr lang="en-US" altLang="en-US" sz="2400"/>
              <a:t>Equipment Loans</a:t>
            </a:r>
          </a:p>
          <a:p>
            <a:pPr lvl="1"/>
            <a:r>
              <a:rPr lang="en-US" altLang="en-US" sz="2400"/>
              <a:t>Livestock Loans</a:t>
            </a:r>
          </a:p>
          <a:p>
            <a:pPr lvl="1"/>
            <a:r>
              <a:rPr lang="en-US" altLang="en-US" sz="2400"/>
              <a:t>Agriculture Real Estate Loans</a:t>
            </a:r>
          </a:p>
          <a:p>
            <a:r>
              <a:rPr lang="en-US" altLang="en-US" sz="2800"/>
              <a:t>Special programs</a:t>
            </a:r>
          </a:p>
          <a:p>
            <a:pPr lvl="1"/>
            <a:r>
              <a:rPr lang="en-US" altLang="en-US" sz="2400"/>
              <a:t>Ag Start Program</a:t>
            </a:r>
          </a:p>
          <a:p>
            <a:pPr lvl="1"/>
            <a:r>
              <a:rPr lang="en-US" altLang="en-US" sz="2400"/>
              <a:t>Farm Fresh Marketing Grant</a:t>
            </a:r>
          </a:p>
          <a:p>
            <a:pPr lvl="1"/>
            <a:r>
              <a:rPr lang="en-US" altLang="en-US" sz="2400"/>
              <a:t>Young, Beginning and Small Program</a:t>
            </a:r>
          </a:p>
          <a:p>
            <a:endParaRPr lang="en-US" altLang="en-US"/>
          </a:p>
          <a:p>
            <a:endParaRPr lang="en-US" altLang="en-US"/>
          </a:p>
        </p:txBody>
      </p:sp>
    </p:spTree>
    <p:extLst>
      <p:ext uri="{BB962C8B-B14F-4D97-AF65-F5344CB8AC3E}">
        <p14:creationId xmlns:p14="http://schemas.microsoft.com/office/powerpoint/2010/main" val="30330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Western Ag Credit</a:t>
            </a:r>
          </a:p>
        </p:txBody>
      </p:sp>
      <p:sp>
        <p:nvSpPr>
          <p:cNvPr id="7171" name="Content Placeholder 2"/>
          <p:cNvSpPr>
            <a:spLocks noGrp="1"/>
          </p:cNvSpPr>
          <p:nvPr>
            <p:ph idx="1"/>
          </p:nvPr>
        </p:nvSpPr>
        <p:spPr>
          <a:xfrm>
            <a:off x="457200" y="1827213"/>
            <a:ext cx="8229600" cy="4800600"/>
          </a:xfrm>
        </p:spPr>
        <p:txBody>
          <a:bodyPr>
            <a:normAutofit/>
          </a:bodyPr>
          <a:lstStyle/>
          <a:p>
            <a:r>
              <a:rPr lang="en-US" altLang="en-US" sz="2800" dirty="0"/>
              <a:t>Ag Start Program </a:t>
            </a:r>
            <a:r>
              <a:rPr lang="en-US" altLang="en-US" sz="1800" dirty="0">
                <a:hlinkClick r:id="rId2"/>
              </a:rPr>
              <a:t>https://www.westernagcredit.com/products_and_services/agstart</a:t>
            </a:r>
            <a:endParaRPr lang="en-US" altLang="en-US" sz="1800" dirty="0"/>
          </a:p>
          <a:p>
            <a:r>
              <a:rPr lang="en-US" altLang="en-US" sz="2400" dirty="0"/>
              <a:t>The purpose of </a:t>
            </a:r>
            <a:r>
              <a:rPr lang="en-US" altLang="en-US" sz="2400" dirty="0" err="1"/>
              <a:t>AgStart</a:t>
            </a:r>
            <a:r>
              <a:rPr lang="en-US" altLang="en-US" sz="2400" dirty="0"/>
              <a:t> is to assist small farming and ranching operations in the early stages of development who market, or plan to market, their agricultural products directly to consumers or through local/regional food systems through low interest loans. This includes but is not limited to organic farming, local food farming and small farming operations.</a:t>
            </a:r>
          </a:p>
          <a:p>
            <a:r>
              <a:rPr lang="en-US" altLang="en-US" sz="2400" dirty="0"/>
              <a:t>Up to $25,000 per applicant</a:t>
            </a:r>
          </a:p>
        </p:txBody>
      </p:sp>
    </p:spTree>
    <p:extLst>
      <p:ext uri="{BB962C8B-B14F-4D97-AF65-F5344CB8AC3E}">
        <p14:creationId xmlns:p14="http://schemas.microsoft.com/office/powerpoint/2010/main" val="46243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Western Ag Credit</a:t>
            </a:r>
          </a:p>
        </p:txBody>
      </p:sp>
      <p:sp>
        <p:nvSpPr>
          <p:cNvPr id="8195" name="Content Placeholder 2"/>
          <p:cNvSpPr>
            <a:spLocks noGrp="1"/>
          </p:cNvSpPr>
          <p:nvPr>
            <p:ph idx="1"/>
          </p:nvPr>
        </p:nvSpPr>
        <p:spPr/>
        <p:txBody>
          <a:bodyPr/>
          <a:lstStyle/>
          <a:p>
            <a:r>
              <a:rPr lang="en-US" altLang="en-US"/>
              <a:t>Farm Fresh Marketing Grant </a:t>
            </a:r>
            <a:r>
              <a:rPr lang="en-US" altLang="en-US" sz="2400">
                <a:hlinkClick r:id="rId2"/>
              </a:rPr>
              <a:t>https://www.westernagcredit.com/products_and_services/farm_fresh_advertising_grants</a:t>
            </a:r>
            <a:endParaRPr lang="en-US" altLang="en-US" sz="2400"/>
          </a:p>
          <a:p>
            <a:r>
              <a:rPr lang="en-US" altLang="en-US"/>
              <a:t>Helps farmer’s markets publicize their markets and donates reusable shopping bags</a:t>
            </a:r>
          </a:p>
          <a:p>
            <a:endParaRPr lang="en-US" altLang="en-US"/>
          </a:p>
        </p:txBody>
      </p:sp>
    </p:spTree>
    <p:extLst>
      <p:ext uri="{BB962C8B-B14F-4D97-AF65-F5344CB8AC3E}">
        <p14:creationId xmlns:p14="http://schemas.microsoft.com/office/powerpoint/2010/main" val="139754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Western Ag Credit</a:t>
            </a:r>
          </a:p>
        </p:txBody>
      </p:sp>
      <p:sp>
        <p:nvSpPr>
          <p:cNvPr id="9219" name="Content Placeholder 2"/>
          <p:cNvSpPr>
            <a:spLocks noGrp="1"/>
          </p:cNvSpPr>
          <p:nvPr>
            <p:ph idx="1"/>
          </p:nvPr>
        </p:nvSpPr>
        <p:spPr>
          <a:xfrm>
            <a:off x="457200" y="1968501"/>
            <a:ext cx="8229600" cy="3679824"/>
          </a:xfrm>
        </p:spPr>
        <p:txBody>
          <a:bodyPr>
            <a:normAutofit/>
          </a:bodyPr>
          <a:lstStyle/>
          <a:p>
            <a:r>
              <a:rPr lang="en-US" altLang="en-US" sz="2400" dirty="0"/>
              <a:t>Young, Beginning and Small Program</a:t>
            </a:r>
          </a:p>
          <a:p>
            <a:pPr marL="400050" lvl="1" indent="0">
              <a:buFontTx/>
              <a:buNone/>
            </a:pPr>
            <a:r>
              <a:rPr lang="en-US" altLang="en-US" sz="2000" dirty="0">
                <a:hlinkClick r:id="rId2"/>
              </a:rPr>
              <a:t>https://www.westernagcredit.com/products_and_services/young_beginning_small</a:t>
            </a:r>
            <a:endParaRPr lang="en-US" altLang="en-US" sz="2000" dirty="0"/>
          </a:p>
          <a:p>
            <a:r>
              <a:rPr lang="en-US" altLang="en-US" sz="2400" dirty="0"/>
              <a:t>The special financing programs we offer help young (under 35), beginning (less than 10 years of experience) and small (operators that generate less than $250,000 in annual gross sales of agriculture products) borrowers obtain the agricultural financing necessary for success in their operations.</a:t>
            </a:r>
          </a:p>
          <a:p>
            <a:endParaRPr lang="en-US" altLang="en-US" sz="2400" dirty="0"/>
          </a:p>
        </p:txBody>
      </p:sp>
    </p:spTree>
    <p:extLst>
      <p:ext uri="{BB962C8B-B14F-4D97-AF65-F5344CB8AC3E}">
        <p14:creationId xmlns:p14="http://schemas.microsoft.com/office/powerpoint/2010/main" val="347839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dirty="0"/>
              <a:t>Utah Department of Agriculture &amp; Food</a:t>
            </a:r>
          </a:p>
        </p:txBody>
      </p:sp>
      <p:sp>
        <p:nvSpPr>
          <p:cNvPr id="10243" name="Content Placeholder 2"/>
          <p:cNvSpPr>
            <a:spLocks noGrp="1"/>
          </p:cNvSpPr>
          <p:nvPr>
            <p:ph idx="1"/>
          </p:nvPr>
        </p:nvSpPr>
        <p:spPr/>
        <p:txBody>
          <a:bodyPr>
            <a:normAutofit fontScale="92500" lnSpcReduction="20000"/>
          </a:bodyPr>
          <a:lstStyle/>
          <a:p>
            <a:r>
              <a:rPr lang="en-US" altLang="en-US" sz="2800"/>
              <a:t>Agricultural Resource Development Loans (ARDL)</a:t>
            </a:r>
          </a:p>
          <a:p>
            <a:r>
              <a:rPr lang="en-US" altLang="en-US" sz="2800"/>
              <a:t>Specialty Crop Block Grant Program</a:t>
            </a:r>
          </a:p>
          <a:p>
            <a:r>
              <a:rPr lang="en-US" altLang="en-US" sz="2800"/>
              <a:t>Utah’s Own Program </a:t>
            </a:r>
          </a:p>
          <a:p>
            <a:r>
              <a:rPr lang="en-US" altLang="en-US" sz="2800"/>
              <a:t>Ag Land Preservation</a:t>
            </a:r>
          </a:p>
          <a:p>
            <a:r>
              <a:rPr lang="en-US" altLang="en-US" sz="2800"/>
              <a:t>Agriculture Certificate of Environmental Stewardship (ACES)</a:t>
            </a:r>
          </a:p>
          <a:p>
            <a:r>
              <a:rPr lang="en-US" altLang="en-US" sz="2800"/>
              <a:t>Utah Grazing Improvement Program (UGIP)</a:t>
            </a:r>
          </a:p>
          <a:p>
            <a:r>
              <a:rPr lang="en-US" altLang="en-US" sz="2800">
                <a:hlinkClick r:id="rId2"/>
              </a:rPr>
              <a:t>http://ag.utah.gov/</a:t>
            </a:r>
            <a:endParaRPr lang="en-US" altLang="en-US" sz="2800"/>
          </a:p>
          <a:p>
            <a:endParaRPr lang="en-US" altLang="en-US"/>
          </a:p>
        </p:txBody>
      </p:sp>
    </p:spTree>
    <p:extLst>
      <p:ext uri="{BB962C8B-B14F-4D97-AF65-F5344CB8AC3E}">
        <p14:creationId xmlns:p14="http://schemas.microsoft.com/office/powerpoint/2010/main" val="329635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Agricultural Marketing Service</a:t>
            </a:r>
          </a:p>
        </p:txBody>
      </p:sp>
      <p:sp>
        <p:nvSpPr>
          <p:cNvPr id="11267" name="Content Placeholder 2"/>
          <p:cNvSpPr>
            <a:spLocks noGrp="1"/>
          </p:cNvSpPr>
          <p:nvPr>
            <p:ph idx="1"/>
          </p:nvPr>
        </p:nvSpPr>
        <p:spPr/>
        <p:txBody>
          <a:bodyPr/>
          <a:lstStyle/>
          <a:p>
            <a:r>
              <a:rPr lang="en-US" altLang="en-US"/>
              <a:t>Farmers’ Market Promotion Program (FMPP)</a:t>
            </a:r>
          </a:p>
          <a:p>
            <a:r>
              <a:rPr lang="en-US" altLang="en-US"/>
              <a:t>Local Food Promotion Program (LFPP)</a:t>
            </a:r>
          </a:p>
          <a:p>
            <a:r>
              <a:rPr lang="en-US" altLang="en-US"/>
              <a:t>Federal State Marketing Improvement Program (FSMIP)</a:t>
            </a:r>
          </a:p>
          <a:p>
            <a:r>
              <a:rPr lang="en-US" altLang="en-US">
                <a:hlinkClick r:id="rId2"/>
              </a:rPr>
              <a:t>http://www.ams.usda.gov/</a:t>
            </a:r>
            <a:endParaRPr lang="en-US" altLang="en-US"/>
          </a:p>
          <a:p>
            <a:endParaRPr lang="en-US" altLang="en-US"/>
          </a:p>
        </p:txBody>
      </p:sp>
    </p:spTree>
    <p:extLst>
      <p:ext uri="{BB962C8B-B14F-4D97-AF65-F5344CB8AC3E}">
        <p14:creationId xmlns:p14="http://schemas.microsoft.com/office/powerpoint/2010/main" val="241211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Agricultural Marketing Service</a:t>
            </a:r>
          </a:p>
        </p:txBody>
      </p:sp>
      <p:sp>
        <p:nvSpPr>
          <p:cNvPr id="12291" name="Content Placeholder 2"/>
          <p:cNvSpPr>
            <a:spLocks noGrp="1"/>
          </p:cNvSpPr>
          <p:nvPr>
            <p:ph idx="1"/>
          </p:nvPr>
        </p:nvSpPr>
        <p:spPr/>
        <p:txBody>
          <a:bodyPr>
            <a:normAutofit lnSpcReduction="10000"/>
          </a:bodyPr>
          <a:lstStyle/>
          <a:p>
            <a:r>
              <a:rPr lang="en-US" altLang="en-US" sz="2000"/>
              <a:t>Farmers’ Market Promotion Program</a:t>
            </a:r>
          </a:p>
          <a:p>
            <a:pPr lvl="1"/>
            <a:r>
              <a:rPr lang="en-US" altLang="en-US" sz="1600"/>
              <a:t>Projects that develop new market opportunities for farm and ranch operations serving local markets by developing, improving, expanding, and providing outreach, training, and technical assistance.</a:t>
            </a:r>
          </a:p>
          <a:p>
            <a:r>
              <a:rPr lang="en-US" altLang="en-US" sz="2000"/>
              <a:t>Projects that assist in the development, improvement, and expansion of…</a:t>
            </a:r>
          </a:p>
          <a:p>
            <a:pPr lvl="1"/>
            <a:r>
              <a:rPr lang="en-US" altLang="en-US" sz="2000"/>
              <a:t>Farmers markets, roadside stands, community-supported agriculture programs, agritourism and food activities</a:t>
            </a:r>
          </a:p>
          <a:p>
            <a:pPr lvl="1"/>
            <a:r>
              <a:rPr lang="en-US" altLang="en-US" sz="2000"/>
              <a:t>Other direct producer-to-consumer market opportunities</a:t>
            </a:r>
          </a:p>
          <a:p>
            <a:r>
              <a:rPr lang="en-US" altLang="en-US" sz="2000"/>
              <a:t>Per grant awards </a:t>
            </a:r>
          </a:p>
          <a:p>
            <a:pPr lvl="1"/>
            <a:r>
              <a:rPr lang="en-US" altLang="en-US" sz="1600"/>
              <a:t>$15,000 - $100,000</a:t>
            </a:r>
          </a:p>
          <a:p>
            <a:pPr lvl="1"/>
            <a:r>
              <a:rPr lang="en-US" altLang="en-US" sz="1600"/>
              <a:t>24 month grant period</a:t>
            </a:r>
          </a:p>
          <a:p>
            <a:endParaRPr lang="en-US" altLang="en-US"/>
          </a:p>
          <a:p>
            <a:endParaRPr lang="en-US" altLang="en-US"/>
          </a:p>
        </p:txBody>
      </p:sp>
    </p:spTree>
    <p:extLst>
      <p:ext uri="{BB962C8B-B14F-4D97-AF65-F5344CB8AC3E}">
        <p14:creationId xmlns:p14="http://schemas.microsoft.com/office/powerpoint/2010/main" val="400305572"/>
      </p:ext>
    </p:extLst>
  </p:cSld>
  <p:clrMapOvr>
    <a:masterClrMapping/>
  </p:clrMapOvr>
</p:sld>
</file>

<file path=ppt/theme/theme1.xml><?xml version="1.0" encoding="utf-8"?>
<a:theme xmlns:a="http://schemas.openxmlformats.org/drawingml/2006/main" name="Fina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Presentation</Template>
  <TotalTime>22</TotalTime>
  <Words>1466</Words>
  <Application>Microsoft Macintosh PowerPoint</Application>
  <PresentationFormat>On-screen Show (4:3)</PresentationFormat>
  <Paragraphs>151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Bebas Neue</vt:lpstr>
      <vt:lpstr>Calibri</vt:lpstr>
      <vt:lpstr>Final Presentation</vt:lpstr>
      <vt:lpstr>Financing: Federal/Private Loan &amp; Grant Programs</vt:lpstr>
      <vt:lpstr>Resources Available</vt:lpstr>
      <vt:lpstr>Western Ag Credit</vt:lpstr>
      <vt:lpstr>Western Ag Credit</vt:lpstr>
      <vt:lpstr>Western Ag Credit</vt:lpstr>
      <vt:lpstr>Western Ag Credit</vt:lpstr>
      <vt:lpstr>Utah Department of Agriculture &amp; Food</vt:lpstr>
      <vt:lpstr>Agricultural Marketing Service</vt:lpstr>
      <vt:lpstr>Agricultural Marketing Service</vt:lpstr>
      <vt:lpstr>Agricultural Marketing Service</vt:lpstr>
      <vt:lpstr>Rural Development</vt:lpstr>
      <vt:lpstr>Rural Development</vt:lpstr>
      <vt:lpstr>Rural Development</vt:lpstr>
      <vt:lpstr>Farm Service Agency</vt:lpstr>
      <vt:lpstr>Farm Service Agency</vt:lpstr>
      <vt:lpstr>Natural Resources Conservation Service</vt:lpstr>
      <vt:lpstr>Natural Resources Conservation Service</vt:lpstr>
      <vt:lpstr>Natural Resources Conservation Service Conservation Plan Components </vt:lpstr>
      <vt:lpstr>Natural Resources Conservation Service</vt:lpstr>
      <vt:lpstr>Natural Resources Conservation Service</vt:lpstr>
      <vt:lpstr> 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Kynda Curtis</dc:creator>
  <cp:lastModifiedBy>Thompson, Taylor</cp:lastModifiedBy>
  <cp:revision>9</cp:revision>
  <dcterms:created xsi:type="dcterms:W3CDTF">2015-06-16T17:15:57Z</dcterms:created>
  <dcterms:modified xsi:type="dcterms:W3CDTF">2021-01-15T01:29:11Z</dcterms:modified>
</cp:coreProperties>
</file>