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6"/>
  </p:notesMasterIdLst>
  <p:sldIdLst>
    <p:sldId id="257" r:id="rId2"/>
    <p:sldId id="258" r:id="rId3"/>
    <p:sldId id="293" r:id="rId4"/>
    <p:sldId id="294" r:id="rId5"/>
    <p:sldId id="295" r:id="rId6"/>
    <p:sldId id="296" r:id="rId7"/>
    <p:sldId id="297" r:id="rId8"/>
    <p:sldId id="298" r:id="rId9"/>
    <p:sldId id="299" r:id="rId10"/>
    <p:sldId id="300" r:id="rId11"/>
    <p:sldId id="302" r:id="rId12"/>
    <p:sldId id="303" r:id="rId13"/>
    <p:sldId id="304" r:id="rId14"/>
    <p:sldId id="301"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25" autoAdjust="0"/>
    <p:restoredTop sz="72558" autoAdjust="0"/>
  </p:normalViewPr>
  <p:slideViewPr>
    <p:cSldViewPr showGuides="1">
      <p:cViewPr varScale="1">
        <p:scale>
          <a:sx n="81" d="100"/>
          <a:sy n="81" d="100"/>
        </p:scale>
        <p:origin x="-2238" y="-84"/>
      </p:cViewPr>
      <p:guideLst>
        <p:guide orient="horz" pos="1008"/>
        <p:guide orient="horz" pos="3792"/>
        <p:guide pos="2880"/>
        <p:guide pos="552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1548" y="6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EC9DCC-43AC-4EEE-A25F-181AD2490357}" type="slidenum">
              <a:rPr lang="en-US"/>
              <a:pPr/>
              <a:t>‹#›</a:t>
            </a:fld>
            <a:endParaRPr lang="en-US"/>
          </a:p>
        </p:txBody>
      </p:sp>
    </p:spTree>
    <p:extLst>
      <p:ext uri="{BB962C8B-B14F-4D97-AF65-F5344CB8AC3E}">
        <p14:creationId xmlns:p14="http://schemas.microsoft.com/office/powerpoint/2010/main" val="21747027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4E447-EEE3-4848-89D7-EAC161D66DF0}" type="slidenum">
              <a:rPr lang="en-US"/>
              <a:pPr/>
              <a:t>1</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ED2DE-31CD-4246-8AC7-04D816891B0E}" type="slidenum">
              <a:rPr lang="en-US"/>
              <a:pPr/>
              <a:t>10</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dirty="0"/>
              <a:t>Speaker Notes:</a:t>
            </a:r>
          </a:p>
          <a:p>
            <a:r>
              <a:rPr lang="en-US" dirty="0"/>
              <a:t>Yes, Rodney will receive an indemnity.  The 1,000 head of lambs at 135 pounds or 1.35 hundredweight multiplied by the difference between the coverage price of </a:t>
            </a:r>
            <a:r>
              <a:rPr lang="en-US" dirty="0" smtClean="0"/>
              <a:t>$101.650 per hundredweight and </a:t>
            </a:r>
            <a:r>
              <a:rPr lang="en-US" dirty="0"/>
              <a:t>the actual end </a:t>
            </a:r>
            <a:r>
              <a:rPr lang="en-US" dirty="0" smtClean="0"/>
              <a:t>value</a:t>
            </a:r>
            <a:r>
              <a:rPr lang="en-US" baseline="0" dirty="0" smtClean="0"/>
              <a:t> </a:t>
            </a:r>
            <a:r>
              <a:rPr lang="en-US" dirty="0" smtClean="0"/>
              <a:t>of $98.00 gives </a:t>
            </a:r>
            <a:r>
              <a:rPr lang="en-US" dirty="0"/>
              <a:t>the indemnity due </a:t>
            </a:r>
            <a:r>
              <a:rPr lang="en-US" dirty="0" smtClean="0"/>
              <a:t>to Rodney of </a:t>
            </a:r>
            <a:r>
              <a:rPr lang="en-US" dirty="0"/>
              <a:t>$4,928</a:t>
            </a:r>
            <a:r>
              <a:rPr lang="en-US" dirty="0" smtClean="0"/>
              <a:t>. Keep in mind that Rodney paid</a:t>
            </a:r>
            <a:r>
              <a:rPr lang="en-US" baseline="0" dirty="0" smtClean="0"/>
              <a:t> a premium of $2,384 for this coverage, so his net position after receiving an indemnity is $2,544.</a:t>
            </a:r>
            <a:endParaRPr lang="en-US" dirty="0"/>
          </a:p>
          <a:p>
            <a:endParaRPr lang="en-US" b="1"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9C128-E7C8-439F-861E-8B918037D9ED}" type="slidenum">
              <a:rPr lang="en-US"/>
              <a:pPr/>
              <a:t>11</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dirty="0"/>
              <a:t>Speaker Notes:</a:t>
            </a:r>
          </a:p>
          <a:p>
            <a:r>
              <a:rPr lang="en-US" dirty="0"/>
              <a:t>In this </a:t>
            </a:r>
            <a:r>
              <a:rPr lang="en-US" dirty="0" smtClean="0"/>
              <a:t>second</a:t>
            </a:r>
            <a:r>
              <a:rPr lang="en-US" baseline="0" dirty="0" smtClean="0"/>
              <a:t> </a:t>
            </a:r>
            <a:r>
              <a:rPr lang="en-US" dirty="0" smtClean="0"/>
              <a:t>example</a:t>
            </a:r>
            <a:r>
              <a:rPr lang="en-US" dirty="0"/>
              <a:t>, </a:t>
            </a:r>
            <a:r>
              <a:rPr lang="en-US" dirty="0" smtClean="0"/>
              <a:t>Jim, a larger sheep </a:t>
            </a:r>
            <a:r>
              <a:rPr lang="en-US" dirty="0"/>
              <a:t>producer has </a:t>
            </a:r>
            <a:r>
              <a:rPr lang="en-US" dirty="0" smtClean="0"/>
              <a:t>2,000 </a:t>
            </a:r>
            <a:r>
              <a:rPr lang="en-US" dirty="0"/>
              <a:t>head of lambs with an expected end weight of 135 pounds.  The current date is </a:t>
            </a:r>
            <a:r>
              <a:rPr lang="en-US" dirty="0" smtClean="0"/>
              <a:t>June 21st </a:t>
            </a:r>
            <a:r>
              <a:rPr lang="en-US" dirty="0"/>
              <a:t>and </a:t>
            </a:r>
            <a:r>
              <a:rPr lang="en-US" dirty="0" smtClean="0"/>
              <a:t>Jim expects </a:t>
            </a:r>
            <a:r>
              <a:rPr lang="en-US" dirty="0"/>
              <a:t>to market the lambs on </a:t>
            </a:r>
            <a:r>
              <a:rPr lang="en-US" dirty="0" smtClean="0"/>
              <a:t>September 15 or in approximately </a:t>
            </a:r>
            <a:r>
              <a:rPr lang="en-US" dirty="0"/>
              <a:t>13 weeks.  The expected end </a:t>
            </a:r>
            <a:r>
              <a:rPr lang="en-US" dirty="0" smtClean="0"/>
              <a:t>value, </a:t>
            </a:r>
            <a:r>
              <a:rPr lang="en-US" dirty="0"/>
              <a:t>as found on the RMA </a:t>
            </a:r>
            <a:r>
              <a:rPr lang="en-US" dirty="0" smtClean="0"/>
              <a:t>website, </a:t>
            </a:r>
            <a:r>
              <a:rPr lang="en-US" dirty="0"/>
              <a:t>is </a:t>
            </a:r>
            <a:r>
              <a:rPr lang="en-US" dirty="0" smtClean="0"/>
              <a:t>$126.30 </a:t>
            </a:r>
            <a:r>
              <a:rPr lang="en-US" dirty="0"/>
              <a:t>per hundredweight.  The coverage </a:t>
            </a:r>
            <a:r>
              <a:rPr lang="en-US" dirty="0" smtClean="0"/>
              <a:t>level selected </a:t>
            </a:r>
            <a:r>
              <a:rPr lang="en-US" dirty="0"/>
              <a:t>is </a:t>
            </a:r>
            <a:r>
              <a:rPr lang="en-US" dirty="0" smtClean="0"/>
              <a:t>80.000% giving</a:t>
            </a:r>
            <a:r>
              <a:rPr lang="en-US" baseline="0" dirty="0" smtClean="0"/>
              <a:t> </a:t>
            </a:r>
            <a:r>
              <a:rPr lang="en-US" dirty="0" smtClean="0"/>
              <a:t>a </a:t>
            </a:r>
            <a:r>
              <a:rPr lang="en-US" dirty="0"/>
              <a:t>coverage price of </a:t>
            </a:r>
            <a:r>
              <a:rPr lang="en-US" dirty="0" smtClean="0"/>
              <a:t>$101.040.</a:t>
            </a:r>
            <a:endParaRPr lang="en-US"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A6896C-8EBE-41B2-AE10-9F014CEE0B8B}" type="slidenum">
              <a:rPr lang="en-US"/>
              <a:pPr/>
              <a:t>12</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dirty="0"/>
              <a:t>Speaker Notes:</a:t>
            </a:r>
          </a:p>
          <a:p>
            <a:r>
              <a:rPr lang="en-US" dirty="0" smtClean="0"/>
              <a:t>Jim is aware</a:t>
            </a:r>
            <a:r>
              <a:rPr lang="en-US" baseline="0" dirty="0" smtClean="0"/>
              <a:t>  that </a:t>
            </a:r>
            <a:r>
              <a:rPr lang="en-US" dirty="0" smtClean="0"/>
              <a:t>the </a:t>
            </a:r>
            <a:r>
              <a:rPr lang="en-US" dirty="0"/>
              <a:t>insured value of the lambs is the number of head </a:t>
            </a:r>
            <a:r>
              <a:rPr lang="en-US" dirty="0" smtClean="0"/>
              <a:t>times </a:t>
            </a:r>
            <a:r>
              <a:rPr lang="en-US" dirty="0"/>
              <a:t>the expected end </a:t>
            </a:r>
            <a:r>
              <a:rPr lang="en-US" dirty="0" smtClean="0"/>
              <a:t>weight, </a:t>
            </a:r>
            <a:r>
              <a:rPr lang="en-US" dirty="0"/>
              <a:t>times the coverage price for a total insured value of </a:t>
            </a:r>
            <a:r>
              <a:rPr lang="en-US" dirty="0" smtClean="0"/>
              <a:t>$272,808.  </a:t>
            </a:r>
            <a:r>
              <a:rPr lang="en-US" dirty="0"/>
              <a:t>The premium as specified on the RMA website is </a:t>
            </a:r>
            <a:r>
              <a:rPr lang="en-US" dirty="0" smtClean="0"/>
              <a:t>$0.081</a:t>
            </a:r>
            <a:r>
              <a:rPr lang="en-US" baseline="0" dirty="0" smtClean="0"/>
              <a:t> per hundredweight</a:t>
            </a:r>
            <a:r>
              <a:rPr lang="en-US" dirty="0" smtClean="0"/>
              <a:t>.  </a:t>
            </a:r>
            <a:r>
              <a:rPr lang="en-US" dirty="0"/>
              <a:t>Multiplying the premium rate times the insured value gives a total premium of </a:t>
            </a:r>
            <a:r>
              <a:rPr lang="en-US" dirty="0" smtClean="0"/>
              <a:t>$218.  </a:t>
            </a:r>
            <a:r>
              <a:rPr lang="en-US" dirty="0"/>
              <a:t>The subsidy rate is 13% on all the contracts.  Multiplying the subsidy rate times the total premium gives a subsidy amount of </a:t>
            </a:r>
            <a:r>
              <a:rPr lang="en-US" dirty="0" smtClean="0"/>
              <a:t>$28.  </a:t>
            </a:r>
            <a:r>
              <a:rPr lang="en-US" dirty="0"/>
              <a:t>Subtracting this subsidy from the total premium reduces the premium to </a:t>
            </a:r>
            <a:r>
              <a:rPr lang="en-US" dirty="0" smtClean="0"/>
              <a:t>$190 </a:t>
            </a:r>
            <a:r>
              <a:rPr lang="en-US" dirty="0"/>
              <a:t>that </a:t>
            </a:r>
            <a:r>
              <a:rPr lang="en-US" dirty="0" smtClean="0"/>
              <a:t>Jim will </a:t>
            </a:r>
            <a:r>
              <a:rPr lang="en-US" dirty="0"/>
              <a:t>pay.  On a “per head” basis, this premium would be </a:t>
            </a:r>
            <a:r>
              <a:rPr lang="en-US" dirty="0" smtClean="0"/>
              <a:t>$0.10 </a:t>
            </a:r>
            <a:r>
              <a:rPr lang="en-US" dirty="0"/>
              <a:t>per head.  Therefore, for a premium of </a:t>
            </a:r>
            <a:r>
              <a:rPr lang="en-US" dirty="0" smtClean="0"/>
              <a:t>$0.10 </a:t>
            </a:r>
            <a:r>
              <a:rPr lang="en-US" dirty="0"/>
              <a:t>per head, he can protect himself from any downward price movement below $</a:t>
            </a:r>
            <a:r>
              <a:rPr lang="en-US" dirty="0" smtClean="0"/>
              <a:t>101.04</a:t>
            </a:r>
            <a:r>
              <a:rPr lang="en-US" baseline="0" dirty="0" smtClean="0"/>
              <a:t> per</a:t>
            </a:r>
            <a:r>
              <a:rPr lang="en-US" dirty="0" smtClean="0"/>
              <a:t> </a:t>
            </a:r>
            <a:r>
              <a:rPr lang="en-US" dirty="0"/>
              <a:t>hundredweight. Will he receive an indemnity?</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ED2DE-31CD-4246-8AC7-04D816891B0E}" type="slidenum">
              <a:rPr lang="en-US"/>
              <a:pPr/>
              <a:t>13</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dirty="0"/>
              <a:t>Speaker Notes:</a:t>
            </a:r>
          </a:p>
          <a:p>
            <a:r>
              <a:rPr lang="en-US" dirty="0"/>
              <a:t>Yes, </a:t>
            </a:r>
            <a:r>
              <a:rPr lang="en-US" dirty="0" smtClean="0"/>
              <a:t>Jim will </a:t>
            </a:r>
            <a:r>
              <a:rPr lang="en-US" dirty="0"/>
              <a:t>receive an </a:t>
            </a:r>
            <a:r>
              <a:rPr lang="en-US" dirty="0" smtClean="0"/>
              <a:t>indemnity payment.  </a:t>
            </a:r>
            <a:r>
              <a:rPr lang="en-US" dirty="0"/>
              <a:t>The </a:t>
            </a:r>
            <a:r>
              <a:rPr lang="en-US" dirty="0" smtClean="0"/>
              <a:t>2,000 </a:t>
            </a:r>
            <a:r>
              <a:rPr lang="en-US" dirty="0"/>
              <a:t>head of lambs at 135 pounds or 1.35 hundredweight multiplied by the difference between the coverage price of </a:t>
            </a:r>
            <a:r>
              <a:rPr lang="en-US" dirty="0" smtClean="0"/>
              <a:t>$101.040 per hundredweight</a:t>
            </a:r>
            <a:r>
              <a:rPr lang="en-US" baseline="0" dirty="0" smtClean="0"/>
              <a:t> </a:t>
            </a:r>
            <a:r>
              <a:rPr lang="en-US" dirty="0" smtClean="0"/>
              <a:t>and </a:t>
            </a:r>
            <a:r>
              <a:rPr lang="en-US" dirty="0"/>
              <a:t>the actual end value of </a:t>
            </a:r>
            <a:r>
              <a:rPr lang="en-US" dirty="0" smtClean="0"/>
              <a:t>$98.00 gives </a:t>
            </a:r>
            <a:r>
              <a:rPr lang="en-US" dirty="0"/>
              <a:t>the indemnity due </a:t>
            </a:r>
            <a:r>
              <a:rPr lang="en-US" dirty="0" smtClean="0"/>
              <a:t>to Jim of $8,208. Keep in mind that Jim paid</a:t>
            </a:r>
            <a:r>
              <a:rPr lang="en-US" baseline="0" dirty="0" smtClean="0"/>
              <a:t> a premium of $190 for this coverage, so his net position after receiving an indemnity is $8,018.</a:t>
            </a:r>
            <a:endParaRPr lang="en-US" dirty="0"/>
          </a:p>
          <a:p>
            <a:endParaRPr lang="en-US" b="1" dirty="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3CB79-4C1F-4781-A936-118CB41D4E75}" type="slidenum">
              <a:rPr lang="en-US"/>
              <a:pPr/>
              <a:t>14</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dirty="0"/>
              <a:t>Speaker Notes: </a:t>
            </a:r>
          </a:p>
          <a:p>
            <a:r>
              <a:rPr lang="en-US" dirty="0"/>
              <a:t>In summary, you’ve seen how slaughter lamb producers can use LRP-Lamb to insure against national-level declines in lamb prices.</a:t>
            </a:r>
            <a:br>
              <a:rPr lang="en-US" dirty="0"/>
            </a:br>
            <a:r>
              <a:rPr lang="en-US" dirty="0"/>
              <a:t/>
            </a:r>
            <a:br>
              <a:rPr lang="en-US" dirty="0"/>
            </a:br>
            <a:r>
              <a:rPr lang="en-US" dirty="0"/>
              <a:t>Producers will be indemnified when the coverage prices they select are greater than the actual ending </a:t>
            </a:r>
            <a:r>
              <a:rPr lang="en-US" dirty="0" smtClean="0"/>
              <a:t>values. Final </a:t>
            </a:r>
            <a:r>
              <a:rPr lang="en-US" dirty="0"/>
              <a:t>prices as determined </a:t>
            </a:r>
            <a:r>
              <a:rPr lang="en-US" dirty="0" smtClean="0"/>
              <a:t>by referencing the </a:t>
            </a:r>
            <a:r>
              <a:rPr lang="en-US" dirty="0"/>
              <a:t>Formula Prices established for previously Slaughtered Lambs (live basis</a:t>
            </a:r>
            <a:r>
              <a:rPr lang="en-US" dirty="0" smtClean="0"/>
              <a:t>)</a:t>
            </a:r>
            <a:r>
              <a:rPr lang="en-US" baseline="0" dirty="0" smtClean="0"/>
              <a:t> compiled by the USDA Agricultural Marketing Service (AMS).</a:t>
            </a:r>
            <a:r>
              <a:rPr lang="en-US" dirty="0"/>
              <a:t/>
            </a:r>
            <a:br>
              <a:rPr lang="en-US" dirty="0"/>
            </a:br>
            <a:r>
              <a:rPr lang="en-US" dirty="0"/>
              <a:t/>
            </a:r>
            <a:br>
              <a:rPr lang="en-US" dirty="0"/>
            </a:br>
            <a:r>
              <a:rPr lang="en-US" dirty="0"/>
              <a:t>As with other LRP products, the indemnity does </a:t>
            </a:r>
            <a:r>
              <a:rPr lang="en-US" u="sng" dirty="0"/>
              <a:t>not</a:t>
            </a:r>
            <a:r>
              <a:rPr lang="en-US" dirty="0"/>
              <a:t> depend on the </a:t>
            </a:r>
            <a:r>
              <a:rPr lang="en-US" dirty="0" smtClean="0"/>
              <a:t>price </a:t>
            </a:r>
            <a:r>
              <a:rPr lang="en-US" dirty="0"/>
              <a:t>at which the individual producer sold </a:t>
            </a:r>
            <a:r>
              <a:rPr lang="en-US" dirty="0" smtClean="0"/>
              <a:t>his or her lambs</a:t>
            </a:r>
            <a:r>
              <a:rPr lang="en-US" dirty="0"/>
              <a:t>.</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E83CD-F072-4BBB-B264-FA51BE5540AF}" type="slidenum">
              <a:rPr lang="en-US"/>
              <a:pPr/>
              <a:t>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Speaker Notes:</a:t>
            </a:r>
          </a:p>
          <a:p>
            <a:r>
              <a:rPr lang="en-US" dirty="0"/>
              <a:t>There are several types of insurance that handle production and revenue risks for most crops grown in </a:t>
            </a:r>
            <a:r>
              <a:rPr lang="en-US" dirty="0" smtClean="0"/>
              <a:t>Utah. </a:t>
            </a:r>
            <a:r>
              <a:rPr lang="en-US" dirty="0"/>
              <a:t>Now let’s look at a price insurance product available for livestock producers. Feeder cattle, fed cattle, swine and slaughter lambs can all be covered by insurance policies in </a:t>
            </a:r>
            <a:r>
              <a:rPr lang="en-US" dirty="0" smtClean="0"/>
              <a:t>Utah. In this presentation, we’re </a:t>
            </a:r>
            <a:r>
              <a:rPr lang="en-US" dirty="0"/>
              <a:t>going to take a look at highlights of the livestock risk protection (LRP) </a:t>
            </a:r>
            <a:r>
              <a:rPr lang="en-US" dirty="0" smtClean="0"/>
              <a:t>insurance, </a:t>
            </a:r>
            <a:r>
              <a:rPr lang="en-US" dirty="0"/>
              <a:t>primarily as it relates to </a:t>
            </a:r>
            <a:r>
              <a:rPr lang="en-US" dirty="0" smtClean="0"/>
              <a:t>slaughter lambs.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D7469-4B9D-47F0-9312-AF03023C55DE}" type="slidenum">
              <a:rPr lang="en-US"/>
              <a:pPr/>
              <a:t>3</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dirty="0"/>
              <a:t>Speaker Notes:</a:t>
            </a:r>
          </a:p>
          <a:p>
            <a:r>
              <a:rPr lang="en-US" dirty="0"/>
              <a:t>LRP-Lamb is available in all </a:t>
            </a:r>
            <a:r>
              <a:rPr lang="en-US" dirty="0" smtClean="0"/>
              <a:t>Utah </a:t>
            </a:r>
            <a:r>
              <a:rPr lang="en-US" dirty="0"/>
              <a:t>counties and in </a:t>
            </a:r>
            <a:r>
              <a:rPr lang="en-US" dirty="0" smtClean="0"/>
              <a:t>27 </a:t>
            </a:r>
            <a:r>
              <a:rPr lang="en-US" dirty="0"/>
              <a:t>other states.</a:t>
            </a:r>
            <a:br>
              <a:rPr lang="en-US" dirty="0"/>
            </a:br>
            <a:r>
              <a:rPr lang="en-US" dirty="0"/>
              <a:t/>
            </a:r>
            <a:br>
              <a:rPr lang="en-US" dirty="0"/>
            </a:br>
            <a:r>
              <a:rPr lang="en-US" dirty="0"/>
              <a:t>Livestock Risk Protection for lambs offers a single-peril price protection for lamb producers.  The insurance for slaughter lambs may reduce the downside price risk for lamb producers, but it does not eliminate other risks.  For instance, it does not cover sickness or death of the lambs or insure against possible rising feed costs.</a:t>
            </a:r>
            <a:br>
              <a:rPr lang="en-US" dirty="0"/>
            </a:br>
            <a:r>
              <a:rPr lang="en-US" dirty="0"/>
              <a:t/>
            </a:r>
            <a:br>
              <a:rPr lang="en-US" dirty="0"/>
            </a:br>
            <a:r>
              <a:rPr lang="en-US" dirty="0"/>
              <a:t>Producers remain subject to the “basis price risk” which is the difference between a producer’s actual cash market sale price and the AMS price series against which LRP-Lamb is settled.</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A3655-7856-4970-9AEA-131C6B17FC42}" type="slidenum">
              <a:rPr lang="en-US"/>
              <a:pPr/>
              <a:t>4</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dirty="0"/>
              <a:t>Speaker Notes:</a:t>
            </a:r>
          </a:p>
          <a:p>
            <a:r>
              <a:rPr lang="en-US" dirty="0"/>
              <a:t>Let’s look at some of the basics of Livestock Risk Protection insurance for slaughter lambs.  LRP-Lamb insurance protects the producer against a decline in prices below the established coverage price.  The insurance is offered at 13, </a:t>
            </a:r>
            <a:r>
              <a:rPr lang="en-US" dirty="0" smtClean="0"/>
              <a:t>20, 26</a:t>
            </a:r>
            <a:r>
              <a:rPr lang="en-US" dirty="0"/>
              <a:t>, and 39-week periods.  You, as the producer will choose a time closest to the </a:t>
            </a:r>
            <a:r>
              <a:rPr lang="en-US" dirty="0" smtClean="0"/>
              <a:t>period</a:t>
            </a:r>
            <a:r>
              <a:rPr lang="en-US" baseline="0" dirty="0" smtClean="0"/>
              <a:t> when </a:t>
            </a:r>
            <a:r>
              <a:rPr lang="en-US" dirty="0" smtClean="0"/>
              <a:t>the </a:t>
            </a:r>
            <a:r>
              <a:rPr lang="en-US" dirty="0"/>
              <a:t>lambs will be marketed.</a:t>
            </a:r>
            <a:br>
              <a:rPr lang="en-US" dirty="0"/>
            </a:br>
            <a:endParaRPr lang="en-US" dirty="0"/>
          </a:p>
          <a:p>
            <a:r>
              <a:rPr lang="en-US" dirty="0"/>
              <a:t>In order to buy the insurance, an application must be submitted in order to purchase insurance coverage.  It establishes the producer’s eligibility.  You must also file a form indicating beneficial interest with the application and also file a specific “coverage endorsement” for each group of slaughter lambs that is to be insured.  Several endorsements may be filed under one application as long as the beneficial interests are the same.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D114-1AA8-42B4-A383-9EE8B6A1343A}" type="slidenum">
              <a:rPr lang="en-US"/>
              <a:pPr/>
              <a:t>5</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dirty="0"/>
              <a:t>Speaker Notes:</a:t>
            </a:r>
          </a:p>
          <a:p>
            <a:r>
              <a:rPr lang="en-US" dirty="0"/>
              <a:t>Slaughter lambs are insurable under LRP-Lamb insurance.  Producers select as a target weight what they anticipate lambs will weigh at the end of the insurance period.</a:t>
            </a:r>
            <a:br>
              <a:rPr lang="en-US" dirty="0"/>
            </a:br>
            <a:r>
              <a:rPr lang="en-US" dirty="0"/>
              <a:t/>
            </a:r>
            <a:br>
              <a:rPr lang="en-US" dirty="0"/>
            </a:br>
            <a:r>
              <a:rPr lang="en-US" dirty="0"/>
              <a:t>The annual policy limits the number of head of slaughter lambs that may be covered during a “crop” year to 28,000 head.  In addition, a limit of </a:t>
            </a:r>
            <a:r>
              <a:rPr lang="en-US" dirty="0" smtClean="0"/>
              <a:t>2,000 </a:t>
            </a:r>
            <a:r>
              <a:rPr lang="en-US" dirty="0"/>
              <a:t>head of </a:t>
            </a:r>
            <a:r>
              <a:rPr lang="en-US" dirty="0" smtClean="0"/>
              <a:t>slaughter lambs</a:t>
            </a:r>
            <a:r>
              <a:rPr lang="en-US" baseline="0" dirty="0" smtClean="0"/>
              <a:t> </a:t>
            </a:r>
            <a:r>
              <a:rPr lang="en-US" dirty="0" smtClean="0"/>
              <a:t>may </a:t>
            </a:r>
            <a:r>
              <a:rPr lang="en-US" dirty="0"/>
              <a:t>be insured under any one Specific Coverage Endorsement</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0C4FD-D1EF-427D-B9E5-445C9C1D63A6}" type="slidenum">
              <a:rPr lang="en-US"/>
              <a:pPr/>
              <a:t>6</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dirty="0"/>
              <a:t>Speaker Notes:</a:t>
            </a:r>
          </a:p>
          <a:p>
            <a:r>
              <a:rPr lang="en-US" dirty="0"/>
              <a:t>Coverage prices are the prices that may be insured by the producer.  The prices for slaughter lambs change weekly and may be obtained from the RMA website.  </a:t>
            </a:r>
            <a:endParaRPr lang="en-US" dirty="0" smtClean="0"/>
          </a:p>
          <a:p>
            <a:endParaRPr lang="en-US" dirty="0" smtClean="0"/>
          </a:p>
          <a:p>
            <a:r>
              <a:rPr lang="en-US" dirty="0" smtClean="0"/>
              <a:t>Coverage </a:t>
            </a:r>
            <a:r>
              <a:rPr lang="en-US" dirty="0"/>
              <a:t>levels are based on the chosen coverage price and range from 80 to 95% of the expected end value</a:t>
            </a:r>
            <a:r>
              <a:rPr lang="en-US" dirty="0" smtClean="0"/>
              <a:t>.</a:t>
            </a:r>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1C482-1EE3-4702-ABC4-327B94CA2C3A}" type="slidenum">
              <a:rPr lang="en-US"/>
              <a:pPr/>
              <a:t>7</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dirty="0"/>
              <a:t>Speaker Notes:</a:t>
            </a:r>
          </a:p>
          <a:p>
            <a:r>
              <a:rPr lang="en-US" dirty="0"/>
              <a:t>The expected end value is the expected price at the end of an insurance period.  The price is </a:t>
            </a:r>
            <a:r>
              <a:rPr lang="en-US" dirty="0" smtClean="0"/>
              <a:t>published weekly </a:t>
            </a:r>
            <a:r>
              <a:rPr lang="en-US" dirty="0"/>
              <a:t>by AMS.</a:t>
            </a:r>
            <a:br>
              <a:rPr lang="en-US" dirty="0"/>
            </a:br>
            <a:r>
              <a:rPr lang="en-US" dirty="0"/>
              <a:t/>
            </a:r>
            <a:br>
              <a:rPr lang="en-US" dirty="0"/>
            </a:br>
            <a:r>
              <a:rPr lang="en-US" dirty="0"/>
              <a:t>The actual end value is the Formula </a:t>
            </a:r>
            <a:r>
              <a:rPr lang="en-US" dirty="0" smtClean="0"/>
              <a:t>Price </a:t>
            </a:r>
            <a:r>
              <a:rPr lang="en-US" dirty="0"/>
              <a:t>established for previously slaughtered lambs (live basis).  This price is reported in the </a:t>
            </a:r>
            <a:r>
              <a:rPr lang="en-US" i="1" dirty="0"/>
              <a:t>National Weekly Sheep Review</a:t>
            </a:r>
            <a:r>
              <a:rPr lang="en-US" dirty="0"/>
              <a:t>.</a:t>
            </a:r>
            <a:br>
              <a:rPr lang="en-US" dirty="0"/>
            </a:br>
            <a:r>
              <a:rPr lang="en-US" dirty="0"/>
              <a:t/>
            </a:r>
            <a:br>
              <a:rPr lang="en-US" dirty="0"/>
            </a:br>
            <a:r>
              <a:rPr lang="en-US" dirty="0"/>
              <a:t>The subsidy level for LRP-Lamb insurance is 13%.</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9C128-E7C8-439F-861E-8B918037D9ED}" type="slidenum">
              <a:rPr lang="en-US"/>
              <a:pPr/>
              <a:t>8</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dirty="0"/>
              <a:t>Speaker Notes:</a:t>
            </a:r>
          </a:p>
          <a:p>
            <a:r>
              <a:rPr lang="en-US" dirty="0"/>
              <a:t>In this example, Rodney, the producer has 1,000 head of lambs with an expected end weight of 135 pounds.  The current date is July 8 and Rodney expects to market the lambs on October 5 </a:t>
            </a:r>
            <a:r>
              <a:rPr lang="en-US" dirty="0" smtClean="0"/>
              <a:t>or in approximately </a:t>
            </a:r>
            <a:r>
              <a:rPr lang="en-US" dirty="0"/>
              <a:t>13 weeks.  The expected end </a:t>
            </a:r>
            <a:r>
              <a:rPr lang="en-US" dirty="0" smtClean="0"/>
              <a:t>value, </a:t>
            </a:r>
            <a:r>
              <a:rPr lang="en-US" dirty="0"/>
              <a:t>as found on the RMA </a:t>
            </a:r>
            <a:r>
              <a:rPr lang="en-US" dirty="0" smtClean="0"/>
              <a:t>website, </a:t>
            </a:r>
            <a:r>
              <a:rPr lang="en-US" dirty="0"/>
              <a:t>is $107.00 per hundredweight.  The coverage </a:t>
            </a:r>
            <a:r>
              <a:rPr lang="en-US" dirty="0" smtClean="0"/>
              <a:t>level selected </a:t>
            </a:r>
            <a:r>
              <a:rPr lang="en-US" dirty="0"/>
              <a:t>is 95.000% </a:t>
            </a:r>
            <a:r>
              <a:rPr lang="en-US" dirty="0" smtClean="0"/>
              <a:t>giving</a:t>
            </a:r>
            <a:r>
              <a:rPr lang="en-US" baseline="0" dirty="0" smtClean="0"/>
              <a:t> </a:t>
            </a:r>
            <a:r>
              <a:rPr lang="en-US" dirty="0" smtClean="0"/>
              <a:t>a </a:t>
            </a:r>
            <a:r>
              <a:rPr lang="en-US" dirty="0"/>
              <a:t>coverage price of $</a:t>
            </a:r>
            <a:r>
              <a:rPr lang="en-US" dirty="0" smtClean="0"/>
              <a:t>101.65 per</a:t>
            </a:r>
            <a:r>
              <a:rPr lang="en-US" baseline="0" dirty="0" smtClean="0"/>
              <a:t> hundredweight</a:t>
            </a:r>
            <a:r>
              <a:rPr lang="en-US" dirty="0" smtClean="0"/>
              <a:t>.</a:t>
            </a:r>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A6896C-8EBE-41B2-AE10-9F014CEE0B8B}" type="slidenum">
              <a:rPr lang="en-US"/>
              <a:pPr/>
              <a:t>9</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dirty="0"/>
              <a:t>Speaker Notes:</a:t>
            </a:r>
          </a:p>
          <a:p>
            <a:r>
              <a:rPr lang="en-US" dirty="0"/>
              <a:t>Rodney knows the insured value of the lambs is the number of head </a:t>
            </a:r>
            <a:r>
              <a:rPr lang="en-US" dirty="0" smtClean="0"/>
              <a:t>times </a:t>
            </a:r>
            <a:r>
              <a:rPr lang="en-US" dirty="0"/>
              <a:t>the expected end </a:t>
            </a:r>
            <a:r>
              <a:rPr lang="en-US" dirty="0" smtClean="0"/>
              <a:t>weight, </a:t>
            </a:r>
            <a:r>
              <a:rPr lang="en-US" dirty="0"/>
              <a:t>times the coverage price for a total insured value of $137,228.  The premium as specified on the RMA website is just under 2%.  Multiplying the premium rate times the insured value gives a total premium of $2,740.  The subsidy rate is 13% on all the contracts.  Multiplying the subsidy rate times the total premium gives a subsidy amount of $356.  Subtracting this subsidy from the total premium reduces the premium to $2,384 that Rodney will pay.  On a “per head” basis, this premium would be $2.38 per head.  Therefore, for a premium of $2.38 per head, he can protect himself from any downward price movement below $101.65 </a:t>
            </a:r>
            <a:r>
              <a:rPr lang="en-US" dirty="0" smtClean="0"/>
              <a:t>per hundredweight</a:t>
            </a:r>
            <a:r>
              <a:rPr lang="en-US" dirty="0"/>
              <a:t>. Will he receive an indemnity?</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3602" name="Picture 2" descr="Menu page 2008"/>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3" name="Rectangle 5"/>
          <p:cNvSpPr>
            <a:spLocks noGrp="1" noChangeArrowheads="1"/>
          </p:cNvSpPr>
          <p:nvPr>
            <p:ph type="sldNum" sz="quarter" idx="4"/>
          </p:nvPr>
        </p:nvSpPr>
        <p:spPr bwMode="auto">
          <a:xfrm>
            <a:off x="7772400" y="6626225"/>
            <a:ext cx="1295400" cy="2317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solidFill>
                  <a:schemeClr val="bg1"/>
                </a:solidFill>
                <a:latin typeface="+mn-lt"/>
              </a:defRPr>
            </a:lvl1pPr>
          </a:lstStyle>
          <a:p>
            <a:fld id="{D6770CA9-F7B5-453E-A261-7690CD1670D3}" type="slidenum">
              <a:rPr lang="en-US"/>
              <a:pPr/>
              <a:t>‹#›</a:t>
            </a:fld>
            <a:endParaRPr lang="en-US"/>
          </a:p>
        </p:txBody>
      </p:sp>
      <p:pic>
        <p:nvPicPr>
          <p:cNvPr id="4" name="Picture 3" descr="R2Logo.tif"/>
          <p:cNvPicPr>
            <a:picLocks noChangeAspect="1"/>
          </p:cNvPicPr>
          <p:nvPr userDrawn="1"/>
        </p:nvPicPr>
        <p:blipFill>
          <a:blip r:embed="rId3" cstate="print"/>
          <a:stretch>
            <a:fillRect/>
          </a:stretch>
        </p:blipFill>
        <p:spPr>
          <a:xfrm>
            <a:off x="4343400" y="6477000"/>
            <a:ext cx="1466541" cy="381000"/>
          </a:xfrm>
          <a:prstGeom prst="rect">
            <a:avLst/>
          </a:prstGeom>
        </p:spPr>
      </p:pic>
      <p:pic>
        <p:nvPicPr>
          <p:cNvPr id="5" name="Picture 4" descr="RMAlogoHuge2Clr.jpg"/>
          <p:cNvPicPr>
            <a:picLocks noChangeAspect="1"/>
          </p:cNvPicPr>
          <p:nvPr userDrawn="1"/>
        </p:nvPicPr>
        <p:blipFill>
          <a:blip r:embed="rId4" cstate="print"/>
          <a:stretch>
            <a:fillRect/>
          </a:stretch>
        </p:blipFill>
        <p:spPr>
          <a:xfrm>
            <a:off x="6477000" y="6442099"/>
            <a:ext cx="914400" cy="415901"/>
          </a:xfrm>
          <a:prstGeom prst="rect">
            <a:avLst/>
          </a:prstGeom>
        </p:spPr>
      </p:pic>
      <p:pic>
        <p:nvPicPr>
          <p:cNvPr id="6" name="Picture 5" descr="USUwordmark.jpg"/>
          <p:cNvPicPr>
            <a:picLocks noChangeAspect="1"/>
          </p:cNvPicPr>
          <p:nvPr userDrawn="1"/>
        </p:nvPicPr>
        <p:blipFill>
          <a:blip r:embed="rId5" cstate="print"/>
          <a:stretch>
            <a:fillRect/>
          </a:stretch>
        </p:blipFill>
        <p:spPr>
          <a:xfrm>
            <a:off x="8001000" y="6462889"/>
            <a:ext cx="1143000" cy="3951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8E5453B-7250-40F9-AE43-DAEE6690439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21336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2484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6C9715-CC41-4516-9257-0674C5886F3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3FA213D-8B44-4390-9008-CDEA2D7CF47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DA1F592-33B4-4B7A-A636-091898FCE22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3CCE4BF-063A-4E45-B61A-66D46FB99B1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D30D766-D9D9-4AA7-8625-6F1004927F8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2C63982-F03A-48B2-80AA-356C09C021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EF4464C-400D-4D9D-9908-3B1F633709D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A629EAC-B20B-44B9-BD65-2490F83AB19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A9BEBDC-1AC2-4C9A-8208-67DD6718E07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2578" name="Picture 2" descr="Slide"/>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152579" name="Rectangle 3"/>
          <p:cNvSpPr>
            <a:spLocks noGrp="1" noChangeArrowheads="1"/>
          </p:cNvSpPr>
          <p:nvPr>
            <p:ph type="title"/>
          </p:nvPr>
        </p:nvSpPr>
        <p:spPr bwMode="auto">
          <a:xfrm>
            <a:off x="152400" y="1524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2580" name="Rectangle 4"/>
          <p:cNvSpPr>
            <a:spLocks noGrp="1" noChangeArrowheads="1"/>
          </p:cNvSpPr>
          <p:nvPr>
            <p:ph type="body" idx="1"/>
          </p:nvPr>
        </p:nvSpPr>
        <p:spPr bwMode="auto">
          <a:xfrm>
            <a:off x="457200" y="15240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2581" name="Rectangle 5"/>
          <p:cNvSpPr>
            <a:spLocks noGrp="1" noChangeArrowheads="1"/>
          </p:cNvSpPr>
          <p:nvPr>
            <p:ph type="sldNum" sz="quarter" idx="4"/>
          </p:nvPr>
        </p:nvSpPr>
        <p:spPr bwMode="auto">
          <a:xfrm>
            <a:off x="7772400" y="6626225"/>
            <a:ext cx="1295400" cy="2317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solidFill>
                  <a:schemeClr val="bg1"/>
                </a:solidFill>
                <a:latin typeface="+mn-lt"/>
              </a:defRPr>
            </a:lvl1pPr>
          </a:lstStyle>
          <a:p>
            <a:fld id="{D6770CA9-F7B5-453E-A261-7690CD1670D3}" type="slidenum">
              <a:rPr lang="en-US"/>
              <a:pPr/>
              <a:t>‹#›</a:t>
            </a:fld>
            <a:endParaRPr lang="en-US"/>
          </a:p>
        </p:txBody>
      </p:sp>
      <p:pic>
        <p:nvPicPr>
          <p:cNvPr id="6" name="Picture 5" descr="R2Logo.tif"/>
          <p:cNvPicPr>
            <a:picLocks noChangeAspect="1"/>
          </p:cNvPicPr>
          <p:nvPr userDrawn="1"/>
        </p:nvPicPr>
        <p:blipFill>
          <a:blip r:embed="rId14" cstate="print"/>
          <a:stretch>
            <a:fillRect/>
          </a:stretch>
        </p:blipFill>
        <p:spPr>
          <a:xfrm>
            <a:off x="4191000" y="6541258"/>
            <a:ext cx="1219200" cy="316742"/>
          </a:xfrm>
          <a:prstGeom prst="rect">
            <a:avLst/>
          </a:prstGeom>
        </p:spPr>
      </p:pic>
      <p:pic>
        <p:nvPicPr>
          <p:cNvPr id="7" name="Picture 6" descr="RMAlogoHuge2Clr.jpg"/>
          <p:cNvPicPr>
            <a:picLocks noChangeAspect="1"/>
          </p:cNvPicPr>
          <p:nvPr userDrawn="1"/>
        </p:nvPicPr>
        <p:blipFill>
          <a:blip r:embed="rId15" cstate="print"/>
          <a:stretch>
            <a:fillRect/>
          </a:stretch>
        </p:blipFill>
        <p:spPr>
          <a:xfrm>
            <a:off x="6477000" y="6546074"/>
            <a:ext cx="685800" cy="311926"/>
          </a:xfrm>
          <a:prstGeom prst="rect">
            <a:avLst/>
          </a:prstGeom>
        </p:spPr>
      </p:pic>
      <p:pic>
        <p:nvPicPr>
          <p:cNvPr id="8" name="Picture 7" descr="USUwordmark.jpg"/>
          <p:cNvPicPr>
            <a:picLocks noChangeAspect="1"/>
          </p:cNvPicPr>
          <p:nvPr userDrawn="1"/>
        </p:nvPicPr>
        <p:blipFill>
          <a:blip r:embed="rId16" cstate="print"/>
          <a:stretch>
            <a:fillRect/>
          </a:stretch>
        </p:blipFill>
        <p:spPr>
          <a:xfrm>
            <a:off x="8229600" y="6541911"/>
            <a:ext cx="914400" cy="316089"/>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Times New Roman" pitchFamily="18" charset="0"/>
        </a:defRPr>
      </a:lvl2pPr>
      <a:lvl3pPr algn="l" rtl="0" fontAlgn="base">
        <a:spcBef>
          <a:spcPct val="0"/>
        </a:spcBef>
        <a:spcAft>
          <a:spcPct val="0"/>
        </a:spcAft>
        <a:defRPr sz="2800">
          <a:solidFill>
            <a:schemeClr val="bg1"/>
          </a:solidFill>
          <a:latin typeface="Times New Roman" pitchFamily="18" charset="0"/>
        </a:defRPr>
      </a:lvl3pPr>
      <a:lvl4pPr algn="l" rtl="0" fontAlgn="base">
        <a:spcBef>
          <a:spcPct val="0"/>
        </a:spcBef>
        <a:spcAft>
          <a:spcPct val="0"/>
        </a:spcAft>
        <a:defRPr sz="2800">
          <a:solidFill>
            <a:schemeClr val="bg1"/>
          </a:solidFill>
          <a:latin typeface="Times New Roman" pitchFamily="18" charset="0"/>
        </a:defRPr>
      </a:lvl4pPr>
      <a:lvl5pPr algn="l" rtl="0" fontAlgn="base">
        <a:spcBef>
          <a:spcPct val="0"/>
        </a:spcBef>
        <a:spcAft>
          <a:spcPct val="0"/>
        </a:spcAft>
        <a:defRPr sz="2800">
          <a:solidFill>
            <a:schemeClr val="bg1"/>
          </a:solidFill>
          <a:latin typeface="Times New Roman" pitchFamily="18" charset="0"/>
        </a:defRPr>
      </a:lvl5pPr>
      <a:lvl6pPr marL="457200" algn="l" rtl="0" fontAlgn="base">
        <a:spcBef>
          <a:spcPct val="0"/>
        </a:spcBef>
        <a:spcAft>
          <a:spcPct val="0"/>
        </a:spcAft>
        <a:defRPr sz="2800">
          <a:solidFill>
            <a:schemeClr val="bg1"/>
          </a:solidFill>
          <a:latin typeface="Times New Roman" pitchFamily="18" charset="0"/>
        </a:defRPr>
      </a:lvl6pPr>
      <a:lvl7pPr marL="914400" algn="l" rtl="0" fontAlgn="base">
        <a:spcBef>
          <a:spcPct val="0"/>
        </a:spcBef>
        <a:spcAft>
          <a:spcPct val="0"/>
        </a:spcAft>
        <a:defRPr sz="2800">
          <a:solidFill>
            <a:schemeClr val="bg1"/>
          </a:solidFill>
          <a:latin typeface="Times New Roman" pitchFamily="18" charset="0"/>
        </a:defRPr>
      </a:lvl7pPr>
      <a:lvl8pPr marL="1371600" algn="l" rtl="0" fontAlgn="base">
        <a:spcBef>
          <a:spcPct val="0"/>
        </a:spcBef>
        <a:spcAft>
          <a:spcPct val="0"/>
        </a:spcAft>
        <a:defRPr sz="2800">
          <a:solidFill>
            <a:schemeClr val="bg1"/>
          </a:solidFill>
          <a:latin typeface="Times New Roman" pitchFamily="18" charset="0"/>
        </a:defRPr>
      </a:lvl8pPr>
      <a:lvl9pPr marL="1828800" algn="l" rtl="0" fontAlgn="base">
        <a:spcBef>
          <a:spcPct val="0"/>
        </a:spcBef>
        <a:spcAft>
          <a:spcPct val="0"/>
        </a:spcAft>
        <a:defRPr sz="2800">
          <a:solidFill>
            <a:schemeClr val="bg1"/>
          </a:solidFill>
          <a:latin typeface="Times New Roman" pitchFamily="18" charset="0"/>
        </a:defRPr>
      </a:lvl9pPr>
    </p:titleStyle>
    <p:bodyStyle>
      <a:lvl1pPr marL="342900" indent="-342900" algn="l" rtl="0" fontAlgn="base">
        <a:spcBef>
          <a:spcPct val="20000"/>
        </a:spcBef>
        <a:spcAft>
          <a:spcPct val="0"/>
        </a:spcAft>
        <a:buClr>
          <a:schemeClr val="accent2"/>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Font typeface="Arial" charset="0"/>
        <a:buChar char="–"/>
        <a:defRPr sz="2000" i="1">
          <a:solidFill>
            <a:schemeClr val="tx1"/>
          </a:solidFill>
          <a:latin typeface="+mn-lt"/>
        </a:defRPr>
      </a:lvl2pPr>
      <a:lvl3pPr marL="1143000" indent="-228600" algn="l" rtl="0" fontAlgn="base">
        <a:spcBef>
          <a:spcPct val="20000"/>
        </a:spcBef>
        <a:spcAft>
          <a:spcPct val="0"/>
        </a:spcAft>
        <a:buClr>
          <a:schemeClr val="accent1"/>
        </a:buClr>
        <a:buChar char="•"/>
        <a:defRPr>
          <a:solidFill>
            <a:schemeClr val="tx1"/>
          </a:solidFill>
          <a:latin typeface="+mn-lt"/>
        </a:defRPr>
      </a:lvl3pPr>
      <a:lvl4pPr marL="1600200" indent="-228600" algn="l" rtl="0" fontAlgn="base">
        <a:spcBef>
          <a:spcPct val="20000"/>
        </a:spcBef>
        <a:spcAft>
          <a:spcPct val="0"/>
        </a:spcAft>
        <a:buChar char="–"/>
        <a:defRPr sz="1600" i="1">
          <a:solidFill>
            <a:schemeClr val="tx1"/>
          </a:solidFill>
          <a:latin typeface="+mn-lt"/>
        </a:defRPr>
      </a:lvl4pPr>
      <a:lvl5pPr marL="2057400" indent="-228600" algn="l" rtl="0" fontAlgn="base">
        <a:spcBef>
          <a:spcPct val="20000"/>
        </a:spcBef>
        <a:spcAft>
          <a:spcPct val="0"/>
        </a:spcAft>
        <a:buClr>
          <a:schemeClr val="hlink"/>
        </a:buClr>
        <a:buFont typeface="Arial" charset="0"/>
        <a:buChar char="»"/>
        <a:defRPr sz="1600">
          <a:solidFill>
            <a:schemeClr val="tx1"/>
          </a:solidFill>
          <a:latin typeface="+mn-lt"/>
        </a:defRPr>
      </a:lvl5pPr>
      <a:lvl6pPr marL="2514600" indent="-228600" algn="l" rtl="0" fontAlgn="base">
        <a:spcBef>
          <a:spcPct val="20000"/>
        </a:spcBef>
        <a:spcAft>
          <a:spcPct val="0"/>
        </a:spcAft>
        <a:buClr>
          <a:schemeClr val="hlink"/>
        </a:buClr>
        <a:buFont typeface="Arial" charset="0"/>
        <a:buChar char="»"/>
        <a:defRPr sz="1600">
          <a:solidFill>
            <a:schemeClr val="tx1"/>
          </a:solidFill>
          <a:latin typeface="+mn-lt"/>
        </a:defRPr>
      </a:lvl6pPr>
      <a:lvl7pPr marL="2971800" indent="-228600" algn="l" rtl="0" fontAlgn="base">
        <a:spcBef>
          <a:spcPct val="20000"/>
        </a:spcBef>
        <a:spcAft>
          <a:spcPct val="0"/>
        </a:spcAft>
        <a:buClr>
          <a:schemeClr val="hlink"/>
        </a:buClr>
        <a:buFont typeface="Arial" charset="0"/>
        <a:buChar char="»"/>
        <a:defRPr sz="1600">
          <a:solidFill>
            <a:schemeClr val="tx1"/>
          </a:solidFill>
          <a:latin typeface="+mn-lt"/>
        </a:defRPr>
      </a:lvl7pPr>
      <a:lvl8pPr marL="3429000" indent="-228600" algn="l" rtl="0" fontAlgn="base">
        <a:spcBef>
          <a:spcPct val="20000"/>
        </a:spcBef>
        <a:spcAft>
          <a:spcPct val="0"/>
        </a:spcAft>
        <a:buClr>
          <a:schemeClr val="hlink"/>
        </a:buClr>
        <a:buFont typeface="Arial" charset="0"/>
        <a:buChar char="»"/>
        <a:defRPr sz="1600">
          <a:solidFill>
            <a:schemeClr val="tx1"/>
          </a:solidFill>
          <a:latin typeface="+mn-lt"/>
        </a:defRPr>
      </a:lvl8pPr>
      <a:lvl9pPr marL="3886200" indent="-228600" algn="l" rtl="0" fontAlgn="base">
        <a:spcBef>
          <a:spcPct val="20000"/>
        </a:spcBef>
        <a:spcAft>
          <a:spcPct val="0"/>
        </a:spcAft>
        <a:buClr>
          <a:schemeClr val="hlink"/>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nationalatlas.gov/" TargetMode="Externa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file:///F:\BIGJOHNFiles\PROJECTS\WyomingCropInsurance\_LRP_Lamb\2010_UT_LRPLamb\Slide010.wav"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file:///F:\BIGJOHNFiles\PROJECTS\WyomingCropInsurance\_LRP_Lamb\2010_UT_LRPLamb\Slide011.wav"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file:///F:\BIGJOHNFiles\PROJECTS\WyomingCropInsurance\_LRP_Lamb\2010_UT_LRPLamb\Slide012.wav"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file:///F:\BIGJOHNFiles\PROJECTS\WyomingCropInsurance\_LRP_Lamb\2010_UT_LRPLamb\Slide013.wav"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file:///F:\BIGJOHNFiles\PROJECTS\WyomingCropInsurance\_LRP_Lamb\2010_UT_LRPLamb\Slide014.wav" TargetMode="External"/><Relationship Id="rId5" Type="http://schemas.openxmlformats.org/officeDocument/2006/relationships/image" Target="../media/image11.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F:\BIGJOHNFiles\PROJECTS\WyomingCropInsurance\_LRP_Lamb\2010_UT_LRPLamb\Slide002.wav" TargetMode="Externa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F:\BIGJOHNFiles\PROJECTS\WyomingCropInsurance\_LRP_Lamb\2010_UT_LRPLamb\Slide003.wav"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file:///F:\BIGJOHNFiles\PROJECTS\WyomingCropInsurance\_LRP_Lamb\2010_UT_LRPLamb\Slide004.wav" TargetMode="External"/><Relationship Id="rId5" Type="http://schemas.openxmlformats.org/officeDocument/2006/relationships/image" Target="../media/image11.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file:///F:\BIGJOHNFiles\PROJECTS\WyomingCropInsurance\_LRP_Lamb\2010_UT_LRPLamb\Slide005.wav" TargetMode="External"/><Relationship Id="rId5" Type="http://schemas.openxmlformats.org/officeDocument/2006/relationships/image" Target="../media/image11.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file:///F:\BIGJOHNFiles\PROJECTS\WyomingCropInsurance\_LRP_Lamb\2010_UT_LRPLamb\Slide006.wav" TargetMode="External"/><Relationship Id="rId5" Type="http://schemas.openxmlformats.org/officeDocument/2006/relationships/image" Target="../media/image11.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file:///F:\BIGJOHNFiles\PROJECTS\WyomingCropInsurance\_LRP_Lamb\2010_UT_LRPLamb\Slide007.wav" TargetMode="External"/><Relationship Id="rId5" Type="http://schemas.openxmlformats.org/officeDocument/2006/relationships/image" Target="../media/image13.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file:///F:\BIGJOHNFiles\PROJECTS\WyomingCropInsurance\_LRP_Lamb\2010_UT_LRPLamb\Slide008.wav"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file:///F:\BIGJOHNFiles\PROJECTS\WyomingCropInsurance\_LRP_Lamb\2010_UT_LRPLamb\Slide009.wav"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68" y="92112"/>
            <a:ext cx="7162800" cy="1050888"/>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smtClean="0">
                <a:latin typeface="Americana XBd BT" pitchFamily="18" charset="0"/>
              </a:rPr>
              <a:t>I</a:t>
            </a:r>
            <a:r>
              <a:rPr lang="en-US" sz="2800" dirty="0" smtClean="0"/>
              <a:t>nsuring</a:t>
            </a:r>
            <a:r>
              <a:rPr lang="en-US" sz="2800" b="1" dirty="0" smtClean="0"/>
              <a:t> S</a:t>
            </a:r>
            <a:r>
              <a:rPr lang="en-US" sz="2800" dirty="0" smtClean="0"/>
              <a:t>uccess</a:t>
            </a:r>
            <a:r>
              <a:rPr lang="en-US" sz="2800" b="1" dirty="0" smtClean="0"/>
              <a:t> </a:t>
            </a:r>
            <a:r>
              <a:rPr lang="en-US" sz="2800" dirty="0" smtClean="0"/>
              <a:t>for </a:t>
            </a:r>
            <a:r>
              <a:rPr lang="en-US" sz="2800" b="1" dirty="0" smtClean="0"/>
              <a:t>U</a:t>
            </a:r>
            <a:r>
              <a:rPr lang="en-US" sz="2800" dirty="0" smtClean="0"/>
              <a:t>tah</a:t>
            </a:r>
            <a:r>
              <a:rPr lang="en-US" sz="2800" b="1" dirty="0" smtClean="0"/>
              <a:t> A</a:t>
            </a:r>
            <a:r>
              <a:rPr lang="en-US" sz="2800" dirty="0" smtClean="0"/>
              <a:t>griculture</a:t>
            </a:r>
            <a:endParaRPr lang="en-US" sz="2800" dirty="0"/>
          </a:p>
        </p:txBody>
      </p:sp>
      <p:pic>
        <p:nvPicPr>
          <p:cNvPr id="3" name="Picture 2" descr="SHEEP_DRIVE.jpg"/>
          <p:cNvPicPr>
            <a:picLocks noChangeAspect="1"/>
          </p:cNvPicPr>
          <p:nvPr/>
        </p:nvPicPr>
        <p:blipFill>
          <a:blip r:embed="rId3" cstate="print"/>
          <a:srcRect t="49186"/>
          <a:stretch>
            <a:fillRect/>
          </a:stretch>
        </p:blipFill>
        <p:spPr>
          <a:xfrm>
            <a:off x="3096490" y="4343400"/>
            <a:ext cx="6098607" cy="2046732"/>
          </a:xfrm>
          <a:prstGeom prst="rect">
            <a:avLst/>
          </a:prstGeom>
          <a:effectLst>
            <a:softEdge rad="63500"/>
          </a:effectLst>
        </p:spPr>
      </p:pic>
      <p:sp>
        <p:nvSpPr>
          <p:cNvPr id="4" name="TextBox 3"/>
          <p:cNvSpPr txBox="1"/>
          <p:nvPr/>
        </p:nvSpPr>
        <p:spPr>
          <a:xfrm>
            <a:off x="228600" y="5665857"/>
            <a:ext cx="2895600" cy="707886"/>
          </a:xfrm>
          <a:prstGeom prst="rect">
            <a:avLst/>
          </a:prstGeom>
          <a:noFill/>
        </p:spPr>
        <p:txBody>
          <a:bodyPr wrap="square" rtlCol="0">
            <a:spAutoFit/>
          </a:bodyPr>
          <a:lstStyle/>
          <a:p>
            <a:pPr algn="r"/>
            <a:r>
              <a:rPr lang="en-US" sz="1000" b="1" dirty="0" smtClean="0"/>
              <a:t>Voice annotation contributed by:</a:t>
            </a:r>
          </a:p>
          <a:p>
            <a:pPr algn="r"/>
            <a:r>
              <a:rPr lang="en-US" sz="1000" dirty="0" smtClean="0"/>
              <a:t>John P. Hewlett, </a:t>
            </a:r>
            <a:br>
              <a:rPr lang="en-US" sz="1000" dirty="0" smtClean="0"/>
            </a:br>
            <a:r>
              <a:rPr lang="en-US" sz="1000" dirty="0" smtClean="0"/>
              <a:t>Agricultural &amp; Applied Economics</a:t>
            </a:r>
            <a:br>
              <a:rPr lang="en-US" sz="1000" dirty="0" smtClean="0"/>
            </a:br>
            <a:r>
              <a:rPr lang="en-US" sz="1000" dirty="0" smtClean="0"/>
              <a:t>University of Wyoming</a:t>
            </a:r>
            <a:endParaRPr lang="en-US" sz="1000" dirty="0"/>
          </a:p>
        </p:txBody>
      </p:sp>
      <p:sp>
        <p:nvSpPr>
          <p:cNvPr id="5" name="TextBox 4"/>
          <p:cNvSpPr txBox="1"/>
          <p:nvPr/>
        </p:nvSpPr>
        <p:spPr>
          <a:xfrm>
            <a:off x="152400" y="4800600"/>
            <a:ext cx="2971800" cy="861774"/>
          </a:xfrm>
          <a:prstGeom prst="rect">
            <a:avLst/>
          </a:prstGeom>
          <a:noFill/>
        </p:spPr>
        <p:txBody>
          <a:bodyPr wrap="square" rtlCol="0">
            <a:spAutoFit/>
          </a:bodyPr>
          <a:lstStyle/>
          <a:p>
            <a:pPr algn="r"/>
            <a:r>
              <a:rPr lang="en-US" sz="1000" b="1" dirty="0" smtClean="0"/>
              <a:t>Content edited from  a previous version of </a:t>
            </a:r>
            <a:br>
              <a:rPr lang="en-US" sz="1000" b="1" dirty="0" smtClean="0"/>
            </a:br>
            <a:r>
              <a:rPr lang="en-US" sz="1000" b="1" dirty="0" smtClean="0"/>
              <a:t>these materials available at RightRisk.org by:</a:t>
            </a:r>
          </a:p>
          <a:p>
            <a:pPr algn="r"/>
            <a:r>
              <a:rPr lang="en-US" sz="1000" dirty="0" smtClean="0"/>
              <a:t>John P. Hewlett, </a:t>
            </a:r>
            <a:br>
              <a:rPr lang="en-US" sz="1000" dirty="0" smtClean="0"/>
            </a:br>
            <a:r>
              <a:rPr lang="en-US" sz="1000" dirty="0" smtClean="0"/>
              <a:t>Agricultural &amp; Applied Economics</a:t>
            </a:r>
            <a:br>
              <a:rPr lang="en-US" sz="1000" dirty="0" smtClean="0"/>
            </a:br>
            <a:r>
              <a:rPr lang="en-US" sz="1000" dirty="0" smtClean="0"/>
              <a:t>University of Wyoming</a:t>
            </a:r>
            <a:endParaRPr lang="en-US" sz="1000" dirty="0"/>
          </a:p>
        </p:txBody>
      </p:sp>
      <p:sp>
        <p:nvSpPr>
          <p:cNvPr id="6" name="Rectangle 5"/>
          <p:cNvSpPr/>
          <p:nvPr/>
        </p:nvSpPr>
        <p:spPr>
          <a:xfrm>
            <a:off x="152400" y="1828800"/>
            <a:ext cx="2895600" cy="707886"/>
          </a:xfrm>
          <a:prstGeom prst="rect">
            <a:avLst/>
          </a:prstGeom>
        </p:spPr>
        <p:txBody>
          <a:bodyPr wrap="square">
            <a:spAutoFit/>
          </a:bodyPr>
          <a:lstStyle/>
          <a:p>
            <a:r>
              <a:rPr lang="en-US" sz="2000" b="1" dirty="0" smtClean="0">
                <a:effectLst>
                  <a:outerShdw blurRad="38100" dist="38100" dir="2700000" algn="tl">
                    <a:srgbClr val="000000">
                      <a:alpha val="43137"/>
                    </a:srgbClr>
                  </a:outerShdw>
                </a:effectLst>
              </a:rPr>
              <a:t>Livestock Insurance: </a:t>
            </a:r>
            <a:r>
              <a:rPr lang="en-US" sz="2000" dirty="0" smtClean="0"/>
              <a:t>Overview of LRP-Lamb</a:t>
            </a:r>
            <a:endParaRPr lang="en-US" sz="2000" dirty="0"/>
          </a:p>
        </p:txBody>
      </p:sp>
      <p:pic>
        <p:nvPicPr>
          <p:cNvPr id="28674" name="Picture 2" descr="Utah Map"/>
          <p:cNvPicPr>
            <a:picLocks noChangeAspect="1" noChangeArrowheads="1"/>
          </p:cNvPicPr>
          <p:nvPr/>
        </p:nvPicPr>
        <p:blipFill>
          <a:blip r:embed="rId4" cstate="print"/>
          <a:srcRect/>
          <a:stretch>
            <a:fillRect/>
          </a:stretch>
        </p:blipFill>
        <p:spPr bwMode="auto">
          <a:xfrm>
            <a:off x="762000" y="2590800"/>
            <a:ext cx="2035014" cy="1828800"/>
          </a:xfrm>
          <a:prstGeom prst="rect">
            <a:avLst/>
          </a:prstGeom>
          <a:noFill/>
        </p:spPr>
      </p:pic>
      <p:sp>
        <p:nvSpPr>
          <p:cNvPr id="8" name="TextBox 7"/>
          <p:cNvSpPr txBox="1"/>
          <p:nvPr/>
        </p:nvSpPr>
        <p:spPr>
          <a:xfrm>
            <a:off x="1230923" y="4378569"/>
            <a:ext cx="1632178" cy="215444"/>
          </a:xfrm>
          <a:prstGeom prst="rect">
            <a:avLst/>
          </a:prstGeom>
          <a:noFill/>
        </p:spPr>
        <p:txBody>
          <a:bodyPr wrap="none" rtlCol="0">
            <a:spAutoFit/>
          </a:bodyPr>
          <a:lstStyle/>
          <a:p>
            <a:r>
              <a:rPr lang="en-US" sz="800" b="1" dirty="0" smtClean="0"/>
              <a:t>Source: </a:t>
            </a:r>
            <a:r>
              <a:rPr lang="en-US" sz="800" dirty="0" smtClean="0">
                <a:hlinkClick r:id="rId5"/>
              </a:rPr>
              <a:t>http://nationalatlas.gov</a:t>
            </a:r>
            <a:endParaRPr lang="en-US" sz="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Livestock Insurance: LRP for Lambs                        Example (cont.)</a:t>
            </a:r>
          </a:p>
        </p:txBody>
      </p:sp>
      <p:sp>
        <p:nvSpPr>
          <p:cNvPr id="168965" name="Text Box 5"/>
          <p:cNvSpPr txBox="1">
            <a:spLocks noChangeArrowheads="1"/>
          </p:cNvSpPr>
          <p:nvPr/>
        </p:nvSpPr>
        <p:spPr bwMode="auto">
          <a:xfrm>
            <a:off x="990600" y="2286000"/>
            <a:ext cx="7391400" cy="3031599"/>
          </a:xfrm>
          <a:prstGeom prst="rect">
            <a:avLst/>
          </a:prstGeom>
          <a:solidFill>
            <a:schemeClr val="accent1">
              <a:lumMod val="10000"/>
              <a:lumOff val="90000"/>
            </a:schemeClr>
          </a:solidFill>
          <a:ln w="76200" cmpd="tri">
            <a:solidFill>
              <a:srgbClr val="996633"/>
            </a:solidFill>
            <a:miter lim="800000"/>
            <a:headEnd/>
            <a:tailEnd/>
          </a:ln>
          <a:effectLst/>
        </p:spPr>
        <p:txBody>
          <a:bodyPr wrap="square">
            <a:spAutoFit/>
          </a:bodyPr>
          <a:lstStyle/>
          <a:p>
            <a:pPr>
              <a:spcBef>
                <a:spcPct val="50000"/>
              </a:spcBef>
            </a:pPr>
            <a:endParaRPr lang="en-US" sz="1000" b="1" dirty="0">
              <a:solidFill>
                <a:schemeClr val="accent2"/>
              </a:solidFill>
              <a:latin typeface="Arial" pitchFamily="34" charset="0"/>
              <a:cs typeface="Arial" pitchFamily="34" charset="0"/>
            </a:endParaRPr>
          </a:p>
          <a:p>
            <a:pPr>
              <a:spcBef>
                <a:spcPct val="50000"/>
              </a:spcBef>
            </a:pPr>
            <a:r>
              <a:rPr lang="en-US" sz="2400" b="1" dirty="0">
                <a:solidFill>
                  <a:schemeClr val="accent2"/>
                </a:solidFill>
                <a:latin typeface="Arial" pitchFamily="34" charset="0"/>
                <a:cs typeface="Arial" pitchFamily="34" charset="0"/>
              </a:rPr>
              <a:t>Indemnity</a:t>
            </a:r>
            <a:r>
              <a:rPr lang="en-US" sz="2400" dirty="0">
                <a:solidFill>
                  <a:schemeClr val="accent2"/>
                </a:solidFill>
                <a:latin typeface="Arial" pitchFamily="34" charset="0"/>
                <a:cs typeface="Arial" pitchFamily="34" charset="0"/>
              </a:rPr>
              <a:t>:  = </a:t>
            </a:r>
            <a:r>
              <a:rPr lang="en-US" sz="2400" dirty="0" smtClean="0">
                <a:solidFill>
                  <a:schemeClr val="accent2"/>
                </a:solidFill>
                <a:latin typeface="Arial" pitchFamily="34" charset="0"/>
                <a:cs typeface="Arial" pitchFamily="34" charset="0"/>
              </a:rPr>
              <a:t/>
            </a:r>
            <a:br>
              <a:rPr lang="en-US" sz="2400" dirty="0" smtClean="0">
                <a:solidFill>
                  <a:schemeClr val="accent2"/>
                </a:solidFill>
                <a:latin typeface="Arial" pitchFamily="34" charset="0"/>
                <a:cs typeface="Arial" pitchFamily="34" charset="0"/>
              </a:rPr>
            </a:br>
            <a:endParaRPr lang="en-US" sz="2400" dirty="0">
              <a:solidFill>
                <a:schemeClr val="accent2"/>
              </a:solidFill>
              <a:latin typeface="Arial" pitchFamily="34" charset="0"/>
              <a:cs typeface="Arial" pitchFamily="34" charset="0"/>
            </a:endParaRPr>
          </a:p>
          <a:p>
            <a:pPr algn="ctr">
              <a:spcBef>
                <a:spcPct val="50000"/>
              </a:spcBef>
            </a:pPr>
            <a:r>
              <a:rPr lang="en-US" sz="2400" dirty="0">
                <a:solidFill>
                  <a:schemeClr val="accent2"/>
                </a:solidFill>
                <a:latin typeface="Arial" pitchFamily="34" charset="0"/>
                <a:cs typeface="Arial" pitchFamily="34" charset="0"/>
              </a:rPr>
              <a:t>[1,000 head of lambs x 1.35 hundredweight per lamb x ($101.650 – 98.000)] x 1.0 = </a:t>
            </a:r>
          </a:p>
          <a:p>
            <a:pPr algn="ctr">
              <a:spcBef>
                <a:spcPct val="50000"/>
              </a:spcBef>
            </a:pPr>
            <a:r>
              <a:rPr lang="en-US" sz="2400" b="1" dirty="0">
                <a:solidFill>
                  <a:schemeClr val="accent2"/>
                </a:solidFill>
                <a:latin typeface="Arial" pitchFamily="34" charset="0"/>
                <a:cs typeface="Arial" pitchFamily="34" charset="0"/>
              </a:rPr>
              <a:t>$4,928</a:t>
            </a:r>
            <a:r>
              <a:rPr lang="en-US" sz="2400" dirty="0">
                <a:solidFill>
                  <a:schemeClr val="accent2"/>
                </a:solidFill>
                <a:latin typeface="Arial" pitchFamily="34" charset="0"/>
                <a:cs typeface="Arial" pitchFamily="34" charset="0"/>
              </a:rPr>
              <a:t/>
            </a:r>
            <a:br>
              <a:rPr lang="en-US" sz="2400" dirty="0">
                <a:solidFill>
                  <a:schemeClr val="accent2"/>
                </a:solidFill>
                <a:latin typeface="Arial" pitchFamily="34" charset="0"/>
                <a:cs typeface="Arial" pitchFamily="34" charset="0"/>
              </a:rPr>
            </a:br>
            <a:endParaRPr lang="en-US" sz="1000" dirty="0">
              <a:solidFill>
                <a:schemeClr val="accent2"/>
              </a:solidFill>
              <a:latin typeface="Arial" pitchFamily="34" charset="0"/>
              <a:cs typeface="Arial" pitchFamily="34" charset="0"/>
              <a:sym typeface="WP TypographicSymbols" pitchFamily="2" charset="2"/>
            </a:endParaRPr>
          </a:p>
          <a:p>
            <a:pPr>
              <a:spcBef>
                <a:spcPct val="50000"/>
              </a:spcBef>
            </a:pPr>
            <a:endParaRPr lang="en-US" sz="1000" dirty="0">
              <a:solidFill>
                <a:schemeClr val="accent2"/>
              </a:solidFill>
              <a:latin typeface="Arial" pitchFamily="34" charset="0"/>
              <a:cs typeface="Arial" pitchFamily="34" charset="0"/>
            </a:endParaRPr>
          </a:p>
        </p:txBody>
      </p:sp>
      <p:pic>
        <p:nvPicPr>
          <p:cNvPr id="5" name="Slide010.wav">
            <a:hlinkClick r:id="" action="ppaction://media"/>
          </p:cNvPr>
          <p:cNvPicPr>
            <a:picLocks noRot="1" noChangeAspect="1"/>
          </p:cNvPicPr>
          <p:nvPr>
            <a:audioFile r:link="rId1"/>
          </p:nvPr>
        </p:nvPicPr>
        <p:blipFill>
          <a:blip r:embed="rId4" cstate="print"/>
          <a:stretch>
            <a:fillRect/>
          </a:stretch>
        </p:blipFill>
        <p:spPr>
          <a:xfrm>
            <a:off x="88392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3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dirty="0"/>
              <a:t>Livestock Insurance: LRP for Lambs                        </a:t>
            </a:r>
            <a:r>
              <a:rPr lang="en-US" dirty="0" smtClean="0"/>
              <a:t>Example II</a:t>
            </a:r>
            <a:endParaRPr lang="en-US" dirty="0"/>
          </a:p>
        </p:txBody>
      </p:sp>
      <p:graphicFrame>
        <p:nvGraphicFramePr>
          <p:cNvPr id="4" name="Table 3"/>
          <p:cNvGraphicFramePr>
            <a:graphicFrameLocks noGrp="1"/>
          </p:cNvGraphicFramePr>
          <p:nvPr/>
        </p:nvGraphicFramePr>
        <p:xfrm>
          <a:off x="1524000" y="1600200"/>
          <a:ext cx="6096000" cy="4419600"/>
        </p:xfrm>
        <a:graphic>
          <a:graphicData uri="http://schemas.openxmlformats.org/drawingml/2006/table">
            <a:tbl>
              <a:tblPr firstRow="1" bandRow="1">
                <a:effectLst>
                  <a:outerShdw blurRad="50800" dist="50800" dir="5400000" algn="ctr" rotWithShape="0">
                    <a:schemeClr val="bg2">
                      <a:lumMod val="75000"/>
                      <a:lumOff val="25000"/>
                    </a:schemeClr>
                  </a:outerShdw>
                </a:effectLst>
                <a:tableStyleId>{69CF1AB2-1976-4502-BF36-3FF5EA218861}</a:tableStyleId>
              </a:tblPr>
              <a:tblGrid>
                <a:gridCol w="2032000"/>
                <a:gridCol w="2032000"/>
                <a:gridCol w="2032000"/>
              </a:tblGrid>
              <a:tr h="441960">
                <a:tc>
                  <a:txBody>
                    <a:bodyPr/>
                    <a:lstStyle/>
                    <a:p>
                      <a:pPr algn="ctr"/>
                      <a:r>
                        <a:rPr lang="en-US" sz="14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Contract Data</a:t>
                      </a:r>
                      <a:endParaRPr lang="en-US" sz="14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a:txBody>
                  <a:tcPr anchor="ctr">
                    <a:solidFill>
                      <a:schemeClr val="accent6">
                        <a:lumMod val="40000"/>
                        <a:lumOff val="60000"/>
                      </a:schemeClr>
                    </a:solidFill>
                  </a:tcPr>
                </a:tc>
                <a:tc>
                  <a:txBody>
                    <a:bodyPr/>
                    <a:lstStyle/>
                    <a:p>
                      <a:pPr algn="ctr"/>
                      <a:r>
                        <a:rPr lang="en-US" sz="14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Value</a:t>
                      </a:r>
                      <a:endParaRPr lang="en-US" sz="14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a:txBody>
                  <a:tcPr anchor="ctr">
                    <a:solidFill>
                      <a:schemeClr val="accent6">
                        <a:lumMod val="40000"/>
                        <a:lumOff val="60000"/>
                      </a:schemeClr>
                    </a:solidFill>
                  </a:tcPr>
                </a:tc>
                <a:tc>
                  <a:txBody>
                    <a:bodyPr/>
                    <a:lstStyle/>
                    <a:p>
                      <a:pPr algn="ctr"/>
                      <a:r>
                        <a:rPr lang="en-US" sz="14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Calculation</a:t>
                      </a:r>
                      <a:endParaRPr lang="en-US" sz="14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a:txBody>
                  <a:tcPr anchor="ctr">
                    <a:solidFill>
                      <a:schemeClr val="accent6">
                        <a:lumMod val="40000"/>
                        <a:lumOff val="60000"/>
                      </a:schemeClr>
                    </a:solidFill>
                  </a:tcPr>
                </a:tc>
              </a:tr>
              <a:tr h="441960">
                <a:tc>
                  <a:txBody>
                    <a:bodyPr/>
                    <a:lstStyle/>
                    <a:p>
                      <a:pPr algn="ctr"/>
                      <a:r>
                        <a:rPr lang="en-US" sz="1200" b="1" dirty="0" smtClean="0">
                          <a:solidFill>
                            <a:schemeClr val="accent2"/>
                          </a:solidFill>
                          <a:latin typeface="Arial" pitchFamily="34" charset="0"/>
                          <a:cs typeface="Arial" pitchFamily="34" charset="0"/>
                        </a:rPr>
                        <a:t>Number of Lambs</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2,000</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dirty="0" smtClean="0">
                          <a:solidFill>
                            <a:schemeClr val="accent2"/>
                          </a:solidFill>
                          <a:latin typeface="Arial" pitchFamily="34" charset="0"/>
                          <a:cs typeface="Arial" pitchFamily="34" charset="0"/>
                        </a:rPr>
                        <a:t>Producer</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Expected Weight</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135 lb.</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dirty="0" smtClean="0">
                          <a:solidFill>
                            <a:schemeClr val="accent2"/>
                          </a:solidFill>
                          <a:latin typeface="Arial" pitchFamily="34" charset="0"/>
                          <a:cs typeface="Arial" pitchFamily="34" charset="0"/>
                        </a:rPr>
                        <a:t>Producer</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Current Date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June 21</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dirty="0" smtClean="0">
                          <a:solidFill>
                            <a:schemeClr val="accent2"/>
                          </a:solidFill>
                          <a:latin typeface="Arial" pitchFamily="34" charset="0"/>
                          <a:cs typeface="Arial" pitchFamily="34" charset="0"/>
                        </a:rPr>
                        <a:t>Producer</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Marketing Date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September 15</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dirty="0" smtClean="0">
                          <a:solidFill>
                            <a:schemeClr val="accent2"/>
                          </a:solidFill>
                          <a:latin typeface="Arial" pitchFamily="34" charset="0"/>
                          <a:cs typeface="Arial" pitchFamily="34" charset="0"/>
                        </a:rPr>
                        <a:t>Producer</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Insurance</a:t>
                      </a:r>
                      <a:r>
                        <a:rPr lang="en-US" sz="1200" b="1" baseline="0" dirty="0" smtClean="0">
                          <a:solidFill>
                            <a:schemeClr val="accent2"/>
                          </a:solidFill>
                          <a:latin typeface="Arial" pitchFamily="34" charset="0"/>
                          <a:cs typeface="Arial" pitchFamily="34" charset="0"/>
                        </a:rPr>
                        <a:t> Period</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13 weeks</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dirty="0" smtClean="0">
                          <a:solidFill>
                            <a:schemeClr val="accent2"/>
                          </a:solidFill>
                          <a:latin typeface="Arial" pitchFamily="34" charset="0"/>
                          <a:cs typeface="Arial" pitchFamily="34" charset="0"/>
                        </a:rPr>
                        <a:t>Producer</a:t>
                      </a:r>
                      <a:r>
                        <a:rPr lang="en-US" sz="1600" dirty="0" smtClean="0">
                          <a:solidFill>
                            <a:schemeClr val="tx1"/>
                          </a:solidFill>
                          <a:latin typeface="Arial" pitchFamily="34" charset="0"/>
                          <a:cs typeface="Arial" pitchFamily="34" charset="0"/>
                        </a:rPr>
                        <a:t>*</a:t>
                      </a:r>
                      <a:endParaRPr lang="en-US" sz="1200" b="0" dirty="0">
                        <a:solidFill>
                          <a:schemeClr val="tx1"/>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Expected Ending</a:t>
                      </a:r>
                      <a:r>
                        <a:rPr lang="en-US" sz="1200" b="1" baseline="0" dirty="0" smtClean="0">
                          <a:solidFill>
                            <a:schemeClr val="accent2"/>
                          </a:solidFill>
                          <a:latin typeface="Arial" pitchFamily="34" charset="0"/>
                          <a:cs typeface="Arial" pitchFamily="34" charset="0"/>
                        </a:rPr>
                        <a:t> Value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$126.30 /cwt</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dirty="0" smtClean="0">
                          <a:solidFill>
                            <a:schemeClr val="accent2"/>
                          </a:solidFill>
                          <a:latin typeface="Arial" pitchFamily="34" charset="0"/>
                          <a:cs typeface="Arial" pitchFamily="34" charset="0"/>
                        </a:rPr>
                        <a:t>RMA</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Coverage Level</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80.00%</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2"/>
                          </a:solidFill>
                          <a:latin typeface="Arial" pitchFamily="34" charset="0"/>
                          <a:cs typeface="Arial" pitchFamily="34" charset="0"/>
                        </a:rPr>
                        <a:t>Producer</a:t>
                      </a:r>
                      <a:r>
                        <a:rPr lang="en-US" sz="1600" dirty="0" smtClean="0">
                          <a:solidFill>
                            <a:schemeClr val="tx1"/>
                          </a:solidFill>
                          <a:latin typeface="Arial" pitchFamily="34" charset="0"/>
                          <a:cs typeface="Arial" pitchFamily="34" charset="0"/>
                        </a:rPr>
                        <a:t>*</a:t>
                      </a:r>
                      <a:endParaRPr lang="en-US" sz="1200" b="0" dirty="0" smtClean="0">
                        <a:solidFill>
                          <a:schemeClr val="tx1"/>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Coverage Price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$101.040 /cwt</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441960">
                <a:tc gridSpan="3">
                  <a:txBody>
                    <a:bodyPr/>
                    <a:lstStyle/>
                    <a:p>
                      <a:pPr algn="l"/>
                      <a:r>
                        <a:rPr lang="en-US" sz="1600" dirty="0" smtClean="0">
                          <a:latin typeface="Arial" pitchFamily="34" charset="0"/>
                          <a:cs typeface="Arial" pitchFamily="34" charset="0"/>
                        </a:rPr>
                        <a:t>*</a:t>
                      </a:r>
                      <a:r>
                        <a:rPr lang="en-US" sz="1200" dirty="0" smtClean="0">
                          <a:latin typeface="Arial" pitchFamily="34" charset="0"/>
                          <a:cs typeface="Arial" pitchFamily="34" charset="0"/>
                        </a:rPr>
                        <a:t>  Producer’s choices</a:t>
                      </a:r>
                      <a:r>
                        <a:rPr lang="en-US" sz="1200" baseline="0" dirty="0" smtClean="0">
                          <a:latin typeface="Arial" pitchFamily="34" charset="0"/>
                          <a:cs typeface="Arial" pitchFamily="34" charset="0"/>
                        </a:rPr>
                        <a:t> are limited.</a:t>
                      </a:r>
                      <a:endParaRPr lang="en-US" sz="1200" b="0" dirty="0">
                        <a:solidFill>
                          <a:schemeClr val="tx1"/>
                        </a:solidFill>
                        <a:latin typeface="Arial" pitchFamily="34" charset="0"/>
                        <a:cs typeface="Arial" pitchFamily="34" charset="0"/>
                      </a:endParaRPr>
                    </a:p>
                  </a:txBody>
                  <a:tcPr anchor="ctr">
                    <a:solidFill>
                      <a:schemeClr val="bg1"/>
                    </a:solidFill>
                  </a:tcPr>
                </a:tc>
                <a:tc hMerge="1">
                  <a:txBody>
                    <a:bodyPr/>
                    <a:lstStyle/>
                    <a:p>
                      <a:pPr algn="ctr"/>
                      <a:endParaRPr lang="en-US" sz="1200" b="0" dirty="0">
                        <a:solidFill>
                          <a:schemeClr val="accent2"/>
                        </a:solidFill>
                        <a:latin typeface="Arial" pitchFamily="34" charset="0"/>
                        <a:cs typeface="Arial" pitchFamily="34" charset="0"/>
                      </a:endParaRPr>
                    </a:p>
                  </a:txBody>
                  <a:tcPr anchor="ctr">
                    <a:solidFill>
                      <a:schemeClr val="bg1"/>
                    </a:solidFill>
                  </a:tcPr>
                </a:tc>
                <a:tc hMerge="1">
                  <a:txBody>
                    <a:bodyPr/>
                    <a:lstStyle/>
                    <a:p>
                      <a:pPr algn="ctr"/>
                      <a:endParaRPr lang="en-US" sz="1200" b="0" dirty="0">
                        <a:solidFill>
                          <a:schemeClr val="accent2"/>
                        </a:solidFill>
                        <a:latin typeface="Arial" pitchFamily="34" charset="0"/>
                        <a:cs typeface="Arial" pitchFamily="34" charset="0"/>
                      </a:endParaRPr>
                    </a:p>
                  </a:txBody>
                  <a:tcPr anchor="ctr">
                    <a:solidFill>
                      <a:schemeClr val="bg1"/>
                    </a:solidFill>
                  </a:tcPr>
                </a:tc>
              </a:tr>
            </a:tbl>
          </a:graphicData>
        </a:graphic>
      </p:graphicFrame>
      <p:pic>
        <p:nvPicPr>
          <p:cNvPr id="5" name="Slide011.wav">
            <a:hlinkClick r:id="" action="ppaction://media"/>
          </p:cNvPr>
          <p:cNvPicPr>
            <a:picLocks noRot="1" noChangeAspect="1"/>
          </p:cNvPicPr>
          <p:nvPr>
            <a:audioFile r:link="rId1"/>
          </p:nvPr>
        </p:nvPicPr>
        <p:blipFill>
          <a:blip r:embed="rId4" cstate="print"/>
          <a:stretch>
            <a:fillRect/>
          </a:stretch>
        </p:blipFill>
        <p:spPr>
          <a:xfrm>
            <a:off x="88392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4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dirty="0"/>
              <a:t>Livestock Insurance: LRP for Lambs                        Example </a:t>
            </a:r>
            <a:r>
              <a:rPr lang="en-US" dirty="0" smtClean="0"/>
              <a:t>II (cont</a:t>
            </a:r>
            <a:r>
              <a:rPr lang="en-US" dirty="0"/>
              <a:t>.)</a:t>
            </a:r>
          </a:p>
        </p:txBody>
      </p:sp>
      <p:sp>
        <p:nvSpPr>
          <p:cNvPr id="166918" name="Text Box 6"/>
          <p:cNvSpPr txBox="1">
            <a:spLocks noChangeArrowheads="1"/>
          </p:cNvSpPr>
          <p:nvPr/>
        </p:nvSpPr>
        <p:spPr bwMode="auto">
          <a:xfrm>
            <a:off x="457200" y="5562600"/>
            <a:ext cx="8001000" cy="923330"/>
          </a:xfrm>
          <a:prstGeom prst="rect">
            <a:avLst/>
          </a:prstGeom>
          <a:noFill/>
          <a:ln w="9525">
            <a:noFill/>
            <a:miter lim="800000"/>
            <a:headEnd/>
            <a:tailEnd/>
          </a:ln>
          <a:effectLst/>
        </p:spPr>
        <p:txBody>
          <a:bodyPr>
            <a:spAutoFit/>
          </a:bodyPr>
          <a:lstStyle/>
          <a:p>
            <a:r>
              <a:rPr lang="en-US" dirty="0">
                <a:latin typeface="Times New Roman" pitchFamily="18" charset="0"/>
                <a:sym typeface="WP TypographicSymbols" pitchFamily="2" charset="2"/>
              </a:rPr>
              <a:t>Suppose </a:t>
            </a:r>
            <a:r>
              <a:rPr lang="en-US" dirty="0" smtClean="0">
                <a:latin typeface="Times New Roman" pitchFamily="18" charset="0"/>
                <a:sym typeface="WP TypographicSymbols" pitchFamily="2" charset="2"/>
              </a:rPr>
              <a:t>Jim actually </a:t>
            </a:r>
            <a:r>
              <a:rPr lang="en-US" dirty="0">
                <a:latin typeface="Times New Roman" pitchFamily="18" charset="0"/>
                <a:sym typeface="WP TypographicSymbols" pitchFamily="2" charset="2"/>
              </a:rPr>
              <a:t>sells </a:t>
            </a:r>
            <a:r>
              <a:rPr lang="en-US" dirty="0" smtClean="0">
                <a:latin typeface="Times New Roman" pitchFamily="18" charset="0"/>
                <a:sym typeface="WP TypographicSymbols" pitchFamily="2" charset="2"/>
              </a:rPr>
              <a:t>2,000 </a:t>
            </a:r>
            <a:r>
              <a:rPr lang="en-US" dirty="0">
                <a:latin typeface="Times New Roman" pitchFamily="18" charset="0"/>
                <a:sym typeface="WP TypographicSymbols" pitchFamily="2" charset="2"/>
              </a:rPr>
              <a:t>135 pound lambs on </a:t>
            </a:r>
            <a:r>
              <a:rPr lang="en-US" dirty="0" smtClean="0">
                <a:latin typeface="Times New Roman" pitchFamily="18" charset="0"/>
                <a:sym typeface="WP TypographicSymbols" pitchFamily="2" charset="2"/>
              </a:rPr>
              <a:t>September 15</a:t>
            </a:r>
            <a:r>
              <a:rPr lang="en-US" dirty="0">
                <a:latin typeface="Times New Roman" pitchFamily="18" charset="0"/>
                <a:sym typeface="WP TypographicSymbols" pitchFamily="2" charset="2"/>
              </a:rPr>
              <a:t>. </a:t>
            </a:r>
            <a:r>
              <a:rPr lang="en-US" dirty="0" smtClean="0">
                <a:latin typeface="Times New Roman" pitchFamily="18" charset="0"/>
                <a:sym typeface="WP TypographicSymbols" pitchFamily="2" charset="2"/>
              </a:rPr>
              <a:t/>
            </a:r>
            <a:br>
              <a:rPr lang="en-US" dirty="0" smtClean="0">
                <a:latin typeface="Times New Roman" pitchFamily="18" charset="0"/>
                <a:sym typeface="WP TypographicSymbols" pitchFamily="2" charset="2"/>
              </a:rPr>
            </a:br>
            <a:r>
              <a:rPr lang="en-US" dirty="0" smtClean="0">
                <a:latin typeface="Times New Roman" pitchFamily="18" charset="0"/>
                <a:sym typeface="WP TypographicSymbols" pitchFamily="2" charset="2"/>
              </a:rPr>
              <a:t>The </a:t>
            </a:r>
            <a:r>
              <a:rPr lang="en-US" dirty="0">
                <a:latin typeface="Times New Roman" pitchFamily="18" charset="0"/>
                <a:sym typeface="WP TypographicSymbols" pitchFamily="2" charset="2"/>
              </a:rPr>
              <a:t>reported actual ending value is </a:t>
            </a:r>
            <a:r>
              <a:rPr lang="en-US" dirty="0" smtClean="0">
                <a:latin typeface="Times New Roman" pitchFamily="18" charset="0"/>
                <a:sym typeface="WP TypographicSymbols" pitchFamily="2" charset="2"/>
              </a:rPr>
              <a:t>$98.00/cwt.</a:t>
            </a:r>
          </a:p>
          <a:p>
            <a:r>
              <a:rPr lang="en-US" i="1" dirty="0" smtClean="0">
                <a:latin typeface="Times New Roman" pitchFamily="18" charset="0"/>
                <a:sym typeface="WP TypographicSymbols" pitchFamily="2" charset="2"/>
              </a:rPr>
              <a:t>Will Jim receive </a:t>
            </a:r>
            <a:r>
              <a:rPr lang="en-US" i="1" dirty="0">
                <a:latin typeface="Times New Roman" pitchFamily="18" charset="0"/>
                <a:sym typeface="WP TypographicSymbols" pitchFamily="2" charset="2"/>
              </a:rPr>
              <a:t>an indemnity?</a:t>
            </a:r>
          </a:p>
        </p:txBody>
      </p:sp>
      <p:graphicFrame>
        <p:nvGraphicFramePr>
          <p:cNvPr id="6" name="Table 5"/>
          <p:cNvGraphicFramePr>
            <a:graphicFrameLocks noGrp="1"/>
          </p:cNvGraphicFramePr>
          <p:nvPr/>
        </p:nvGraphicFramePr>
        <p:xfrm>
          <a:off x="1524000" y="1600201"/>
          <a:ext cx="6096000" cy="3657598"/>
        </p:xfrm>
        <a:graphic>
          <a:graphicData uri="http://schemas.openxmlformats.org/drawingml/2006/table">
            <a:tbl>
              <a:tblPr firstRow="1" bandRow="1">
                <a:effectLst>
                  <a:outerShdw blurRad="50800" dist="50800" dir="5400000" algn="ctr" rotWithShape="0">
                    <a:schemeClr val="bg2">
                      <a:lumMod val="75000"/>
                      <a:lumOff val="25000"/>
                    </a:schemeClr>
                  </a:outerShdw>
                </a:effectLst>
                <a:tableStyleId>{69CF1AB2-1976-4502-BF36-3FF5EA218861}</a:tableStyleId>
              </a:tblPr>
              <a:tblGrid>
                <a:gridCol w="2032000"/>
                <a:gridCol w="2032000"/>
                <a:gridCol w="2032000"/>
              </a:tblGrid>
              <a:tr h="522514">
                <a:tc>
                  <a:txBody>
                    <a:bodyPr/>
                    <a:lstStyle/>
                    <a:p>
                      <a:pPr algn="ctr"/>
                      <a:r>
                        <a:rPr lang="en-US" sz="14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Contract Data</a:t>
                      </a:r>
                      <a:endParaRPr lang="en-US" sz="14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a:txBody>
                  <a:tcPr anchor="ctr">
                    <a:solidFill>
                      <a:schemeClr val="accent6">
                        <a:lumMod val="40000"/>
                        <a:lumOff val="60000"/>
                      </a:schemeClr>
                    </a:solidFill>
                  </a:tcPr>
                </a:tc>
                <a:tc>
                  <a:txBody>
                    <a:bodyPr/>
                    <a:lstStyle/>
                    <a:p>
                      <a:pPr algn="ctr"/>
                      <a:r>
                        <a:rPr lang="en-US" sz="14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Value</a:t>
                      </a:r>
                      <a:endParaRPr lang="en-US" sz="14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a:txBody>
                  <a:tcPr anchor="ctr">
                    <a:solidFill>
                      <a:schemeClr val="accent6">
                        <a:lumMod val="40000"/>
                        <a:lumOff val="60000"/>
                      </a:schemeClr>
                    </a:solidFill>
                  </a:tcPr>
                </a:tc>
                <a:tc>
                  <a:txBody>
                    <a:bodyPr/>
                    <a:lstStyle/>
                    <a:p>
                      <a:pPr algn="ctr"/>
                      <a:r>
                        <a:rPr lang="en-US" sz="14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Calculation</a:t>
                      </a:r>
                      <a:endParaRPr lang="en-US" sz="14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a:txBody>
                  <a:tcPr anchor="ctr">
                    <a:solidFill>
                      <a:schemeClr val="accent6">
                        <a:lumMod val="40000"/>
                        <a:lumOff val="60000"/>
                      </a:schemeClr>
                    </a:solidFill>
                  </a:tcPr>
                </a:tc>
              </a:tr>
              <a:tr h="522514">
                <a:tc>
                  <a:txBody>
                    <a:bodyPr/>
                    <a:lstStyle/>
                    <a:p>
                      <a:pPr algn="ctr"/>
                      <a:r>
                        <a:rPr lang="en-US" sz="1200" b="1" dirty="0" smtClean="0">
                          <a:solidFill>
                            <a:schemeClr val="accent2"/>
                          </a:solidFill>
                          <a:latin typeface="Arial" pitchFamily="34" charset="0"/>
                          <a:cs typeface="Arial" pitchFamily="34" charset="0"/>
                        </a:rPr>
                        <a:t>Insured Value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$272,808</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b="0" dirty="0" smtClean="0">
                          <a:solidFill>
                            <a:schemeClr val="accent2"/>
                          </a:solidFill>
                          <a:latin typeface="Arial" pitchFamily="34" charset="0"/>
                          <a:cs typeface="Arial" pitchFamily="34" charset="0"/>
                        </a:rPr>
                        <a:t>2,000 hd x 1.35 cwt/hd x</a:t>
                      </a:r>
                      <a:br>
                        <a:rPr lang="en-US" sz="1200" b="0" dirty="0" smtClean="0">
                          <a:solidFill>
                            <a:schemeClr val="accent2"/>
                          </a:solidFill>
                          <a:latin typeface="Arial" pitchFamily="34" charset="0"/>
                          <a:cs typeface="Arial" pitchFamily="34" charset="0"/>
                        </a:rPr>
                      </a:br>
                      <a:r>
                        <a:rPr lang="en-US" sz="1200" b="0" dirty="0" smtClean="0">
                          <a:solidFill>
                            <a:schemeClr val="accent2"/>
                          </a:solidFill>
                          <a:latin typeface="Arial" pitchFamily="34" charset="0"/>
                          <a:cs typeface="Arial" pitchFamily="34" charset="0"/>
                        </a:rPr>
                        <a:t>$101.040/cwt</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522514">
                <a:tc>
                  <a:txBody>
                    <a:bodyPr/>
                    <a:lstStyle/>
                    <a:p>
                      <a:pPr algn="ctr"/>
                      <a:r>
                        <a:rPr lang="en-US" sz="1200" b="1" dirty="0" smtClean="0">
                          <a:solidFill>
                            <a:schemeClr val="accent2"/>
                          </a:solidFill>
                          <a:latin typeface="Arial" pitchFamily="34" charset="0"/>
                          <a:cs typeface="Arial" pitchFamily="34" charset="0"/>
                        </a:rPr>
                        <a:t>Premium Rate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b="0" dirty="0" smtClean="0">
                          <a:solidFill>
                            <a:schemeClr val="accent2"/>
                          </a:solidFill>
                          <a:latin typeface="Arial" pitchFamily="34" charset="0"/>
                          <a:cs typeface="Arial" pitchFamily="34" charset="0"/>
                        </a:rPr>
                        <a:t>0.000800</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b="0" dirty="0" smtClean="0">
                          <a:solidFill>
                            <a:schemeClr val="accent2"/>
                          </a:solidFill>
                          <a:latin typeface="Arial" pitchFamily="34" charset="0"/>
                          <a:cs typeface="Arial" pitchFamily="34" charset="0"/>
                        </a:rPr>
                        <a:t>RMA</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522514">
                <a:tc>
                  <a:txBody>
                    <a:bodyPr/>
                    <a:lstStyle/>
                    <a:p>
                      <a:pPr algn="ctr"/>
                      <a:r>
                        <a:rPr lang="en-US" sz="1200" b="1" dirty="0" smtClean="0">
                          <a:solidFill>
                            <a:schemeClr val="accent2"/>
                          </a:solidFill>
                          <a:latin typeface="Arial" pitchFamily="34" charset="0"/>
                          <a:cs typeface="Arial" pitchFamily="34" charset="0"/>
                        </a:rPr>
                        <a:t>Total Premium</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$218</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b="0" dirty="0" smtClean="0">
                          <a:solidFill>
                            <a:schemeClr val="accent2"/>
                          </a:solidFill>
                          <a:latin typeface="Arial" pitchFamily="34" charset="0"/>
                          <a:cs typeface="Arial" pitchFamily="34" charset="0"/>
                        </a:rPr>
                        <a:t>$272,808 x 0.000800</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522514">
                <a:tc>
                  <a:txBody>
                    <a:bodyPr/>
                    <a:lstStyle/>
                    <a:p>
                      <a:pPr algn="ctr"/>
                      <a:r>
                        <a:rPr lang="en-US" sz="1200" b="1" dirty="0" smtClean="0">
                          <a:solidFill>
                            <a:schemeClr val="accent2"/>
                          </a:solidFill>
                          <a:latin typeface="Arial" pitchFamily="34" charset="0"/>
                          <a:cs typeface="Arial" pitchFamily="34" charset="0"/>
                        </a:rPr>
                        <a:t>Subsidy Rate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13%</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b="0" dirty="0" smtClean="0">
                          <a:solidFill>
                            <a:schemeClr val="accent2"/>
                          </a:solidFill>
                          <a:latin typeface="Arial" pitchFamily="34" charset="0"/>
                          <a:cs typeface="Arial" pitchFamily="34" charset="0"/>
                        </a:rPr>
                        <a:t>RMA</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522514">
                <a:tc>
                  <a:txBody>
                    <a:bodyPr/>
                    <a:lstStyle/>
                    <a:p>
                      <a:pPr algn="ctr"/>
                      <a:r>
                        <a:rPr lang="en-US" sz="1200" b="1" dirty="0" smtClean="0">
                          <a:solidFill>
                            <a:schemeClr val="accent2"/>
                          </a:solidFill>
                          <a:latin typeface="Arial" pitchFamily="34" charset="0"/>
                          <a:cs typeface="Arial" pitchFamily="34" charset="0"/>
                        </a:rPr>
                        <a:t>Subsidy Amount</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$28</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b="0" kern="1200" dirty="0" smtClean="0">
                          <a:solidFill>
                            <a:schemeClr val="accent2"/>
                          </a:solidFill>
                          <a:latin typeface="Arial" pitchFamily="34" charset="0"/>
                          <a:ea typeface="+mn-ea"/>
                          <a:cs typeface="Arial" pitchFamily="34" charset="0"/>
                        </a:rPr>
                        <a:t>$218 x 0.13</a:t>
                      </a:r>
                    </a:p>
                  </a:txBody>
                  <a:tcPr anchor="ctr">
                    <a:solidFill>
                      <a:schemeClr val="accent1">
                        <a:lumMod val="10000"/>
                        <a:lumOff val="90000"/>
                      </a:schemeClr>
                    </a:solidFill>
                  </a:tcPr>
                </a:tc>
              </a:tr>
              <a:tr h="522514">
                <a:tc>
                  <a:txBody>
                    <a:bodyPr/>
                    <a:lstStyle/>
                    <a:p>
                      <a:pPr algn="ctr"/>
                      <a:r>
                        <a:rPr lang="en-US" sz="1200" b="1" dirty="0" smtClean="0">
                          <a:solidFill>
                            <a:schemeClr val="accent2"/>
                          </a:solidFill>
                          <a:latin typeface="Arial" pitchFamily="34" charset="0"/>
                          <a:cs typeface="Arial" pitchFamily="34" charset="0"/>
                        </a:rPr>
                        <a:t>Producer Premium</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$190</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b="0" dirty="0" smtClean="0">
                          <a:solidFill>
                            <a:schemeClr val="accent2"/>
                          </a:solidFill>
                          <a:latin typeface="Arial" pitchFamily="34" charset="0"/>
                          <a:cs typeface="Arial" pitchFamily="34" charset="0"/>
                        </a:rPr>
                        <a:t>$218 -</a:t>
                      </a:r>
                      <a:r>
                        <a:rPr lang="en-US" sz="1200" b="0" baseline="0" dirty="0" smtClean="0">
                          <a:solidFill>
                            <a:schemeClr val="accent2"/>
                          </a:solidFill>
                          <a:latin typeface="Arial" pitchFamily="34" charset="0"/>
                          <a:cs typeface="Arial" pitchFamily="34" charset="0"/>
                        </a:rPr>
                        <a:t> $28</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bl>
          </a:graphicData>
        </a:graphic>
      </p:graphicFrame>
      <p:pic>
        <p:nvPicPr>
          <p:cNvPr id="5" name="Slide012.wav">
            <a:hlinkClick r:id="" action="ppaction://media"/>
          </p:cNvPr>
          <p:cNvPicPr>
            <a:picLocks noRot="1" noChangeAspect="1"/>
          </p:cNvPicPr>
          <p:nvPr>
            <a:audioFile r:link="rId1"/>
          </p:nvPr>
        </p:nvPicPr>
        <p:blipFill>
          <a:blip r:embed="rId4" cstate="print"/>
          <a:stretch>
            <a:fillRect/>
          </a:stretch>
        </p:blipFill>
        <p:spPr>
          <a:xfrm>
            <a:off x="88392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26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dirty="0"/>
              <a:t>Livestock Insurance: LRP for Lambs                        Example </a:t>
            </a:r>
            <a:r>
              <a:rPr lang="en-US" dirty="0" smtClean="0"/>
              <a:t>II (cont</a:t>
            </a:r>
            <a:r>
              <a:rPr lang="en-US" dirty="0"/>
              <a:t>.)</a:t>
            </a:r>
          </a:p>
        </p:txBody>
      </p:sp>
      <p:sp>
        <p:nvSpPr>
          <p:cNvPr id="168965" name="Text Box 5"/>
          <p:cNvSpPr txBox="1">
            <a:spLocks noChangeArrowheads="1"/>
          </p:cNvSpPr>
          <p:nvPr/>
        </p:nvSpPr>
        <p:spPr bwMode="auto">
          <a:xfrm>
            <a:off x="990600" y="2286000"/>
            <a:ext cx="7391400" cy="3031599"/>
          </a:xfrm>
          <a:prstGeom prst="rect">
            <a:avLst/>
          </a:prstGeom>
          <a:solidFill>
            <a:schemeClr val="accent1">
              <a:lumMod val="10000"/>
              <a:lumOff val="90000"/>
            </a:schemeClr>
          </a:solidFill>
          <a:ln w="76200" cmpd="tri">
            <a:solidFill>
              <a:srgbClr val="996633"/>
            </a:solidFill>
            <a:miter lim="800000"/>
            <a:headEnd/>
            <a:tailEnd/>
          </a:ln>
          <a:effectLst/>
        </p:spPr>
        <p:txBody>
          <a:bodyPr wrap="square">
            <a:spAutoFit/>
          </a:bodyPr>
          <a:lstStyle/>
          <a:p>
            <a:pPr>
              <a:spcBef>
                <a:spcPct val="50000"/>
              </a:spcBef>
            </a:pPr>
            <a:endParaRPr lang="en-US" sz="1000" b="1" dirty="0">
              <a:solidFill>
                <a:schemeClr val="accent2"/>
              </a:solidFill>
              <a:latin typeface="Arial" pitchFamily="34" charset="0"/>
              <a:cs typeface="Arial" pitchFamily="34" charset="0"/>
            </a:endParaRPr>
          </a:p>
          <a:p>
            <a:pPr>
              <a:spcBef>
                <a:spcPct val="50000"/>
              </a:spcBef>
            </a:pPr>
            <a:r>
              <a:rPr lang="en-US" sz="2400" b="1" dirty="0">
                <a:solidFill>
                  <a:schemeClr val="accent2"/>
                </a:solidFill>
                <a:latin typeface="Arial" pitchFamily="34" charset="0"/>
                <a:cs typeface="Arial" pitchFamily="34" charset="0"/>
              </a:rPr>
              <a:t>Indemnity</a:t>
            </a:r>
            <a:r>
              <a:rPr lang="en-US" sz="2400" dirty="0">
                <a:solidFill>
                  <a:schemeClr val="accent2"/>
                </a:solidFill>
                <a:latin typeface="Arial" pitchFamily="34" charset="0"/>
                <a:cs typeface="Arial" pitchFamily="34" charset="0"/>
              </a:rPr>
              <a:t>:  = </a:t>
            </a:r>
            <a:r>
              <a:rPr lang="en-US" sz="2400" dirty="0" smtClean="0">
                <a:solidFill>
                  <a:schemeClr val="accent2"/>
                </a:solidFill>
                <a:latin typeface="Arial" pitchFamily="34" charset="0"/>
                <a:cs typeface="Arial" pitchFamily="34" charset="0"/>
              </a:rPr>
              <a:t/>
            </a:r>
            <a:br>
              <a:rPr lang="en-US" sz="2400" dirty="0" smtClean="0">
                <a:solidFill>
                  <a:schemeClr val="accent2"/>
                </a:solidFill>
                <a:latin typeface="Arial" pitchFamily="34" charset="0"/>
                <a:cs typeface="Arial" pitchFamily="34" charset="0"/>
              </a:rPr>
            </a:br>
            <a:endParaRPr lang="en-US" sz="2400" dirty="0">
              <a:solidFill>
                <a:schemeClr val="accent2"/>
              </a:solidFill>
              <a:latin typeface="Arial" pitchFamily="34" charset="0"/>
              <a:cs typeface="Arial" pitchFamily="34" charset="0"/>
            </a:endParaRPr>
          </a:p>
          <a:p>
            <a:pPr algn="ctr">
              <a:spcBef>
                <a:spcPct val="50000"/>
              </a:spcBef>
            </a:pPr>
            <a:r>
              <a:rPr lang="en-US" sz="2400" dirty="0" smtClean="0">
                <a:solidFill>
                  <a:schemeClr val="accent2"/>
                </a:solidFill>
                <a:latin typeface="Arial" pitchFamily="34" charset="0"/>
                <a:cs typeface="Arial" pitchFamily="34" charset="0"/>
              </a:rPr>
              <a:t>[2,000 </a:t>
            </a:r>
            <a:r>
              <a:rPr lang="en-US" sz="2400" dirty="0">
                <a:solidFill>
                  <a:schemeClr val="accent2"/>
                </a:solidFill>
                <a:latin typeface="Arial" pitchFamily="34" charset="0"/>
                <a:cs typeface="Arial" pitchFamily="34" charset="0"/>
              </a:rPr>
              <a:t>head of lambs x 1.35 hundredweight per lamb x ($</a:t>
            </a:r>
            <a:r>
              <a:rPr lang="en-US" sz="2400" dirty="0" smtClean="0">
                <a:solidFill>
                  <a:schemeClr val="accent2"/>
                </a:solidFill>
                <a:latin typeface="Arial" pitchFamily="34" charset="0"/>
                <a:cs typeface="Arial" pitchFamily="34" charset="0"/>
              </a:rPr>
              <a:t>101.040 </a:t>
            </a:r>
            <a:r>
              <a:rPr lang="en-US" sz="2400" dirty="0">
                <a:solidFill>
                  <a:schemeClr val="accent2"/>
                </a:solidFill>
                <a:latin typeface="Arial" pitchFamily="34" charset="0"/>
                <a:cs typeface="Arial" pitchFamily="34" charset="0"/>
              </a:rPr>
              <a:t>– 98.000)] x 1.0 = </a:t>
            </a:r>
          </a:p>
          <a:p>
            <a:pPr algn="ctr">
              <a:spcBef>
                <a:spcPct val="50000"/>
              </a:spcBef>
            </a:pPr>
            <a:r>
              <a:rPr lang="en-US" sz="2400" b="1" dirty="0" smtClean="0">
                <a:solidFill>
                  <a:schemeClr val="accent2"/>
                </a:solidFill>
                <a:latin typeface="Arial" pitchFamily="34" charset="0"/>
                <a:cs typeface="Arial" pitchFamily="34" charset="0"/>
              </a:rPr>
              <a:t>$8,208</a:t>
            </a:r>
            <a:r>
              <a:rPr lang="en-US" sz="2400" dirty="0">
                <a:solidFill>
                  <a:schemeClr val="accent2"/>
                </a:solidFill>
                <a:latin typeface="Arial" pitchFamily="34" charset="0"/>
                <a:cs typeface="Arial" pitchFamily="34" charset="0"/>
              </a:rPr>
              <a:t/>
            </a:r>
            <a:br>
              <a:rPr lang="en-US" sz="2400" dirty="0">
                <a:solidFill>
                  <a:schemeClr val="accent2"/>
                </a:solidFill>
                <a:latin typeface="Arial" pitchFamily="34" charset="0"/>
                <a:cs typeface="Arial" pitchFamily="34" charset="0"/>
              </a:rPr>
            </a:br>
            <a:endParaRPr lang="en-US" sz="1000" dirty="0">
              <a:solidFill>
                <a:schemeClr val="accent2"/>
              </a:solidFill>
              <a:latin typeface="Arial" pitchFamily="34" charset="0"/>
              <a:cs typeface="Arial" pitchFamily="34" charset="0"/>
              <a:sym typeface="WP TypographicSymbols" pitchFamily="2" charset="2"/>
            </a:endParaRPr>
          </a:p>
          <a:p>
            <a:pPr>
              <a:spcBef>
                <a:spcPct val="50000"/>
              </a:spcBef>
            </a:pPr>
            <a:endParaRPr lang="en-US" sz="1000" dirty="0">
              <a:solidFill>
                <a:schemeClr val="accent2"/>
              </a:solidFill>
              <a:latin typeface="Arial" pitchFamily="34" charset="0"/>
              <a:cs typeface="Arial" pitchFamily="34" charset="0"/>
            </a:endParaRPr>
          </a:p>
        </p:txBody>
      </p:sp>
      <p:pic>
        <p:nvPicPr>
          <p:cNvPr id="4" name="Slide013.wav">
            <a:hlinkClick r:id="" action="ppaction://media"/>
          </p:cNvPr>
          <p:cNvPicPr>
            <a:picLocks noRot="1" noChangeAspect="1"/>
          </p:cNvPicPr>
          <p:nvPr>
            <a:audioFile r:link="rId1"/>
          </p:nvPr>
        </p:nvPicPr>
        <p:blipFill>
          <a:blip r:embed="rId4" cstate="print"/>
          <a:stretch>
            <a:fillRect/>
          </a:stretch>
        </p:blipFill>
        <p:spPr>
          <a:xfrm>
            <a:off x="88392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3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Livestock Insurance: LRP for Lambs                       </a:t>
            </a:r>
            <a:br>
              <a:rPr lang="en-US"/>
            </a:br>
            <a:r>
              <a:rPr lang="en-US"/>
              <a:t>Summary</a:t>
            </a:r>
          </a:p>
        </p:txBody>
      </p:sp>
      <p:sp>
        <p:nvSpPr>
          <p:cNvPr id="171011" name="Rectangle 3"/>
          <p:cNvSpPr>
            <a:spLocks noGrp="1" noChangeArrowheads="1"/>
          </p:cNvSpPr>
          <p:nvPr>
            <p:ph type="body" idx="1"/>
          </p:nvPr>
        </p:nvSpPr>
        <p:spPr>
          <a:xfrm>
            <a:off x="457200" y="1524000"/>
            <a:ext cx="4114800" cy="4800600"/>
          </a:xfrm>
        </p:spPr>
        <p:txBody>
          <a:bodyPr/>
          <a:lstStyle/>
          <a:p>
            <a:r>
              <a:rPr lang="en-US" dirty="0">
                <a:sym typeface="WP TypographicSymbols" pitchFamily="2" charset="2"/>
              </a:rPr>
              <a:t>Let’s summarize what you have learned.  In this lesson, you’ve learned about:</a:t>
            </a:r>
          </a:p>
          <a:p>
            <a:pPr lvl="1"/>
            <a:r>
              <a:rPr lang="en-US" dirty="0">
                <a:sym typeface="WP TypographicSymbols" pitchFamily="2" charset="2"/>
              </a:rPr>
              <a:t>Livestock Risk Protection (LRP) for Lamb</a:t>
            </a:r>
          </a:p>
          <a:p>
            <a:pPr lvl="1"/>
            <a:r>
              <a:rPr lang="en-US" dirty="0">
                <a:sym typeface="WP TypographicSymbols" pitchFamily="2" charset="2"/>
              </a:rPr>
              <a:t>Insures against price changes</a:t>
            </a:r>
          </a:p>
          <a:p>
            <a:pPr lvl="1"/>
            <a:r>
              <a:rPr lang="en-US" dirty="0" smtClean="0">
                <a:sym typeface="WP TypographicSymbols" pitchFamily="2" charset="2"/>
              </a:rPr>
              <a:t>Indemnities received </a:t>
            </a:r>
            <a:r>
              <a:rPr lang="en-US" dirty="0">
                <a:sym typeface="WP TypographicSymbols" pitchFamily="2" charset="2"/>
              </a:rPr>
              <a:t>when prices decline</a:t>
            </a:r>
          </a:p>
          <a:p>
            <a:endParaRPr lang="en-US" dirty="0"/>
          </a:p>
        </p:txBody>
      </p:sp>
      <p:pic>
        <p:nvPicPr>
          <p:cNvPr id="171012" name="Picture 4" descr="Sheep 040"/>
          <p:cNvPicPr>
            <a:picLocks noChangeAspect="1" noChangeArrowheads="1"/>
          </p:cNvPicPr>
          <p:nvPr/>
        </p:nvPicPr>
        <p:blipFill>
          <a:blip r:embed="rId4" cstate="print"/>
          <a:srcRect/>
          <a:stretch>
            <a:fillRect/>
          </a:stretch>
        </p:blipFill>
        <p:spPr bwMode="auto">
          <a:xfrm>
            <a:off x="4495800" y="2219325"/>
            <a:ext cx="4267200" cy="2971800"/>
          </a:xfrm>
          <a:prstGeom prst="rect">
            <a:avLst/>
          </a:prstGeom>
          <a:noFill/>
        </p:spPr>
      </p:pic>
      <p:pic>
        <p:nvPicPr>
          <p:cNvPr id="5" name="Slide014.wav">
            <a:hlinkClick r:id="" action="ppaction://media"/>
          </p:cNvPr>
          <p:cNvPicPr>
            <a:picLocks noRot="1" noChangeAspect="1"/>
          </p:cNvPicPr>
          <p:nvPr>
            <a:audioFile r:link="rId1"/>
          </p:nvPr>
        </p:nvPicPr>
        <p:blipFill>
          <a:blip r:embed="rId5" cstate="print"/>
          <a:stretch>
            <a:fillRect/>
          </a:stretch>
        </p:blipFill>
        <p:spPr>
          <a:xfrm>
            <a:off x="88392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64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t>Livestock Insurance: Overview</a:t>
            </a:r>
          </a:p>
        </p:txBody>
      </p:sp>
      <p:sp>
        <p:nvSpPr>
          <p:cNvPr id="79875" name="Rectangle 3"/>
          <p:cNvSpPr>
            <a:spLocks noGrp="1" noChangeArrowheads="1"/>
          </p:cNvSpPr>
          <p:nvPr>
            <p:ph type="body" idx="1"/>
          </p:nvPr>
        </p:nvSpPr>
        <p:spPr>
          <a:xfrm>
            <a:off x="457200" y="1524000"/>
            <a:ext cx="4800600" cy="4800600"/>
          </a:xfrm>
        </p:spPr>
        <p:txBody>
          <a:bodyPr/>
          <a:lstStyle/>
          <a:p>
            <a:r>
              <a:rPr lang="en-US" dirty="0"/>
              <a:t>Livestock Risk Protection </a:t>
            </a:r>
            <a:r>
              <a:rPr lang="en-US" dirty="0" smtClean="0"/>
              <a:t>(LRP) feeder cattle and </a:t>
            </a:r>
            <a:r>
              <a:rPr lang="en-US" dirty="0"/>
              <a:t>fed </a:t>
            </a:r>
            <a:r>
              <a:rPr lang="en-US" dirty="0" smtClean="0"/>
              <a:t>cattle</a:t>
            </a:r>
            <a:endParaRPr lang="en-US" dirty="0"/>
          </a:p>
          <a:p>
            <a:r>
              <a:rPr lang="en-US" dirty="0"/>
              <a:t>Livestock Risk Protection (LRP) for swine</a:t>
            </a:r>
          </a:p>
          <a:p>
            <a:r>
              <a:rPr lang="en-US" dirty="0"/>
              <a:t>Livestock Risk Protection (LRP) for slaughter lambs</a:t>
            </a:r>
          </a:p>
          <a:p>
            <a:r>
              <a:rPr lang="en-US" dirty="0"/>
              <a:t>The insurable types and weights of feeder cattle under livestock insurance</a:t>
            </a:r>
          </a:p>
          <a:p>
            <a:r>
              <a:rPr lang="en-US" dirty="0"/>
              <a:t>Insurance against price changes</a:t>
            </a:r>
          </a:p>
          <a:p>
            <a:r>
              <a:rPr lang="en-US" dirty="0"/>
              <a:t>Indemnity calculations</a:t>
            </a:r>
          </a:p>
        </p:txBody>
      </p:sp>
      <p:pic>
        <p:nvPicPr>
          <p:cNvPr id="79876" name="Picture 4"/>
          <p:cNvPicPr>
            <a:picLocks noChangeAspect="1" noChangeArrowheads="1"/>
          </p:cNvPicPr>
          <p:nvPr/>
        </p:nvPicPr>
        <p:blipFill>
          <a:blip r:embed="rId4" cstate="print"/>
          <a:srcRect l="69531" t="30487" r="8594" b="25069"/>
          <a:stretch>
            <a:fillRect/>
          </a:stretch>
        </p:blipFill>
        <p:spPr bwMode="auto">
          <a:xfrm>
            <a:off x="5715000" y="1600200"/>
            <a:ext cx="3017838" cy="4419600"/>
          </a:xfrm>
          <a:prstGeom prst="rect">
            <a:avLst/>
          </a:prstGeom>
          <a:noFill/>
          <a:ln w="9525">
            <a:noFill/>
            <a:miter lim="800000"/>
            <a:headEnd/>
            <a:tailEnd/>
          </a:ln>
          <a:effectLst/>
        </p:spPr>
      </p:pic>
      <p:pic>
        <p:nvPicPr>
          <p:cNvPr id="7" name="Picture 6" descr="00_08_DroversTour103.jpg"/>
          <p:cNvPicPr>
            <a:picLocks noChangeAspect="1"/>
          </p:cNvPicPr>
          <p:nvPr/>
        </p:nvPicPr>
        <p:blipFill>
          <a:blip r:embed="rId5" cstate="print"/>
          <a:srcRect l="14024" r="20122"/>
          <a:stretch>
            <a:fillRect/>
          </a:stretch>
        </p:blipFill>
        <p:spPr>
          <a:xfrm>
            <a:off x="5943600" y="1842655"/>
            <a:ext cx="2604655" cy="3962400"/>
          </a:xfrm>
          <a:prstGeom prst="rect">
            <a:avLst/>
          </a:prstGeom>
        </p:spPr>
      </p:pic>
      <p:pic>
        <p:nvPicPr>
          <p:cNvPr id="9" name="Slide002.wav">
            <a:hlinkClick r:id="" action="ppaction://media"/>
          </p:cNvPr>
          <p:cNvPicPr>
            <a:picLocks noRot="1" noChangeAspect="1"/>
          </p:cNvPicPr>
          <p:nvPr>
            <a:audioFile r:link="rId1"/>
          </p:nvPr>
        </p:nvPicPr>
        <p:blipFill>
          <a:blip r:embed="rId6" cstate="print"/>
          <a:stretch>
            <a:fillRect/>
          </a:stretch>
        </p:blipFill>
        <p:spPr>
          <a:xfrm>
            <a:off x="88392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20"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Livestock Insurance: LRP for Lambs                        Geographic Coverage</a:t>
            </a:r>
          </a:p>
        </p:txBody>
      </p:sp>
      <p:sp>
        <p:nvSpPr>
          <p:cNvPr id="154627" name="Rectangle 3"/>
          <p:cNvSpPr>
            <a:spLocks noGrp="1" noChangeArrowheads="1"/>
          </p:cNvSpPr>
          <p:nvPr>
            <p:ph type="body" idx="1"/>
          </p:nvPr>
        </p:nvSpPr>
        <p:spPr>
          <a:xfrm>
            <a:off x="457200" y="1524000"/>
            <a:ext cx="4419600" cy="4800600"/>
          </a:xfrm>
        </p:spPr>
        <p:txBody>
          <a:bodyPr/>
          <a:lstStyle/>
          <a:p>
            <a:pPr>
              <a:lnSpc>
                <a:spcPct val="90000"/>
              </a:lnSpc>
            </a:pPr>
            <a:r>
              <a:rPr lang="en-US" dirty="0">
                <a:sym typeface="WP TypographicSymbols" pitchFamily="2" charset="2"/>
              </a:rPr>
              <a:t>The program is available in all counties of </a:t>
            </a:r>
            <a:r>
              <a:rPr lang="en-US" dirty="0" smtClean="0">
                <a:sym typeface="WP TypographicSymbols" pitchFamily="2" charset="2"/>
              </a:rPr>
              <a:t>Utah </a:t>
            </a:r>
            <a:r>
              <a:rPr lang="en-US" dirty="0">
                <a:sym typeface="WP TypographicSymbols" pitchFamily="2" charset="2"/>
              </a:rPr>
              <a:t>and in all counties in </a:t>
            </a:r>
            <a:r>
              <a:rPr lang="en-US" dirty="0" smtClean="0">
                <a:sym typeface="WP TypographicSymbols" pitchFamily="2" charset="2"/>
              </a:rPr>
              <a:t>27 </a:t>
            </a:r>
            <a:r>
              <a:rPr lang="en-US" dirty="0">
                <a:sym typeface="WP TypographicSymbols" pitchFamily="2" charset="2"/>
              </a:rPr>
              <a:t>other states</a:t>
            </a:r>
          </a:p>
          <a:p>
            <a:pPr>
              <a:lnSpc>
                <a:spcPct val="90000"/>
              </a:lnSpc>
            </a:pPr>
            <a:r>
              <a:rPr lang="en-US" dirty="0">
                <a:sym typeface="WP TypographicSymbols" pitchFamily="2" charset="2"/>
              </a:rPr>
              <a:t>LRP for lamb:  </a:t>
            </a:r>
          </a:p>
          <a:p>
            <a:pPr lvl="1">
              <a:lnSpc>
                <a:spcPct val="90000"/>
              </a:lnSpc>
            </a:pPr>
            <a:r>
              <a:rPr lang="en-US" i="0" dirty="0">
                <a:sym typeface="WP TypographicSymbols" pitchFamily="2" charset="2"/>
              </a:rPr>
              <a:t>Offers single-peril price protection for lamb producers</a:t>
            </a:r>
          </a:p>
          <a:p>
            <a:pPr lvl="1">
              <a:lnSpc>
                <a:spcPct val="90000"/>
              </a:lnSpc>
            </a:pPr>
            <a:r>
              <a:rPr lang="en-US" i="0" dirty="0">
                <a:sym typeface="WP TypographicSymbols" pitchFamily="2" charset="2"/>
              </a:rPr>
              <a:t>May reduce downside price risk for producers, but it does not eliminate other risks</a:t>
            </a:r>
          </a:p>
          <a:p>
            <a:pPr lvl="1">
              <a:lnSpc>
                <a:spcPct val="90000"/>
              </a:lnSpc>
            </a:pPr>
            <a:r>
              <a:rPr lang="en-US" i="0" dirty="0">
                <a:sym typeface="WP TypographicSymbols" pitchFamily="2" charset="2"/>
              </a:rPr>
              <a:t>Does not cover sickness or death of lambs</a:t>
            </a:r>
          </a:p>
          <a:p>
            <a:pPr lvl="1">
              <a:lnSpc>
                <a:spcPct val="90000"/>
              </a:lnSpc>
            </a:pPr>
            <a:r>
              <a:rPr lang="en-US" i="0" dirty="0">
                <a:sym typeface="WP TypographicSymbols" pitchFamily="2" charset="2"/>
              </a:rPr>
              <a:t>Does not insure against possible rising feed costs.  Producers remain subject to </a:t>
            </a:r>
            <a:r>
              <a:rPr lang="en-US" b="1" dirty="0">
                <a:sym typeface="WP TypographicSymbols" pitchFamily="2" charset="2"/>
              </a:rPr>
              <a:t>basis price risk</a:t>
            </a:r>
            <a:r>
              <a:rPr lang="en-US" i="0" dirty="0">
                <a:sym typeface="WP TypographicSymbols" pitchFamily="2" charset="2"/>
              </a:rPr>
              <a:t>.</a:t>
            </a:r>
            <a:endParaRPr lang="en-US" i="0" dirty="0"/>
          </a:p>
          <a:p>
            <a:pPr>
              <a:lnSpc>
                <a:spcPct val="90000"/>
              </a:lnSpc>
            </a:pPr>
            <a:endParaRPr lang="en-US" dirty="0"/>
          </a:p>
        </p:txBody>
      </p:sp>
      <p:pic>
        <p:nvPicPr>
          <p:cNvPr id="154629" name="Picture 5" descr="Sheep 073"/>
          <p:cNvPicPr>
            <a:picLocks noChangeAspect="1" noChangeArrowheads="1"/>
          </p:cNvPicPr>
          <p:nvPr/>
        </p:nvPicPr>
        <p:blipFill>
          <a:blip r:embed="rId4" cstate="print"/>
          <a:srcRect/>
          <a:stretch>
            <a:fillRect/>
          </a:stretch>
        </p:blipFill>
        <p:spPr bwMode="auto">
          <a:xfrm>
            <a:off x="4876800" y="2349500"/>
            <a:ext cx="3886200" cy="2701925"/>
          </a:xfrm>
          <a:prstGeom prst="rect">
            <a:avLst/>
          </a:prstGeom>
          <a:noFill/>
        </p:spPr>
      </p:pic>
      <p:pic>
        <p:nvPicPr>
          <p:cNvPr id="5" name="Slide003.wav">
            <a:hlinkClick r:id="" action="ppaction://media"/>
          </p:cNvPr>
          <p:cNvPicPr>
            <a:picLocks noRot="1" noChangeAspect="1"/>
          </p:cNvPicPr>
          <p:nvPr>
            <a:audioFile r:link="rId1"/>
          </p:nvPr>
        </p:nvPicPr>
        <p:blipFill>
          <a:blip r:embed="rId5" cstate="print"/>
          <a:stretch>
            <a:fillRect/>
          </a:stretch>
        </p:blipFill>
        <p:spPr>
          <a:xfrm>
            <a:off x="88392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6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Livestock Insurance: LRP for Lambs                      </a:t>
            </a:r>
            <a:br>
              <a:rPr lang="en-US"/>
            </a:br>
            <a:r>
              <a:rPr lang="en-US"/>
              <a:t>Basics</a:t>
            </a:r>
            <a:endParaRPr lang="en-US" b="1"/>
          </a:p>
        </p:txBody>
      </p:sp>
      <p:sp>
        <p:nvSpPr>
          <p:cNvPr id="156675" name="Rectangle 3"/>
          <p:cNvSpPr>
            <a:spLocks noGrp="1" noChangeArrowheads="1"/>
          </p:cNvSpPr>
          <p:nvPr>
            <p:ph type="body" idx="1"/>
          </p:nvPr>
        </p:nvSpPr>
        <p:spPr>
          <a:xfrm>
            <a:off x="457200" y="1524000"/>
            <a:ext cx="4800600" cy="4800600"/>
          </a:xfrm>
        </p:spPr>
        <p:txBody>
          <a:bodyPr/>
          <a:lstStyle/>
          <a:p>
            <a:pPr marL="457200" indent="-457200">
              <a:lnSpc>
                <a:spcPct val="90000"/>
              </a:lnSpc>
            </a:pPr>
            <a:r>
              <a:rPr lang="en-US" sz="1800" b="1" dirty="0">
                <a:sym typeface="WP TypographicSymbols" pitchFamily="2" charset="2"/>
              </a:rPr>
              <a:t>Product Offered</a:t>
            </a:r>
            <a:r>
              <a:rPr lang="en-US" sz="1800" dirty="0">
                <a:sym typeface="WP TypographicSymbols" pitchFamily="2" charset="2"/>
              </a:rPr>
              <a:t>:  Protection for producer against decline in slaughter lamb prices below the established coverage price.</a:t>
            </a:r>
          </a:p>
          <a:p>
            <a:pPr marL="457200" indent="-457200">
              <a:lnSpc>
                <a:spcPct val="90000"/>
              </a:lnSpc>
            </a:pPr>
            <a:r>
              <a:rPr lang="en-US" sz="1800" b="1" dirty="0">
                <a:sym typeface="WP TypographicSymbols" pitchFamily="2" charset="2"/>
              </a:rPr>
              <a:t>Insurance Period</a:t>
            </a:r>
            <a:r>
              <a:rPr lang="en-US" sz="1800" dirty="0">
                <a:sym typeface="WP TypographicSymbols" pitchFamily="2" charset="2"/>
              </a:rPr>
              <a:t>:  Offered for 13, </a:t>
            </a:r>
            <a:r>
              <a:rPr lang="en-US" sz="1800" dirty="0" smtClean="0">
                <a:sym typeface="WP TypographicSymbols" pitchFamily="2" charset="2"/>
              </a:rPr>
              <a:t>20, 26</a:t>
            </a:r>
            <a:r>
              <a:rPr lang="en-US" sz="1800" dirty="0">
                <a:sym typeface="WP TypographicSymbols" pitchFamily="2" charset="2"/>
              </a:rPr>
              <a:t>, and 39 week periods.</a:t>
            </a:r>
          </a:p>
          <a:p>
            <a:pPr marL="838200" lvl="1" indent="-381000">
              <a:lnSpc>
                <a:spcPct val="90000"/>
              </a:lnSpc>
            </a:pPr>
            <a:r>
              <a:rPr lang="en-US" sz="1600" i="0" dirty="0">
                <a:sym typeface="WP TypographicSymbols" pitchFamily="2" charset="2"/>
              </a:rPr>
              <a:t>The producer will choose time closest to the time slaughter lambs will be marketed.</a:t>
            </a:r>
          </a:p>
          <a:p>
            <a:pPr marL="457200" indent="-457200">
              <a:lnSpc>
                <a:spcPct val="90000"/>
              </a:lnSpc>
            </a:pPr>
            <a:r>
              <a:rPr lang="en-US" sz="1800" b="1" dirty="0">
                <a:sym typeface="WP TypographicSymbols" pitchFamily="2" charset="2"/>
              </a:rPr>
              <a:t>Application:</a:t>
            </a:r>
            <a:r>
              <a:rPr lang="en-US" sz="1800" dirty="0">
                <a:sym typeface="WP TypographicSymbols" pitchFamily="2" charset="2"/>
              </a:rPr>
              <a:t>  An application is required to purchase insurance coverage.</a:t>
            </a:r>
          </a:p>
          <a:p>
            <a:pPr marL="838200" lvl="1" indent="-381000">
              <a:lnSpc>
                <a:spcPct val="90000"/>
              </a:lnSpc>
            </a:pPr>
            <a:r>
              <a:rPr lang="en-US" sz="1600" i="0" dirty="0">
                <a:sym typeface="WP TypographicSymbols" pitchFamily="2" charset="2"/>
              </a:rPr>
              <a:t>Establishes producer eligibility</a:t>
            </a:r>
          </a:p>
          <a:p>
            <a:pPr marL="838200" lvl="1" indent="-381000">
              <a:lnSpc>
                <a:spcPct val="90000"/>
              </a:lnSpc>
            </a:pPr>
            <a:r>
              <a:rPr lang="en-US" sz="1600" i="0" dirty="0">
                <a:sym typeface="WP TypographicSymbols" pitchFamily="2" charset="2"/>
              </a:rPr>
              <a:t>The producer must also file a form indicating beneficial interest</a:t>
            </a:r>
          </a:p>
          <a:p>
            <a:pPr marL="457200" indent="-457200">
              <a:lnSpc>
                <a:spcPct val="90000"/>
              </a:lnSpc>
            </a:pPr>
            <a:r>
              <a:rPr lang="en-US" sz="1800" b="1" dirty="0">
                <a:sym typeface="WP TypographicSymbols" pitchFamily="2" charset="2"/>
              </a:rPr>
              <a:t>Specific Coverage Endorsement:</a:t>
            </a:r>
            <a:r>
              <a:rPr lang="en-US" sz="1800" dirty="0">
                <a:sym typeface="WP TypographicSymbols" pitchFamily="2" charset="2"/>
              </a:rPr>
              <a:t>  A producer must file a Specific Coverage Endorsement for each group of lambs to be insured.  Several endorsements may be filed under one application as long as beneficial interests are the same.</a:t>
            </a:r>
          </a:p>
          <a:p>
            <a:pPr marL="457200" indent="-457200">
              <a:lnSpc>
                <a:spcPct val="90000"/>
              </a:lnSpc>
            </a:pPr>
            <a:endParaRPr lang="en-US" sz="1800" dirty="0"/>
          </a:p>
        </p:txBody>
      </p:sp>
      <p:pic>
        <p:nvPicPr>
          <p:cNvPr id="156677" name="Picture 5" descr="zOpt_ewe%20with%20lamb"/>
          <p:cNvPicPr>
            <a:picLocks noChangeAspect="1" noChangeArrowheads="1"/>
          </p:cNvPicPr>
          <p:nvPr/>
        </p:nvPicPr>
        <p:blipFill>
          <a:blip r:embed="rId4" cstate="print"/>
          <a:srcRect/>
          <a:stretch>
            <a:fillRect/>
          </a:stretch>
        </p:blipFill>
        <p:spPr bwMode="auto">
          <a:xfrm>
            <a:off x="5715000" y="1600200"/>
            <a:ext cx="3074988" cy="4419600"/>
          </a:xfrm>
          <a:prstGeom prst="rect">
            <a:avLst/>
          </a:prstGeom>
          <a:noFill/>
        </p:spPr>
      </p:pic>
      <p:pic>
        <p:nvPicPr>
          <p:cNvPr id="5" name="Slide004.wav">
            <a:hlinkClick r:id="" action="ppaction://media"/>
          </p:cNvPr>
          <p:cNvPicPr>
            <a:picLocks noRot="1" noChangeAspect="1"/>
          </p:cNvPicPr>
          <p:nvPr>
            <a:audioFile r:link="rId1"/>
          </p:nvPr>
        </p:nvPicPr>
        <p:blipFill>
          <a:blip r:embed="rId5" cstate="print"/>
          <a:stretch>
            <a:fillRect/>
          </a:stretch>
        </p:blipFill>
        <p:spPr>
          <a:xfrm>
            <a:off x="88392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9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Livestock Insurance: LRP for Lambs                        </a:t>
            </a:r>
            <a:br>
              <a:rPr lang="en-US"/>
            </a:br>
            <a:r>
              <a:rPr lang="en-US"/>
              <a:t>Basics (cont.)</a:t>
            </a:r>
          </a:p>
        </p:txBody>
      </p:sp>
      <p:sp>
        <p:nvSpPr>
          <p:cNvPr id="158723" name="Rectangle 3"/>
          <p:cNvSpPr>
            <a:spLocks noGrp="1" noChangeArrowheads="1"/>
          </p:cNvSpPr>
          <p:nvPr>
            <p:ph type="body" idx="1"/>
          </p:nvPr>
        </p:nvSpPr>
        <p:spPr>
          <a:xfrm>
            <a:off x="457200" y="1524000"/>
            <a:ext cx="4800600" cy="4800600"/>
          </a:xfrm>
        </p:spPr>
        <p:txBody>
          <a:bodyPr/>
          <a:lstStyle/>
          <a:p>
            <a:pPr marL="457200" indent="-457200"/>
            <a:r>
              <a:rPr lang="en-US" sz="2000" b="1" dirty="0">
                <a:sym typeface="WP TypographicSymbols" pitchFamily="2" charset="2"/>
              </a:rPr>
              <a:t>Target Weights:</a:t>
            </a:r>
            <a:r>
              <a:rPr lang="en-US" sz="2000" dirty="0">
                <a:sym typeface="WP TypographicSymbols" pitchFamily="2" charset="2"/>
              </a:rPr>
              <a:t>  LRP-Lamb target weights refer to the anticipated per head weights of slaughter lamb expressed on a hundredweight basis at the end of the insurance period.</a:t>
            </a:r>
          </a:p>
          <a:p>
            <a:pPr marL="457200" indent="-457200"/>
            <a:r>
              <a:rPr lang="en-US" sz="2000" b="1" dirty="0">
                <a:sym typeface="WP TypographicSymbols" pitchFamily="2" charset="2"/>
              </a:rPr>
              <a:t>Endorsement Limits:</a:t>
            </a:r>
            <a:r>
              <a:rPr lang="en-US" sz="2000" dirty="0">
                <a:sym typeface="WP TypographicSymbols" pitchFamily="2" charset="2"/>
              </a:rPr>
              <a:t>  A limit of </a:t>
            </a:r>
            <a:r>
              <a:rPr lang="en-US" sz="2000" dirty="0" smtClean="0">
                <a:sym typeface="WP TypographicSymbols" pitchFamily="2" charset="2"/>
              </a:rPr>
              <a:t>2,000 </a:t>
            </a:r>
            <a:r>
              <a:rPr lang="en-US" sz="2000" dirty="0">
                <a:sym typeface="WP TypographicSymbols" pitchFamily="2" charset="2"/>
              </a:rPr>
              <a:t>head of slaughter lambs may be insured under any one Specific Coverage Endorsement.</a:t>
            </a:r>
          </a:p>
          <a:p>
            <a:pPr marL="457200" indent="-457200"/>
            <a:r>
              <a:rPr lang="en-US" sz="2000" b="1" dirty="0">
                <a:sym typeface="WP TypographicSymbols" pitchFamily="2" charset="2"/>
              </a:rPr>
              <a:t>Annual Policy Limits:</a:t>
            </a:r>
            <a:r>
              <a:rPr lang="en-US" sz="2000" dirty="0">
                <a:sym typeface="WP TypographicSymbols" pitchFamily="2" charset="2"/>
              </a:rPr>
              <a:t>  The maximum number of head of slaughter lambs that may be covered during a crop year is 28,000 head.  The “crop” year is July 1 through June 30.</a:t>
            </a:r>
            <a:endParaRPr lang="en-US" sz="2000" dirty="0"/>
          </a:p>
        </p:txBody>
      </p:sp>
      <p:pic>
        <p:nvPicPr>
          <p:cNvPr id="158725" name="Picture 5" descr="zOpt_ewe%20with%20lamb"/>
          <p:cNvPicPr>
            <a:picLocks noChangeAspect="1" noChangeArrowheads="1"/>
          </p:cNvPicPr>
          <p:nvPr/>
        </p:nvPicPr>
        <p:blipFill>
          <a:blip r:embed="rId4" cstate="print"/>
          <a:srcRect/>
          <a:stretch>
            <a:fillRect/>
          </a:stretch>
        </p:blipFill>
        <p:spPr bwMode="auto">
          <a:xfrm>
            <a:off x="5715000" y="1600200"/>
            <a:ext cx="3074988" cy="4419600"/>
          </a:xfrm>
          <a:prstGeom prst="rect">
            <a:avLst/>
          </a:prstGeom>
          <a:noFill/>
        </p:spPr>
      </p:pic>
      <p:pic>
        <p:nvPicPr>
          <p:cNvPr id="5" name="Slide005.wav">
            <a:hlinkClick r:id="" action="ppaction://media"/>
          </p:cNvPr>
          <p:cNvPicPr>
            <a:picLocks noRot="1" noChangeAspect="1"/>
          </p:cNvPicPr>
          <p:nvPr>
            <a:audioFile r:link="rId1"/>
          </p:nvPr>
        </p:nvPicPr>
        <p:blipFill>
          <a:blip r:embed="rId5" cstate="print"/>
          <a:stretch>
            <a:fillRect/>
          </a:stretch>
        </p:blipFill>
        <p:spPr>
          <a:xfrm>
            <a:off x="88392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3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t>Livestock Insurance: LRP for Lambs</a:t>
            </a:r>
            <a:br>
              <a:rPr lang="en-US"/>
            </a:br>
            <a:r>
              <a:rPr lang="en-US"/>
              <a:t>Coverage Prices and Levels</a:t>
            </a:r>
          </a:p>
        </p:txBody>
      </p:sp>
      <p:sp>
        <p:nvSpPr>
          <p:cNvPr id="160771" name="Rectangle 3"/>
          <p:cNvSpPr>
            <a:spLocks noGrp="1" noChangeArrowheads="1"/>
          </p:cNvSpPr>
          <p:nvPr>
            <p:ph type="body" idx="1"/>
          </p:nvPr>
        </p:nvSpPr>
        <p:spPr>
          <a:xfrm>
            <a:off x="457200" y="1524000"/>
            <a:ext cx="4343400" cy="4800600"/>
          </a:xfrm>
        </p:spPr>
        <p:txBody>
          <a:bodyPr/>
          <a:lstStyle/>
          <a:p>
            <a:r>
              <a:rPr lang="en-US" sz="2000" b="1" dirty="0">
                <a:sym typeface="WP TypographicSymbols" pitchFamily="2" charset="2"/>
              </a:rPr>
              <a:t>Coverage Prices</a:t>
            </a:r>
          </a:p>
          <a:p>
            <a:pPr lvl="1"/>
            <a:r>
              <a:rPr lang="en-US" sz="1800" i="0" dirty="0">
                <a:sym typeface="WP TypographicSymbols" pitchFamily="2" charset="2"/>
              </a:rPr>
              <a:t>Prices that may be insured by the producer</a:t>
            </a:r>
          </a:p>
          <a:p>
            <a:pPr lvl="1"/>
            <a:r>
              <a:rPr lang="en-US" sz="1800" i="0" dirty="0">
                <a:sym typeface="WP TypographicSymbols" pitchFamily="2" charset="2"/>
              </a:rPr>
              <a:t>Prices change weekly and are obtained from the RMA website</a:t>
            </a:r>
            <a:r>
              <a:rPr lang="en-US" sz="1800" i="0" dirty="0" smtClean="0">
                <a:sym typeface="WP TypographicSymbols" pitchFamily="2" charset="2"/>
              </a:rPr>
              <a:t>.</a:t>
            </a:r>
            <a:br>
              <a:rPr lang="en-US" sz="1800" i="0" dirty="0" smtClean="0">
                <a:sym typeface="WP TypographicSymbols" pitchFamily="2" charset="2"/>
              </a:rPr>
            </a:br>
            <a:endParaRPr lang="en-US" sz="1800" i="0" dirty="0">
              <a:sym typeface="WP TypographicSymbols" pitchFamily="2" charset="2"/>
            </a:endParaRPr>
          </a:p>
          <a:p>
            <a:r>
              <a:rPr lang="en-US" sz="2000" b="1" dirty="0">
                <a:sym typeface="WP TypographicSymbols" pitchFamily="2" charset="2"/>
              </a:rPr>
              <a:t>Coverage Levels</a:t>
            </a:r>
          </a:p>
          <a:p>
            <a:pPr lvl="1"/>
            <a:r>
              <a:rPr lang="en-US" sz="1800" i="0" dirty="0">
                <a:sym typeface="WP TypographicSymbols" pitchFamily="2" charset="2"/>
              </a:rPr>
              <a:t>Based on the chosen coverage price </a:t>
            </a:r>
          </a:p>
          <a:p>
            <a:pPr lvl="1"/>
            <a:r>
              <a:rPr lang="en-US" sz="1800" i="0" dirty="0">
                <a:sym typeface="WP TypographicSymbols" pitchFamily="2" charset="2"/>
              </a:rPr>
              <a:t>Range from 80 to 95</a:t>
            </a:r>
            <a:r>
              <a:rPr lang="en-US" sz="1800" i="0" dirty="0" smtClean="0">
                <a:sym typeface="WP TypographicSymbols" pitchFamily="2" charset="2"/>
              </a:rPr>
              <a:t>%</a:t>
            </a:r>
            <a:endParaRPr lang="en-US" sz="1800" i="0" dirty="0">
              <a:sym typeface="WP TypographicSymbols" pitchFamily="2" charset="2"/>
            </a:endParaRPr>
          </a:p>
        </p:txBody>
      </p:sp>
      <p:pic>
        <p:nvPicPr>
          <p:cNvPr id="160773" name="Picture 5" descr="Sheep 072"/>
          <p:cNvPicPr>
            <a:picLocks noChangeAspect="1" noChangeArrowheads="1"/>
          </p:cNvPicPr>
          <p:nvPr/>
        </p:nvPicPr>
        <p:blipFill>
          <a:blip r:embed="rId4" cstate="print"/>
          <a:srcRect/>
          <a:stretch>
            <a:fillRect/>
          </a:stretch>
        </p:blipFill>
        <p:spPr bwMode="auto">
          <a:xfrm>
            <a:off x="4800600" y="2271713"/>
            <a:ext cx="3962400" cy="2759075"/>
          </a:xfrm>
          <a:prstGeom prst="rect">
            <a:avLst/>
          </a:prstGeom>
          <a:noFill/>
        </p:spPr>
      </p:pic>
      <p:pic>
        <p:nvPicPr>
          <p:cNvPr id="5" name="Slide006.wav">
            <a:hlinkClick r:id="" action="ppaction://media"/>
          </p:cNvPr>
          <p:cNvPicPr>
            <a:picLocks noRot="1" noChangeAspect="1"/>
          </p:cNvPicPr>
          <p:nvPr>
            <a:audioFile r:link="rId1"/>
          </p:nvPr>
        </p:nvPicPr>
        <p:blipFill>
          <a:blip r:embed="rId5" cstate="print"/>
          <a:stretch>
            <a:fillRect/>
          </a:stretch>
        </p:blipFill>
        <p:spPr>
          <a:xfrm>
            <a:off x="88392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3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t>Livestock Insurance: LRP for Lambs </a:t>
            </a:r>
            <a:br>
              <a:rPr lang="en-US"/>
            </a:br>
            <a:r>
              <a:rPr lang="en-US"/>
              <a:t>Actual and Expected End Values for Lambs</a:t>
            </a:r>
          </a:p>
        </p:txBody>
      </p:sp>
      <p:sp>
        <p:nvSpPr>
          <p:cNvPr id="162819" name="Rectangle 3"/>
          <p:cNvSpPr>
            <a:spLocks noGrp="1" noChangeArrowheads="1"/>
          </p:cNvSpPr>
          <p:nvPr>
            <p:ph type="body" idx="1"/>
          </p:nvPr>
        </p:nvSpPr>
        <p:spPr>
          <a:xfrm>
            <a:off x="457200" y="1524000"/>
            <a:ext cx="4343400" cy="4800600"/>
          </a:xfrm>
        </p:spPr>
        <p:txBody>
          <a:bodyPr/>
          <a:lstStyle/>
          <a:p>
            <a:pPr>
              <a:lnSpc>
                <a:spcPct val="90000"/>
              </a:lnSpc>
            </a:pPr>
            <a:r>
              <a:rPr lang="en-US" sz="2000" b="1" dirty="0">
                <a:sym typeface="WP TypographicSymbols" pitchFamily="2" charset="2"/>
              </a:rPr>
              <a:t>Expected End Value</a:t>
            </a:r>
            <a:r>
              <a:rPr lang="en-US" sz="2000" dirty="0">
                <a:sym typeface="WP TypographicSymbols" pitchFamily="2" charset="2"/>
              </a:rPr>
              <a:t>:  This is the expected </a:t>
            </a:r>
            <a:r>
              <a:rPr lang="en-US" sz="2000" dirty="0" smtClean="0">
                <a:sym typeface="WP TypographicSymbols" pitchFamily="2" charset="2"/>
              </a:rPr>
              <a:t>price </a:t>
            </a:r>
            <a:r>
              <a:rPr lang="en-US" sz="2000" dirty="0">
                <a:sym typeface="WP TypographicSymbols" pitchFamily="2" charset="2"/>
              </a:rPr>
              <a:t>at the end of an insurance period for slaughter lambs </a:t>
            </a:r>
            <a:r>
              <a:rPr lang="en-US" sz="2000" dirty="0" smtClean="0">
                <a:sym typeface="WP TypographicSymbols" pitchFamily="2" charset="2"/>
              </a:rPr>
              <a:t>published weekly </a:t>
            </a:r>
            <a:r>
              <a:rPr lang="en-US" sz="2000" dirty="0">
                <a:sym typeface="WP TypographicSymbols" pitchFamily="2" charset="2"/>
              </a:rPr>
              <a:t>on the RMA website.</a:t>
            </a:r>
          </a:p>
          <a:p>
            <a:pPr>
              <a:lnSpc>
                <a:spcPct val="90000"/>
              </a:lnSpc>
            </a:pPr>
            <a:r>
              <a:rPr lang="en-US" sz="2000" b="1" dirty="0">
                <a:sym typeface="WP TypographicSymbols" pitchFamily="2" charset="2"/>
              </a:rPr>
              <a:t>Actual End Value</a:t>
            </a:r>
            <a:r>
              <a:rPr lang="en-US" sz="2000" dirty="0">
                <a:sym typeface="WP TypographicSymbols" pitchFamily="2" charset="2"/>
              </a:rPr>
              <a:t>:  The actual ending value for lambs at the end of the endorsement is the price of slaughter lambs is reported in the </a:t>
            </a:r>
            <a:r>
              <a:rPr lang="en-US" sz="2000" i="1" dirty="0">
                <a:sym typeface="WP TypographicSymbols" pitchFamily="2" charset="2"/>
              </a:rPr>
              <a:t>National Weekly Sheep Review.  </a:t>
            </a:r>
            <a:r>
              <a:rPr lang="en-US" sz="2000" dirty="0">
                <a:sym typeface="WP TypographicSymbols" pitchFamily="2" charset="2"/>
              </a:rPr>
              <a:t>The reference price will be labeled as </a:t>
            </a:r>
            <a:r>
              <a:rPr lang="en-US" sz="2000" i="1" dirty="0">
                <a:sym typeface="WP TypographicSymbols" pitchFamily="2" charset="2"/>
              </a:rPr>
              <a:t>Formula Prices established for previously slaughtered lambs (live basis).</a:t>
            </a:r>
          </a:p>
          <a:p>
            <a:pPr>
              <a:lnSpc>
                <a:spcPct val="90000"/>
              </a:lnSpc>
            </a:pPr>
            <a:r>
              <a:rPr lang="en-US" sz="2000" b="1" dirty="0">
                <a:sym typeface="WP TypographicSymbols" pitchFamily="2" charset="2"/>
              </a:rPr>
              <a:t>Subsidy Level:</a:t>
            </a:r>
            <a:r>
              <a:rPr lang="en-US" sz="2000" dirty="0">
                <a:sym typeface="WP TypographicSymbols" pitchFamily="2" charset="2"/>
              </a:rPr>
              <a:t>  RMA provides a 13% subsidy on LRP-Lamb</a:t>
            </a:r>
            <a:endParaRPr lang="en-US" sz="2000" dirty="0"/>
          </a:p>
        </p:txBody>
      </p:sp>
      <p:pic>
        <p:nvPicPr>
          <p:cNvPr id="162821" name="Picture 5" descr="Sheep 044"/>
          <p:cNvPicPr>
            <a:picLocks noChangeAspect="1" noChangeArrowheads="1"/>
          </p:cNvPicPr>
          <p:nvPr/>
        </p:nvPicPr>
        <p:blipFill>
          <a:blip r:embed="rId4" cstate="print"/>
          <a:srcRect/>
          <a:stretch>
            <a:fillRect/>
          </a:stretch>
        </p:blipFill>
        <p:spPr bwMode="auto">
          <a:xfrm>
            <a:off x="4800600" y="2295525"/>
            <a:ext cx="4038600" cy="2811463"/>
          </a:xfrm>
          <a:prstGeom prst="rect">
            <a:avLst/>
          </a:prstGeom>
          <a:noFill/>
        </p:spPr>
      </p:pic>
      <p:pic>
        <p:nvPicPr>
          <p:cNvPr id="6" name="Slide007.wav">
            <a:hlinkClick r:id="" action="ppaction://media"/>
          </p:cNvPr>
          <p:cNvPicPr>
            <a:picLocks noRot="1" noChangeAspect="1"/>
          </p:cNvPicPr>
          <p:nvPr>
            <a:audioFile r:link="rId1"/>
          </p:nvPr>
        </p:nvPicPr>
        <p:blipFill>
          <a:blip r:embed="rId5" cstate="print"/>
          <a:stretch>
            <a:fillRect/>
          </a:stretch>
        </p:blipFill>
        <p:spPr>
          <a:xfrm>
            <a:off x="88392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5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Livestock Insurance: LRP for Lambs                        Example</a:t>
            </a:r>
          </a:p>
        </p:txBody>
      </p:sp>
      <p:graphicFrame>
        <p:nvGraphicFramePr>
          <p:cNvPr id="4" name="Table 3"/>
          <p:cNvGraphicFramePr>
            <a:graphicFrameLocks noGrp="1"/>
          </p:cNvGraphicFramePr>
          <p:nvPr/>
        </p:nvGraphicFramePr>
        <p:xfrm>
          <a:off x="1524000" y="1600200"/>
          <a:ext cx="6096000" cy="4419600"/>
        </p:xfrm>
        <a:graphic>
          <a:graphicData uri="http://schemas.openxmlformats.org/drawingml/2006/table">
            <a:tbl>
              <a:tblPr firstRow="1" bandRow="1">
                <a:effectLst>
                  <a:outerShdw blurRad="50800" dist="50800" dir="5400000" algn="ctr" rotWithShape="0">
                    <a:schemeClr val="bg2">
                      <a:lumMod val="75000"/>
                      <a:lumOff val="25000"/>
                    </a:schemeClr>
                  </a:outerShdw>
                </a:effectLst>
                <a:tableStyleId>{69CF1AB2-1976-4502-BF36-3FF5EA218861}</a:tableStyleId>
              </a:tblPr>
              <a:tblGrid>
                <a:gridCol w="2032000"/>
                <a:gridCol w="2032000"/>
                <a:gridCol w="2032000"/>
              </a:tblGrid>
              <a:tr h="441960">
                <a:tc>
                  <a:txBody>
                    <a:bodyPr/>
                    <a:lstStyle/>
                    <a:p>
                      <a:pPr algn="ctr"/>
                      <a:r>
                        <a:rPr lang="en-US" sz="14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Contract Data</a:t>
                      </a:r>
                      <a:endParaRPr lang="en-US" sz="14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a:txBody>
                  <a:tcPr anchor="ctr">
                    <a:solidFill>
                      <a:schemeClr val="accent6">
                        <a:lumMod val="40000"/>
                        <a:lumOff val="60000"/>
                      </a:schemeClr>
                    </a:solidFill>
                  </a:tcPr>
                </a:tc>
                <a:tc>
                  <a:txBody>
                    <a:bodyPr/>
                    <a:lstStyle/>
                    <a:p>
                      <a:pPr algn="ctr"/>
                      <a:r>
                        <a:rPr lang="en-US" sz="14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Value</a:t>
                      </a:r>
                      <a:endParaRPr lang="en-US" sz="14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a:txBody>
                  <a:tcPr anchor="ctr">
                    <a:solidFill>
                      <a:schemeClr val="accent6">
                        <a:lumMod val="40000"/>
                        <a:lumOff val="60000"/>
                      </a:schemeClr>
                    </a:solidFill>
                  </a:tcPr>
                </a:tc>
                <a:tc>
                  <a:txBody>
                    <a:bodyPr/>
                    <a:lstStyle/>
                    <a:p>
                      <a:pPr algn="ctr"/>
                      <a:r>
                        <a:rPr lang="en-US" sz="14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Calculation</a:t>
                      </a:r>
                      <a:endParaRPr lang="en-US" sz="14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a:txBody>
                  <a:tcPr anchor="ctr">
                    <a:solidFill>
                      <a:schemeClr val="accent6">
                        <a:lumMod val="40000"/>
                        <a:lumOff val="60000"/>
                      </a:schemeClr>
                    </a:solidFill>
                  </a:tcPr>
                </a:tc>
              </a:tr>
              <a:tr h="441960">
                <a:tc>
                  <a:txBody>
                    <a:bodyPr/>
                    <a:lstStyle/>
                    <a:p>
                      <a:pPr algn="ctr"/>
                      <a:r>
                        <a:rPr lang="en-US" sz="1200" b="1" dirty="0" smtClean="0">
                          <a:solidFill>
                            <a:schemeClr val="accent2"/>
                          </a:solidFill>
                          <a:latin typeface="Arial" pitchFamily="34" charset="0"/>
                          <a:cs typeface="Arial" pitchFamily="34" charset="0"/>
                        </a:rPr>
                        <a:t>Number of Lambs</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1,000</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dirty="0" smtClean="0">
                          <a:solidFill>
                            <a:schemeClr val="accent2"/>
                          </a:solidFill>
                          <a:latin typeface="Arial" pitchFamily="34" charset="0"/>
                          <a:cs typeface="Arial" pitchFamily="34" charset="0"/>
                        </a:rPr>
                        <a:t>Producer</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Expected Weight</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135 lb.</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dirty="0" smtClean="0">
                          <a:solidFill>
                            <a:schemeClr val="accent2"/>
                          </a:solidFill>
                          <a:latin typeface="Arial" pitchFamily="34" charset="0"/>
                          <a:cs typeface="Arial" pitchFamily="34" charset="0"/>
                        </a:rPr>
                        <a:t>Producer</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Current Date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July 8</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dirty="0" smtClean="0">
                          <a:solidFill>
                            <a:schemeClr val="accent2"/>
                          </a:solidFill>
                          <a:latin typeface="Arial" pitchFamily="34" charset="0"/>
                          <a:cs typeface="Arial" pitchFamily="34" charset="0"/>
                        </a:rPr>
                        <a:t>Producer</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Marketing Date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October 5</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dirty="0" smtClean="0">
                          <a:solidFill>
                            <a:schemeClr val="accent2"/>
                          </a:solidFill>
                          <a:latin typeface="Arial" pitchFamily="34" charset="0"/>
                          <a:cs typeface="Arial" pitchFamily="34" charset="0"/>
                        </a:rPr>
                        <a:t>Producer</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Insurance</a:t>
                      </a:r>
                      <a:r>
                        <a:rPr lang="en-US" sz="1200" b="1" baseline="0" dirty="0" smtClean="0">
                          <a:solidFill>
                            <a:schemeClr val="accent2"/>
                          </a:solidFill>
                          <a:latin typeface="Arial" pitchFamily="34" charset="0"/>
                          <a:cs typeface="Arial" pitchFamily="34" charset="0"/>
                        </a:rPr>
                        <a:t> Period</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13 weeks</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dirty="0" smtClean="0">
                          <a:solidFill>
                            <a:schemeClr val="accent2"/>
                          </a:solidFill>
                          <a:latin typeface="Arial" pitchFamily="34" charset="0"/>
                          <a:cs typeface="Arial" pitchFamily="34" charset="0"/>
                        </a:rPr>
                        <a:t>Producer</a:t>
                      </a:r>
                      <a:r>
                        <a:rPr lang="en-US" sz="1600" dirty="0" smtClean="0">
                          <a:solidFill>
                            <a:schemeClr val="tx1"/>
                          </a:solidFill>
                          <a:latin typeface="Arial" pitchFamily="34" charset="0"/>
                          <a:cs typeface="Arial" pitchFamily="34" charset="0"/>
                        </a:rPr>
                        <a:t>*</a:t>
                      </a:r>
                      <a:endParaRPr lang="en-US" sz="1200" b="0" dirty="0">
                        <a:solidFill>
                          <a:schemeClr val="tx1"/>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Expected Ending</a:t>
                      </a:r>
                      <a:r>
                        <a:rPr lang="en-US" sz="1200" b="1" baseline="0" dirty="0" smtClean="0">
                          <a:solidFill>
                            <a:schemeClr val="accent2"/>
                          </a:solidFill>
                          <a:latin typeface="Arial" pitchFamily="34" charset="0"/>
                          <a:cs typeface="Arial" pitchFamily="34" charset="0"/>
                        </a:rPr>
                        <a:t> Value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$107.00 /cwt</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dirty="0" smtClean="0">
                          <a:solidFill>
                            <a:schemeClr val="accent2"/>
                          </a:solidFill>
                          <a:latin typeface="Arial" pitchFamily="34" charset="0"/>
                          <a:cs typeface="Arial" pitchFamily="34" charset="0"/>
                        </a:rPr>
                        <a:t>RMA</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Coverage Level</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95.00%</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2"/>
                          </a:solidFill>
                          <a:latin typeface="Arial" pitchFamily="34" charset="0"/>
                          <a:cs typeface="Arial" pitchFamily="34" charset="0"/>
                        </a:rPr>
                        <a:t>Producer</a:t>
                      </a:r>
                      <a:r>
                        <a:rPr lang="en-US" sz="1600" dirty="0" smtClean="0">
                          <a:solidFill>
                            <a:schemeClr val="tx1"/>
                          </a:solidFill>
                          <a:latin typeface="Arial" pitchFamily="34" charset="0"/>
                          <a:cs typeface="Arial" pitchFamily="34" charset="0"/>
                        </a:rPr>
                        <a:t>*</a:t>
                      </a:r>
                      <a:endParaRPr lang="en-US" sz="1200" b="0" dirty="0" smtClean="0">
                        <a:solidFill>
                          <a:schemeClr val="tx1"/>
                        </a:solidFill>
                        <a:latin typeface="Arial" pitchFamily="34" charset="0"/>
                        <a:cs typeface="Arial" pitchFamily="34" charset="0"/>
                      </a:endParaRPr>
                    </a:p>
                  </a:txBody>
                  <a:tcPr anchor="ctr">
                    <a:solidFill>
                      <a:schemeClr val="accent1">
                        <a:lumMod val="10000"/>
                        <a:lumOff val="90000"/>
                      </a:schemeClr>
                    </a:solidFill>
                  </a:tcPr>
                </a:tc>
              </a:tr>
              <a:tr h="441960">
                <a:tc>
                  <a:txBody>
                    <a:bodyPr/>
                    <a:lstStyle/>
                    <a:p>
                      <a:pPr algn="ctr"/>
                      <a:r>
                        <a:rPr lang="en-US" sz="1200" b="1" dirty="0" smtClean="0">
                          <a:solidFill>
                            <a:schemeClr val="accent2"/>
                          </a:solidFill>
                          <a:latin typeface="Arial" pitchFamily="34" charset="0"/>
                          <a:cs typeface="Arial" pitchFamily="34" charset="0"/>
                        </a:rPr>
                        <a:t>Coverage Price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$101.65 /cwt</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441960">
                <a:tc gridSpan="3">
                  <a:txBody>
                    <a:bodyPr/>
                    <a:lstStyle/>
                    <a:p>
                      <a:pPr algn="l"/>
                      <a:r>
                        <a:rPr lang="en-US" sz="1600" dirty="0" smtClean="0">
                          <a:latin typeface="Arial" pitchFamily="34" charset="0"/>
                          <a:cs typeface="Arial" pitchFamily="34" charset="0"/>
                        </a:rPr>
                        <a:t>*</a:t>
                      </a:r>
                      <a:r>
                        <a:rPr lang="en-US" sz="1200" dirty="0" smtClean="0">
                          <a:latin typeface="Arial" pitchFamily="34" charset="0"/>
                          <a:cs typeface="Arial" pitchFamily="34" charset="0"/>
                        </a:rPr>
                        <a:t>  Producer’s choices</a:t>
                      </a:r>
                      <a:r>
                        <a:rPr lang="en-US" sz="1200" baseline="0" dirty="0" smtClean="0">
                          <a:latin typeface="Arial" pitchFamily="34" charset="0"/>
                          <a:cs typeface="Arial" pitchFamily="34" charset="0"/>
                        </a:rPr>
                        <a:t> are limited.</a:t>
                      </a:r>
                      <a:endParaRPr lang="en-US" sz="1200" b="0" dirty="0">
                        <a:solidFill>
                          <a:schemeClr val="tx1"/>
                        </a:solidFill>
                        <a:latin typeface="Arial" pitchFamily="34" charset="0"/>
                        <a:cs typeface="Arial" pitchFamily="34" charset="0"/>
                      </a:endParaRPr>
                    </a:p>
                  </a:txBody>
                  <a:tcPr anchor="ctr">
                    <a:solidFill>
                      <a:schemeClr val="bg1"/>
                    </a:solidFill>
                  </a:tcPr>
                </a:tc>
                <a:tc hMerge="1">
                  <a:txBody>
                    <a:bodyPr/>
                    <a:lstStyle/>
                    <a:p>
                      <a:pPr algn="ctr"/>
                      <a:endParaRPr lang="en-US" sz="1200" b="0" dirty="0">
                        <a:solidFill>
                          <a:schemeClr val="accent2"/>
                        </a:solidFill>
                        <a:latin typeface="Arial" pitchFamily="34" charset="0"/>
                        <a:cs typeface="Arial" pitchFamily="34" charset="0"/>
                      </a:endParaRPr>
                    </a:p>
                  </a:txBody>
                  <a:tcPr anchor="ctr">
                    <a:solidFill>
                      <a:schemeClr val="bg1"/>
                    </a:solidFill>
                  </a:tcPr>
                </a:tc>
                <a:tc hMerge="1">
                  <a:txBody>
                    <a:bodyPr/>
                    <a:lstStyle/>
                    <a:p>
                      <a:pPr algn="ctr"/>
                      <a:endParaRPr lang="en-US" sz="1200" b="0" dirty="0">
                        <a:solidFill>
                          <a:schemeClr val="accent2"/>
                        </a:solidFill>
                        <a:latin typeface="Arial" pitchFamily="34" charset="0"/>
                        <a:cs typeface="Arial" pitchFamily="34" charset="0"/>
                      </a:endParaRPr>
                    </a:p>
                  </a:txBody>
                  <a:tcPr anchor="ctr">
                    <a:solidFill>
                      <a:schemeClr val="bg1"/>
                    </a:solidFill>
                  </a:tcPr>
                </a:tc>
              </a:tr>
            </a:tbl>
          </a:graphicData>
        </a:graphic>
      </p:graphicFrame>
      <p:pic>
        <p:nvPicPr>
          <p:cNvPr id="5" name="Slide008.wav">
            <a:hlinkClick r:id="" action="ppaction://media"/>
          </p:cNvPr>
          <p:cNvPicPr>
            <a:picLocks noRot="1" noChangeAspect="1"/>
          </p:cNvPicPr>
          <p:nvPr>
            <a:audioFile r:link="rId1"/>
          </p:nvPr>
        </p:nvPicPr>
        <p:blipFill>
          <a:blip r:embed="rId4" cstate="print"/>
          <a:stretch>
            <a:fillRect/>
          </a:stretch>
        </p:blipFill>
        <p:spPr>
          <a:xfrm>
            <a:off x="88392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1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Livestock Insurance: LRP for Lambs                        Example (cont.)</a:t>
            </a:r>
          </a:p>
        </p:txBody>
      </p:sp>
      <p:sp>
        <p:nvSpPr>
          <p:cNvPr id="166918" name="Text Box 6"/>
          <p:cNvSpPr txBox="1">
            <a:spLocks noChangeArrowheads="1"/>
          </p:cNvSpPr>
          <p:nvPr/>
        </p:nvSpPr>
        <p:spPr bwMode="auto">
          <a:xfrm>
            <a:off x="457200" y="5562600"/>
            <a:ext cx="8001000" cy="923330"/>
          </a:xfrm>
          <a:prstGeom prst="rect">
            <a:avLst/>
          </a:prstGeom>
          <a:noFill/>
          <a:ln w="9525">
            <a:noFill/>
            <a:miter lim="800000"/>
            <a:headEnd/>
            <a:tailEnd/>
          </a:ln>
          <a:effectLst/>
        </p:spPr>
        <p:txBody>
          <a:bodyPr>
            <a:spAutoFit/>
          </a:bodyPr>
          <a:lstStyle/>
          <a:p>
            <a:r>
              <a:rPr lang="en-US" dirty="0">
                <a:latin typeface="Times New Roman" pitchFamily="18" charset="0"/>
                <a:sym typeface="WP TypographicSymbols" pitchFamily="2" charset="2"/>
              </a:rPr>
              <a:t>Suppose Rodney actually sells 1,000 135 pound lambs on October 5. </a:t>
            </a:r>
            <a:r>
              <a:rPr lang="en-US" dirty="0" smtClean="0">
                <a:latin typeface="Times New Roman" pitchFamily="18" charset="0"/>
                <a:sym typeface="WP TypographicSymbols" pitchFamily="2" charset="2"/>
              </a:rPr>
              <a:t/>
            </a:r>
            <a:br>
              <a:rPr lang="en-US" dirty="0" smtClean="0">
                <a:latin typeface="Times New Roman" pitchFamily="18" charset="0"/>
                <a:sym typeface="WP TypographicSymbols" pitchFamily="2" charset="2"/>
              </a:rPr>
            </a:br>
            <a:r>
              <a:rPr lang="en-US" dirty="0" smtClean="0">
                <a:latin typeface="Times New Roman" pitchFamily="18" charset="0"/>
                <a:sym typeface="WP TypographicSymbols" pitchFamily="2" charset="2"/>
              </a:rPr>
              <a:t>The </a:t>
            </a:r>
            <a:r>
              <a:rPr lang="en-US" dirty="0">
                <a:latin typeface="Times New Roman" pitchFamily="18" charset="0"/>
                <a:sym typeface="WP TypographicSymbols" pitchFamily="2" charset="2"/>
              </a:rPr>
              <a:t>reported actual ending value is $</a:t>
            </a:r>
            <a:r>
              <a:rPr lang="en-US" dirty="0" smtClean="0">
                <a:latin typeface="Times New Roman" pitchFamily="18" charset="0"/>
                <a:sym typeface="WP TypographicSymbols" pitchFamily="2" charset="2"/>
              </a:rPr>
              <a:t>98.00/cwt.</a:t>
            </a:r>
          </a:p>
          <a:p>
            <a:r>
              <a:rPr lang="en-US" i="1" dirty="0" smtClean="0">
                <a:latin typeface="Times New Roman" pitchFamily="18" charset="0"/>
                <a:sym typeface="WP TypographicSymbols" pitchFamily="2" charset="2"/>
              </a:rPr>
              <a:t>Will Rodney receive </a:t>
            </a:r>
            <a:r>
              <a:rPr lang="en-US" i="1" dirty="0">
                <a:latin typeface="Times New Roman" pitchFamily="18" charset="0"/>
                <a:sym typeface="WP TypographicSymbols" pitchFamily="2" charset="2"/>
              </a:rPr>
              <a:t>an indemnity?</a:t>
            </a:r>
          </a:p>
        </p:txBody>
      </p:sp>
      <p:graphicFrame>
        <p:nvGraphicFramePr>
          <p:cNvPr id="6" name="Table 5"/>
          <p:cNvGraphicFramePr>
            <a:graphicFrameLocks noGrp="1"/>
          </p:cNvGraphicFramePr>
          <p:nvPr/>
        </p:nvGraphicFramePr>
        <p:xfrm>
          <a:off x="1524000" y="1600201"/>
          <a:ext cx="6096000" cy="3657598"/>
        </p:xfrm>
        <a:graphic>
          <a:graphicData uri="http://schemas.openxmlformats.org/drawingml/2006/table">
            <a:tbl>
              <a:tblPr firstRow="1" bandRow="1">
                <a:effectLst>
                  <a:outerShdw blurRad="50800" dist="50800" dir="5400000" algn="ctr" rotWithShape="0">
                    <a:schemeClr val="bg2">
                      <a:lumMod val="75000"/>
                      <a:lumOff val="25000"/>
                    </a:schemeClr>
                  </a:outerShdw>
                </a:effectLst>
                <a:tableStyleId>{69CF1AB2-1976-4502-BF36-3FF5EA218861}</a:tableStyleId>
              </a:tblPr>
              <a:tblGrid>
                <a:gridCol w="2032000"/>
                <a:gridCol w="2032000"/>
                <a:gridCol w="2032000"/>
              </a:tblGrid>
              <a:tr h="522514">
                <a:tc>
                  <a:txBody>
                    <a:bodyPr/>
                    <a:lstStyle/>
                    <a:p>
                      <a:pPr algn="ctr"/>
                      <a:r>
                        <a:rPr lang="en-US" sz="14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Contract Data</a:t>
                      </a:r>
                      <a:endParaRPr lang="en-US" sz="14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a:txBody>
                  <a:tcPr anchor="ctr">
                    <a:solidFill>
                      <a:schemeClr val="accent6">
                        <a:lumMod val="40000"/>
                        <a:lumOff val="60000"/>
                      </a:schemeClr>
                    </a:solidFill>
                  </a:tcPr>
                </a:tc>
                <a:tc>
                  <a:txBody>
                    <a:bodyPr/>
                    <a:lstStyle/>
                    <a:p>
                      <a:pPr algn="ctr"/>
                      <a:r>
                        <a:rPr lang="en-US" sz="14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Value</a:t>
                      </a:r>
                      <a:endParaRPr lang="en-US" sz="14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a:txBody>
                  <a:tcPr anchor="ctr">
                    <a:solidFill>
                      <a:schemeClr val="accent6">
                        <a:lumMod val="40000"/>
                        <a:lumOff val="60000"/>
                      </a:schemeClr>
                    </a:solidFill>
                  </a:tcPr>
                </a:tc>
                <a:tc>
                  <a:txBody>
                    <a:bodyPr/>
                    <a:lstStyle/>
                    <a:p>
                      <a:pPr algn="ctr"/>
                      <a:r>
                        <a:rPr lang="en-US" sz="14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Calculation</a:t>
                      </a:r>
                      <a:endParaRPr lang="en-US" sz="14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a:txBody>
                  <a:tcPr anchor="ctr">
                    <a:solidFill>
                      <a:schemeClr val="accent6">
                        <a:lumMod val="40000"/>
                        <a:lumOff val="60000"/>
                      </a:schemeClr>
                    </a:solidFill>
                  </a:tcPr>
                </a:tc>
              </a:tr>
              <a:tr h="522514">
                <a:tc>
                  <a:txBody>
                    <a:bodyPr/>
                    <a:lstStyle/>
                    <a:p>
                      <a:pPr algn="ctr"/>
                      <a:r>
                        <a:rPr lang="en-US" sz="1200" b="1" dirty="0" smtClean="0">
                          <a:solidFill>
                            <a:schemeClr val="accent2"/>
                          </a:solidFill>
                          <a:latin typeface="Arial" pitchFamily="34" charset="0"/>
                          <a:cs typeface="Arial" pitchFamily="34" charset="0"/>
                        </a:rPr>
                        <a:t>Insured Value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$137.228</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b="0" dirty="0" smtClean="0">
                          <a:solidFill>
                            <a:schemeClr val="accent2"/>
                          </a:solidFill>
                          <a:latin typeface="Arial" pitchFamily="34" charset="0"/>
                          <a:cs typeface="Arial" pitchFamily="34" charset="0"/>
                        </a:rPr>
                        <a:t>1,000 hd x 1.35 cwt/hd x</a:t>
                      </a:r>
                      <a:br>
                        <a:rPr lang="en-US" sz="1200" b="0" dirty="0" smtClean="0">
                          <a:solidFill>
                            <a:schemeClr val="accent2"/>
                          </a:solidFill>
                          <a:latin typeface="Arial" pitchFamily="34" charset="0"/>
                          <a:cs typeface="Arial" pitchFamily="34" charset="0"/>
                        </a:rPr>
                      </a:br>
                      <a:r>
                        <a:rPr lang="en-US" sz="1200" b="0" dirty="0" smtClean="0">
                          <a:solidFill>
                            <a:schemeClr val="accent2"/>
                          </a:solidFill>
                          <a:latin typeface="Arial" pitchFamily="34" charset="0"/>
                          <a:cs typeface="Arial" pitchFamily="34" charset="0"/>
                        </a:rPr>
                        <a:t>$101.650/cwt</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522514">
                <a:tc>
                  <a:txBody>
                    <a:bodyPr/>
                    <a:lstStyle/>
                    <a:p>
                      <a:pPr algn="ctr"/>
                      <a:r>
                        <a:rPr lang="en-US" sz="1200" b="1" dirty="0" smtClean="0">
                          <a:solidFill>
                            <a:schemeClr val="accent2"/>
                          </a:solidFill>
                          <a:latin typeface="Arial" pitchFamily="34" charset="0"/>
                          <a:cs typeface="Arial" pitchFamily="34" charset="0"/>
                        </a:rPr>
                        <a:t>Premium Rate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b="0" dirty="0" smtClean="0">
                          <a:solidFill>
                            <a:schemeClr val="accent2"/>
                          </a:solidFill>
                          <a:latin typeface="Arial" pitchFamily="34" charset="0"/>
                          <a:cs typeface="Arial" pitchFamily="34" charset="0"/>
                        </a:rPr>
                        <a:t>0.01997</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b="0" dirty="0" smtClean="0">
                          <a:solidFill>
                            <a:schemeClr val="accent2"/>
                          </a:solidFill>
                          <a:latin typeface="Arial" pitchFamily="34" charset="0"/>
                          <a:cs typeface="Arial" pitchFamily="34" charset="0"/>
                        </a:rPr>
                        <a:t>RMA</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522514">
                <a:tc>
                  <a:txBody>
                    <a:bodyPr/>
                    <a:lstStyle/>
                    <a:p>
                      <a:pPr algn="ctr"/>
                      <a:r>
                        <a:rPr lang="en-US" sz="1200" b="1" dirty="0" smtClean="0">
                          <a:solidFill>
                            <a:schemeClr val="accent2"/>
                          </a:solidFill>
                          <a:latin typeface="Arial" pitchFamily="34" charset="0"/>
                          <a:cs typeface="Arial" pitchFamily="34" charset="0"/>
                        </a:rPr>
                        <a:t>Total Premium</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$2,740</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b="0" dirty="0" smtClean="0">
                          <a:solidFill>
                            <a:schemeClr val="accent2"/>
                          </a:solidFill>
                          <a:latin typeface="Arial" pitchFamily="34" charset="0"/>
                          <a:cs typeface="Arial" pitchFamily="34" charset="0"/>
                        </a:rPr>
                        <a:t>$137,228 x 0.01997</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522514">
                <a:tc>
                  <a:txBody>
                    <a:bodyPr/>
                    <a:lstStyle/>
                    <a:p>
                      <a:pPr algn="ctr"/>
                      <a:r>
                        <a:rPr lang="en-US" sz="1200" b="1" dirty="0" smtClean="0">
                          <a:solidFill>
                            <a:schemeClr val="accent2"/>
                          </a:solidFill>
                          <a:latin typeface="Arial" pitchFamily="34" charset="0"/>
                          <a:cs typeface="Arial" pitchFamily="34" charset="0"/>
                        </a:rPr>
                        <a:t>Subsidy Rate</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13%</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b="0" dirty="0" smtClean="0">
                          <a:solidFill>
                            <a:schemeClr val="accent2"/>
                          </a:solidFill>
                          <a:latin typeface="Arial" pitchFamily="34" charset="0"/>
                          <a:cs typeface="Arial" pitchFamily="34" charset="0"/>
                        </a:rPr>
                        <a:t>RMA</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r h="522514">
                <a:tc>
                  <a:txBody>
                    <a:bodyPr/>
                    <a:lstStyle/>
                    <a:p>
                      <a:pPr algn="ctr"/>
                      <a:r>
                        <a:rPr lang="en-US" sz="1200" b="1" dirty="0" smtClean="0">
                          <a:solidFill>
                            <a:schemeClr val="accent2"/>
                          </a:solidFill>
                          <a:latin typeface="Arial" pitchFamily="34" charset="0"/>
                          <a:cs typeface="Arial" pitchFamily="34" charset="0"/>
                        </a:rPr>
                        <a:t>Subsidy Amount</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$356</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b="0" kern="1200" dirty="0" smtClean="0">
                          <a:solidFill>
                            <a:schemeClr val="accent2"/>
                          </a:solidFill>
                          <a:latin typeface="Arial" pitchFamily="34" charset="0"/>
                          <a:ea typeface="+mn-ea"/>
                          <a:cs typeface="Arial" pitchFamily="34" charset="0"/>
                        </a:rPr>
                        <a:t>$2,740 x 0.13</a:t>
                      </a:r>
                    </a:p>
                  </a:txBody>
                  <a:tcPr anchor="ctr">
                    <a:solidFill>
                      <a:schemeClr val="accent1">
                        <a:lumMod val="10000"/>
                        <a:lumOff val="90000"/>
                      </a:schemeClr>
                    </a:solidFill>
                  </a:tcPr>
                </a:tc>
              </a:tr>
              <a:tr h="522514">
                <a:tc>
                  <a:txBody>
                    <a:bodyPr/>
                    <a:lstStyle/>
                    <a:p>
                      <a:pPr algn="ctr"/>
                      <a:r>
                        <a:rPr lang="en-US" sz="1200" b="1" dirty="0" smtClean="0">
                          <a:solidFill>
                            <a:schemeClr val="accent2"/>
                          </a:solidFill>
                          <a:latin typeface="Arial" pitchFamily="34" charset="0"/>
                          <a:cs typeface="Arial" pitchFamily="34" charset="0"/>
                        </a:rPr>
                        <a:t>Producer Premium</a:t>
                      </a:r>
                      <a:endParaRPr lang="en-US" sz="1200" b="1" dirty="0">
                        <a:solidFill>
                          <a:schemeClr val="accent2"/>
                        </a:solidFill>
                        <a:latin typeface="Arial" pitchFamily="34" charset="0"/>
                        <a:cs typeface="Arial" pitchFamily="34" charset="0"/>
                      </a:endParaRPr>
                    </a:p>
                  </a:txBody>
                  <a:tcPr anchor="ctr">
                    <a:solidFill>
                      <a:schemeClr val="accent1">
                        <a:lumMod val="10000"/>
                        <a:lumOff val="90000"/>
                      </a:schemeClr>
                    </a:solidFill>
                  </a:tcPr>
                </a:tc>
                <a:tc>
                  <a:txBody>
                    <a:bodyPr/>
                    <a:lstStyle/>
                    <a:p>
                      <a:pPr algn="ctr"/>
                      <a:r>
                        <a:rPr lang="en-US" sz="1200" dirty="0" smtClean="0">
                          <a:solidFill>
                            <a:schemeClr val="accent2"/>
                          </a:solidFill>
                          <a:latin typeface="Arial" pitchFamily="34" charset="0"/>
                          <a:cs typeface="Arial" pitchFamily="34" charset="0"/>
                        </a:rPr>
                        <a:t>$2,384</a:t>
                      </a:r>
                      <a:endParaRPr lang="en-US" sz="1200" b="0" dirty="0">
                        <a:solidFill>
                          <a:schemeClr val="accent2"/>
                        </a:solidFill>
                        <a:latin typeface="Arial" pitchFamily="34" charset="0"/>
                        <a:cs typeface="Arial" pitchFamily="34" charset="0"/>
                      </a:endParaRPr>
                    </a:p>
                  </a:txBody>
                  <a:tcPr anchor="ctr">
                    <a:solidFill>
                      <a:schemeClr val="accent1">
                        <a:lumMod val="25000"/>
                        <a:lumOff val="75000"/>
                      </a:schemeClr>
                    </a:solidFill>
                  </a:tcPr>
                </a:tc>
                <a:tc>
                  <a:txBody>
                    <a:bodyPr/>
                    <a:lstStyle/>
                    <a:p>
                      <a:pPr algn="ctr"/>
                      <a:r>
                        <a:rPr lang="en-US" sz="1200" b="0" dirty="0" smtClean="0">
                          <a:solidFill>
                            <a:schemeClr val="accent2"/>
                          </a:solidFill>
                          <a:latin typeface="Arial" pitchFamily="34" charset="0"/>
                          <a:cs typeface="Arial" pitchFamily="34" charset="0"/>
                        </a:rPr>
                        <a:t>$2,740 -</a:t>
                      </a:r>
                      <a:r>
                        <a:rPr lang="en-US" sz="1200" b="0" baseline="0" dirty="0" smtClean="0">
                          <a:solidFill>
                            <a:schemeClr val="accent2"/>
                          </a:solidFill>
                          <a:latin typeface="Arial" pitchFamily="34" charset="0"/>
                          <a:cs typeface="Arial" pitchFamily="34" charset="0"/>
                        </a:rPr>
                        <a:t> $356</a:t>
                      </a:r>
                      <a:endParaRPr lang="en-US" sz="1200" b="0" dirty="0">
                        <a:solidFill>
                          <a:schemeClr val="accent2"/>
                        </a:solidFill>
                        <a:latin typeface="Arial" pitchFamily="34" charset="0"/>
                        <a:cs typeface="Arial" pitchFamily="34" charset="0"/>
                      </a:endParaRPr>
                    </a:p>
                  </a:txBody>
                  <a:tcPr anchor="ctr">
                    <a:solidFill>
                      <a:schemeClr val="accent1">
                        <a:lumMod val="10000"/>
                        <a:lumOff val="90000"/>
                      </a:schemeClr>
                    </a:solidFill>
                  </a:tcPr>
                </a:tc>
              </a:tr>
            </a:tbl>
          </a:graphicData>
        </a:graphic>
      </p:graphicFrame>
      <p:pic>
        <p:nvPicPr>
          <p:cNvPr id="5" name="Slide009.wav">
            <a:hlinkClick r:id="" action="ppaction://media"/>
          </p:cNvPr>
          <p:cNvPicPr>
            <a:picLocks noRot="1" noChangeAspect="1"/>
          </p:cNvPicPr>
          <p:nvPr>
            <a:audioFile r:link="rId1"/>
          </p:nvPr>
        </p:nvPicPr>
        <p:blipFill>
          <a:blip r:embed="rId4" cstate="print"/>
          <a:stretch>
            <a:fillRect/>
          </a:stretch>
        </p:blipFill>
        <p:spPr>
          <a:xfrm>
            <a:off x="88392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5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FFFFFF"/>
      </a:dk2>
      <a:lt2>
        <a:srgbClr val="2D2015"/>
      </a:lt2>
      <a:accent1>
        <a:srgbClr val="3E2515"/>
      </a:accent1>
      <a:accent2>
        <a:srgbClr val="613D15"/>
      </a:accent2>
      <a:accent3>
        <a:srgbClr val="FFFFFF"/>
      </a:accent3>
      <a:accent4>
        <a:srgbClr val="000000"/>
      </a:accent4>
      <a:accent5>
        <a:srgbClr val="AFACAA"/>
      </a:accent5>
      <a:accent6>
        <a:srgbClr val="573612"/>
      </a:accent6>
      <a:hlink>
        <a:srgbClr val="8A6D4E"/>
      </a:hlink>
      <a:folHlink>
        <a:srgbClr val="BCB1A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2D2015"/>
        </a:lt2>
        <a:accent1>
          <a:srgbClr val="3E2515"/>
        </a:accent1>
        <a:accent2>
          <a:srgbClr val="613D15"/>
        </a:accent2>
        <a:accent3>
          <a:srgbClr val="FFFFFF"/>
        </a:accent3>
        <a:accent4>
          <a:srgbClr val="000000"/>
        </a:accent4>
        <a:accent5>
          <a:srgbClr val="AFACAA"/>
        </a:accent5>
        <a:accent6>
          <a:srgbClr val="573612"/>
        </a:accent6>
        <a:hlink>
          <a:srgbClr val="8A6D4E"/>
        </a:hlink>
        <a:folHlink>
          <a:srgbClr val="BCB1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TotalTime>
  <Words>1787</Words>
  <Application>Microsoft Office PowerPoint</Application>
  <PresentationFormat>On-screen Show (4:3)</PresentationFormat>
  <Paragraphs>206</Paragraphs>
  <Slides>14</Slides>
  <Notes>14</Notes>
  <HiddenSlides>0</HiddenSlides>
  <MMClips>13</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Livestock Insurance: Overview</vt:lpstr>
      <vt:lpstr>Livestock Insurance: LRP for Lambs                        Geographic Coverage</vt:lpstr>
      <vt:lpstr>Livestock Insurance: LRP for Lambs                       Basics</vt:lpstr>
      <vt:lpstr>Livestock Insurance: LRP for Lambs                         Basics (cont.)</vt:lpstr>
      <vt:lpstr>Livestock Insurance: LRP for Lambs Coverage Prices and Levels</vt:lpstr>
      <vt:lpstr>Livestock Insurance: LRP for Lambs  Actual and Expected End Values for Lambs</vt:lpstr>
      <vt:lpstr>Livestock Insurance: LRP for Lambs                        Example</vt:lpstr>
      <vt:lpstr>Livestock Insurance: LRP for Lambs                        Example (cont.)</vt:lpstr>
      <vt:lpstr>Livestock Insurance: LRP for Lambs                        Example (cont.)</vt:lpstr>
      <vt:lpstr>Livestock Insurance: LRP for Lambs                        Example II</vt:lpstr>
      <vt:lpstr>Livestock Insurance: LRP for Lambs                        Example II (cont.)</vt:lpstr>
      <vt:lpstr>Livestock Insurance: LRP for Lambs                        Example II (cont.)</vt:lpstr>
      <vt:lpstr>Livestock Insurance: LRP for Lambs                        Summary</vt:lpstr>
    </vt:vector>
  </TitlesOfParts>
  <Company>ABG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Kristina</dc:creator>
  <cp:lastModifiedBy>SDrollette</cp:lastModifiedBy>
  <cp:revision>68</cp:revision>
  <dcterms:created xsi:type="dcterms:W3CDTF">2007-02-12T13:38:00Z</dcterms:created>
  <dcterms:modified xsi:type="dcterms:W3CDTF">2011-05-04T22:14:02Z</dcterms:modified>
</cp:coreProperties>
</file>