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5"/>
  </p:handoutMasterIdLst>
  <p:sldIdLst>
    <p:sldId id="256" r:id="rId2"/>
    <p:sldId id="266" r:id="rId3"/>
    <p:sldId id="267" r:id="rId4"/>
    <p:sldId id="268" r:id="rId5"/>
    <p:sldId id="271" r:id="rId6"/>
    <p:sldId id="269" r:id="rId7"/>
    <p:sldId id="270" r:id="rId8"/>
    <p:sldId id="261" r:id="rId9"/>
    <p:sldId id="258" r:id="rId10"/>
    <p:sldId id="259" r:id="rId11"/>
    <p:sldId id="260" r:id="rId12"/>
    <p:sldId id="263"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C9F508-4E4E-4F3C-A853-508E70D42D0A}" type="datetimeFigureOut">
              <a:rPr lang="en-US" smtClean="0"/>
              <a:pPr/>
              <a:t>2/2/2012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C1021A-2AC2-4319-8B42-4489C15D36DC}" type="slidenum">
              <a:rPr lang="en-US" smtClean="0"/>
              <a:pPr/>
              <a:t>‹#›</a:t>
            </a:fld>
            <a:endParaRPr lang="en-US"/>
          </a:p>
        </p:txBody>
      </p:sp>
    </p:spTree>
    <p:extLst>
      <p:ext uri="{BB962C8B-B14F-4D97-AF65-F5344CB8AC3E}">
        <p14:creationId xmlns:p14="http://schemas.microsoft.com/office/powerpoint/2010/main" val="24879966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42261E-C196-47B2-9531-11171C72A3EF}" type="datetimeFigureOut">
              <a:rPr lang="en-US" smtClean="0"/>
              <a:pPr/>
              <a:t>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A1D2F56-AD86-42BD-AB1D-43418B18D2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2261E-C196-47B2-9531-11171C72A3EF}"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2261E-C196-47B2-9531-11171C72A3EF}"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2261E-C196-47B2-9531-11171C72A3EF}"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42261E-C196-47B2-9531-11171C72A3EF}"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1D2F56-AD86-42BD-AB1D-43418B18D22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2261E-C196-47B2-9531-11171C72A3EF}"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42261E-C196-47B2-9531-11171C72A3EF}" type="datetimeFigureOut">
              <a:rPr lang="en-US" smtClean="0"/>
              <a:pPr/>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342261E-C196-47B2-9531-11171C72A3EF}" type="datetimeFigureOut">
              <a:rPr lang="en-US" smtClean="0"/>
              <a:pPr/>
              <a:t>2/2/2012</a:t>
            </a:fld>
            <a:endParaRPr lang="en-US"/>
          </a:p>
        </p:txBody>
      </p:sp>
      <p:sp>
        <p:nvSpPr>
          <p:cNvPr id="8" name="Slide Number Placeholder 7"/>
          <p:cNvSpPr>
            <a:spLocks noGrp="1"/>
          </p:cNvSpPr>
          <p:nvPr>
            <p:ph type="sldNum" sz="quarter" idx="11"/>
          </p:nvPr>
        </p:nvSpPr>
        <p:spPr/>
        <p:txBody>
          <a:bodyPr/>
          <a:lstStyle/>
          <a:p>
            <a:fld id="{4A1D2F56-AD86-42BD-AB1D-43418B18D226}"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2261E-C196-47B2-9531-11171C72A3EF}" type="datetimeFigureOut">
              <a:rPr lang="en-US" smtClean="0"/>
              <a:pPr/>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2261E-C196-47B2-9531-11171C72A3EF}"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A1D2F56-AD86-42BD-AB1D-43418B18D2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342261E-C196-47B2-9531-11171C72A3EF}"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1D2F56-AD86-42BD-AB1D-43418B18D2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342261E-C196-47B2-9531-11171C72A3EF}" type="datetimeFigureOut">
              <a:rPr lang="en-US" smtClean="0"/>
              <a:pPr/>
              <a:t>2/2/2012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A1D2F56-AD86-42BD-AB1D-43418B18D22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Tax Issues 2012</a:t>
            </a:r>
            <a:endParaRPr lang="en-US" dirty="0"/>
          </a:p>
        </p:txBody>
      </p:sp>
      <p:sp>
        <p:nvSpPr>
          <p:cNvPr id="3" name="Subtitle 2"/>
          <p:cNvSpPr>
            <a:spLocks noGrp="1"/>
          </p:cNvSpPr>
          <p:nvPr>
            <p:ph type="subTitle" idx="1"/>
          </p:nvPr>
        </p:nvSpPr>
        <p:spPr/>
        <p:txBody>
          <a:bodyPr>
            <a:normAutofit/>
          </a:bodyPr>
          <a:lstStyle/>
          <a:p>
            <a:r>
              <a:rPr lang="en-US" dirty="0" smtClean="0"/>
              <a:t>Ruby Ward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179 Election For Expensing Equipment</a:t>
            </a:r>
            <a:endParaRPr lang="en-US" dirty="0"/>
          </a:p>
        </p:txBody>
      </p:sp>
      <p:sp>
        <p:nvSpPr>
          <p:cNvPr id="3" name="Content Placeholder 2"/>
          <p:cNvSpPr>
            <a:spLocks noGrp="1"/>
          </p:cNvSpPr>
          <p:nvPr>
            <p:ph idx="1"/>
          </p:nvPr>
        </p:nvSpPr>
        <p:spPr/>
        <p:txBody>
          <a:bodyPr/>
          <a:lstStyle/>
          <a:p>
            <a:r>
              <a:rPr lang="en-US" dirty="0" smtClean="0"/>
              <a:t>In 2012, expense method depreciation (for federal tax purposes) would be set at $139,000, with the phase-out beginning at $560,000 of qualified property purchases for the year.   Without subsequent legislation, the limit will fall to </a:t>
            </a:r>
            <a:r>
              <a:rPr lang="en-US" dirty="0" smtClean="0">
                <a:solidFill>
                  <a:srgbClr val="FF0000"/>
                </a:solidFill>
              </a:rPr>
              <a:t>$25,000 (adjusted for inflation) </a:t>
            </a:r>
            <a:r>
              <a:rPr lang="en-US" dirty="0" smtClean="0"/>
              <a:t>beginning in 2013.</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First year Depreciation</a:t>
            </a:r>
            <a:endParaRPr lang="en-US" dirty="0"/>
          </a:p>
        </p:txBody>
      </p:sp>
      <p:sp>
        <p:nvSpPr>
          <p:cNvPr id="3" name="Content Placeholder 2"/>
          <p:cNvSpPr>
            <a:spLocks noGrp="1"/>
          </p:cNvSpPr>
          <p:nvPr>
            <p:ph idx="1"/>
          </p:nvPr>
        </p:nvSpPr>
        <p:spPr/>
        <p:txBody>
          <a:bodyPr/>
          <a:lstStyle/>
          <a:p>
            <a:r>
              <a:rPr lang="en-US" dirty="0" smtClean="0"/>
              <a:t>The bill specifies that for qualified assets (original use of the asset by the taxpayer) placed in service by December 31, 2012, 50 percent bonus depreciation is available.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Current Extension - Estate Taxes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deaths and taxable transfers in 2011 and 2012</a:t>
            </a:r>
          </a:p>
          <a:p>
            <a:pPr lvl="1"/>
            <a:r>
              <a:rPr lang="en-US" dirty="0" smtClean="0"/>
              <a:t>The exemption for estate, gift and GSTT purposes would be $5 million ($5.12 million in 2012) and the tax rate would be 35 percent beyond that level.  </a:t>
            </a:r>
          </a:p>
          <a:p>
            <a:pPr lvl="1"/>
            <a:r>
              <a:rPr lang="en-US" dirty="0" smtClean="0"/>
              <a:t>The bill would also allow portability of the estate tax exemption between spouses for deaths in 2011 and 2012.  So, the new applicable exclusion amount is the basic exclusion amount plus the portable amount carried over from the decedent’s last spouse.  </a:t>
            </a:r>
          </a:p>
          <a:p>
            <a:r>
              <a:rPr lang="en-US" dirty="0" smtClean="0"/>
              <a:t>In 2013, the exclusion will be $1 million and the tax rate will be 55 percent unless the Congress takes action.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Provisions Expiring in 2012</a:t>
            </a:r>
            <a:endParaRPr lang="en-US" dirty="0"/>
          </a:p>
        </p:txBody>
      </p:sp>
      <p:sp>
        <p:nvSpPr>
          <p:cNvPr id="3" name="Content Placeholder 2"/>
          <p:cNvSpPr>
            <a:spLocks noGrp="1"/>
          </p:cNvSpPr>
          <p:nvPr>
            <p:ph idx="1"/>
          </p:nvPr>
        </p:nvSpPr>
        <p:spPr/>
        <p:txBody>
          <a:bodyPr/>
          <a:lstStyle/>
          <a:p>
            <a:r>
              <a:rPr lang="en-US" dirty="0" smtClean="0"/>
              <a:t>See other tables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Why</a:t>
            </a:r>
          </a:p>
        </p:txBody>
      </p:sp>
      <p:sp>
        <p:nvSpPr>
          <p:cNvPr id="17411" name="Content Placeholder 2"/>
          <p:cNvSpPr>
            <a:spLocks noGrp="1"/>
          </p:cNvSpPr>
          <p:nvPr>
            <p:ph sz="quarter" idx="1"/>
          </p:nvPr>
        </p:nvSpPr>
        <p:spPr/>
        <p:txBody>
          <a:bodyPr/>
          <a:lstStyle/>
          <a:p>
            <a:endParaRPr lang="en-US" smtClean="0"/>
          </a:p>
        </p:txBody>
      </p:sp>
      <p:pic>
        <p:nvPicPr>
          <p:cNvPr id="17412" name="Picture 2"/>
          <p:cNvPicPr>
            <a:picLocks noChangeAspect="1" noChangeArrowheads="1"/>
          </p:cNvPicPr>
          <p:nvPr/>
        </p:nvPicPr>
        <p:blipFill>
          <a:blip r:embed="rId2" cstate="print"/>
          <a:srcRect/>
          <a:stretch>
            <a:fillRect/>
          </a:stretch>
        </p:blipFill>
        <p:spPr bwMode="auto">
          <a:xfrm>
            <a:off x="0" y="0"/>
            <a:ext cx="9753600" cy="731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 to RuralTax.org</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l="21094" t="15625" r="19531" b="3125"/>
          <a:stretch>
            <a:fillRect/>
          </a:stretch>
        </p:blipFill>
        <p:spPr bwMode="auto">
          <a:xfrm>
            <a:off x="609600" y="304800"/>
            <a:ext cx="5791200" cy="59436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l="21327" t="18958" r="19430" b="3609"/>
          <a:stretch>
            <a:fillRect/>
          </a:stretch>
        </p:blipFill>
        <p:spPr bwMode="auto">
          <a:xfrm>
            <a:off x="533400" y="0"/>
            <a:ext cx="6762750" cy="6629400"/>
          </a:xfrm>
          <a:prstGeom prst="rect">
            <a:avLst/>
          </a:prstGeom>
          <a:noFill/>
          <a:ln w="9525">
            <a:noFill/>
            <a:miter lim="800000"/>
            <a:headEnd/>
            <a:tailEnd/>
          </a:ln>
        </p:spPr>
      </p:pic>
      <p:sp>
        <p:nvSpPr>
          <p:cNvPr id="5" name="TextBox 4"/>
          <p:cNvSpPr txBox="1"/>
          <p:nvPr/>
        </p:nvSpPr>
        <p:spPr>
          <a:xfrm>
            <a:off x="533400" y="6400800"/>
            <a:ext cx="6781800" cy="307777"/>
          </a:xfrm>
          <a:prstGeom prst="rect">
            <a:avLst/>
          </a:prstGeom>
          <a:solidFill>
            <a:schemeClr val="tx1"/>
          </a:solidFill>
        </p:spPr>
        <p:txBody>
          <a:bodyPr wrap="square" rtlCol="0">
            <a:spAutoFit/>
          </a:bodyPr>
          <a:lstStyle/>
          <a:p>
            <a:r>
              <a:rPr lang="en-US" sz="1400" b="1" dirty="0" smtClean="0">
                <a:solidFill>
                  <a:schemeClr val="bg1"/>
                </a:solidFill>
              </a:rPr>
              <a:t>        Chapter 13    Tax Reporting and payment</a:t>
            </a:r>
            <a:endParaRPr lang="en-US" sz="1400" b="1"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p:cNvPicPr>
            <a:picLocks noChangeAspect="1" noChangeArrowheads="1"/>
          </p:cNvPicPr>
          <p:nvPr/>
        </p:nvPicPr>
        <p:blipFill>
          <a:blip r:embed="rId2" cstate="print"/>
          <a:srcRect l="12500" t="15625" r="6250" b="5208"/>
          <a:stretch>
            <a:fillRect/>
          </a:stretch>
        </p:blipFill>
        <p:spPr bwMode="auto">
          <a:xfrm>
            <a:off x="0" y="0"/>
            <a:ext cx="9384632" cy="685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Deferred Tax on Current Assets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 liability to account for timing of payment of tax liability.</a:t>
            </a:r>
          </a:p>
          <a:p>
            <a:r>
              <a:rPr lang="en-US" dirty="0" smtClean="0"/>
              <a:t>Tax that is deferred into a future year from:</a:t>
            </a:r>
          </a:p>
          <a:p>
            <a:pPr lvl="1"/>
            <a:r>
              <a:rPr lang="en-US" dirty="0" smtClean="0"/>
              <a:t>Delaying selling of crops or livestock produced</a:t>
            </a:r>
          </a:p>
          <a:p>
            <a:pPr lvl="1"/>
            <a:r>
              <a:rPr lang="en-US" dirty="0" smtClean="0"/>
              <a:t>Prepayment of expenses </a:t>
            </a:r>
          </a:p>
          <a:p>
            <a:pPr lvl="1"/>
            <a:r>
              <a:rPr lang="en-US" dirty="0" smtClean="0"/>
              <a:t>Accelerating depreciation expense</a:t>
            </a:r>
          </a:p>
          <a:p>
            <a:r>
              <a:rPr lang="en-US" dirty="0" smtClean="0"/>
              <a:t>Take value of all current assets that would be taxed if sold/collected and subtract all current liabilities that would be deductions if paid.</a:t>
            </a:r>
          </a:p>
          <a:p>
            <a:r>
              <a:rPr lang="en-US" dirty="0" smtClean="0"/>
              <a:t>The net multiplied by tax rate is deferred tax on current assets.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Deferred Tax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Reasons to do it:</a:t>
            </a:r>
          </a:p>
          <a:p>
            <a:pPr lvl="1"/>
            <a:r>
              <a:rPr lang="en-US" dirty="0" smtClean="0"/>
              <a:t>Keeps farmer in a lower tax bracket</a:t>
            </a:r>
          </a:p>
          <a:p>
            <a:pPr lvl="1"/>
            <a:r>
              <a:rPr lang="en-US" dirty="0" smtClean="0"/>
              <a:t>Keeps farmer from paying AMT tax.</a:t>
            </a:r>
          </a:p>
          <a:p>
            <a:pPr lvl="1"/>
            <a:r>
              <a:rPr lang="en-US" dirty="0" smtClean="0"/>
              <a:t>If the tax is the same dollars, paying it in the future is cheaper (you are using deflated dollars to do so).  You could also have made money on the investment.</a:t>
            </a:r>
          </a:p>
          <a:p>
            <a:r>
              <a:rPr lang="en-US" dirty="0" smtClean="0"/>
              <a:t>Reasons not to do it:</a:t>
            </a:r>
          </a:p>
          <a:p>
            <a:pPr lvl="1"/>
            <a:r>
              <a:rPr lang="en-US" dirty="0" smtClean="0"/>
              <a:t>Risk involved, it may hit the farmer at a time they are financially unable to cover it.</a:t>
            </a:r>
          </a:p>
          <a:p>
            <a:pPr lvl="1"/>
            <a:r>
              <a:rPr lang="en-US" dirty="0" smtClean="0"/>
              <a:t>May be higher tax rates in the future.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Tax rates 2012 and 2013</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top individual income tax rate would remain at 35 percent in 2012 will go to 39.6% in 2013.</a:t>
            </a:r>
          </a:p>
          <a:p>
            <a:r>
              <a:rPr lang="en-US" dirty="0" smtClean="0"/>
              <a:t>The rate for capital gains and dividends would stay at 15 percent through 2012 and go to 20% in 2013.</a:t>
            </a:r>
          </a:p>
          <a:p>
            <a:pPr lvl="1"/>
            <a:r>
              <a:rPr lang="en-US" dirty="0" smtClean="0"/>
              <a:t>Go from 0% to 10% for low income earners.</a:t>
            </a:r>
          </a:p>
          <a:p>
            <a:r>
              <a:rPr lang="en-US" dirty="0" smtClean="0"/>
              <a:t>In 2013 added 3.8% for investment income for high income earners (jointly filing income &gt; $250K).</a:t>
            </a:r>
          </a:p>
          <a:p>
            <a:r>
              <a:rPr lang="en-US" dirty="0" smtClean="0"/>
              <a:t>In 2013 added .9% for wages in excess of $250K (married or $200K single).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FICA TAX</a:t>
            </a:r>
            <a:endParaRPr lang="en-US" dirty="0"/>
          </a:p>
        </p:txBody>
      </p:sp>
      <p:sp>
        <p:nvSpPr>
          <p:cNvPr id="3" name="Content Placeholder 2"/>
          <p:cNvSpPr>
            <a:spLocks noGrp="1"/>
          </p:cNvSpPr>
          <p:nvPr>
            <p:ph idx="1"/>
          </p:nvPr>
        </p:nvSpPr>
        <p:spPr/>
        <p:txBody>
          <a:bodyPr/>
          <a:lstStyle/>
          <a:p>
            <a:r>
              <a:rPr lang="en-US" dirty="0" smtClean="0"/>
              <a:t>The employer portion of the FICA tax remains at 6.2 percent</a:t>
            </a:r>
          </a:p>
          <a:p>
            <a:r>
              <a:rPr lang="en-US" dirty="0" smtClean="0"/>
              <a:t>Employee portion will be 4.2 percent on earned wages up to $18,350 – Through end of Feb. 2012, but will likely be extended. </a:t>
            </a:r>
          </a:p>
        </p:txBody>
      </p:sp>
    </p:spTree>
  </p:cSld>
  <p:clrMapOvr>
    <a:masterClrMapping/>
  </p:clrMapOvr>
</p:sld>
</file>

<file path=ppt/theme/theme1.xml><?xml version="1.0" encoding="utf-8"?>
<a:theme xmlns:a="http://schemas.openxmlformats.org/drawingml/2006/main" name="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701</TotalTime>
  <Words>456</Words>
  <Application>Microsoft Office PowerPoint</Application>
  <PresentationFormat>On-screen Show (4:3)</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Tax Issues 2012</vt:lpstr>
      <vt:lpstr>Why</vt:lpstr>
      <vt:lpstr>Addition to RuralTax.org</vt:lpstr>
      <vt:lpstr>PowerPoint Presentation</vt:lpstr>
      <vt:lpstr>PowerPoint Presentation</vt:lpstr>
      <vt:lpstr>Deferred Tax on Current Assets</vt:lpstr>
      <vt:lpstr>Deferred Tax cont.</vt:lpstr>
      <vt:lpstr>Tax rates 2012 and 2013</vt:lpstr>
      <vt:lpstr>FICA TAX</vt:lpstr>
      <vt:lpstr>Section 179 Election For Expensing Equipment</vt:lpstr>
      <vt:lpstr>Additional First year Depreciation</vt:lpstr>
      <vt:lpstr>Current Extension - Estate Taxes</vt:lpstr>
      <vt:lpstr>Other Provisions Expiring in 2012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Issues 2011</dc:title>
  <dc:creator>ruby</dc:creator>
  <cp:lastModifiedBy>SDrollette</cp:lastModifiedBy>
  <cp:revision>6</cp:revision>
  <dcterms:created xsi:type="dcterms:W3CDTF">2011-01-04T18:13:22Z</dcterms:created>
  <dcterms:modified xsi:type="dcterms:W3CDTF">2012-02-03T00:54:19Z</dcterms:modified>
</cp:coreProperties>
</file>