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2" r:id="rId2"/>
    <p:sldId id="258" r:id="rId3"/>
    <p:sldId id="261" r:id="rId4"/>
    <p:sldId id="260" r:id="rId5"/>
    <p:sldId id="259" r:id="rId6"/>
    <p:sldId id="257" r:id="rId7"/>
    <p:sldId id="263" r:id="rId8"/>
    <p:sldId id="264" r:id="rId9"/>
    <p:sldId id="265" r:id="rId10"/>
    <p:sldId id="266" r:id="rId11"/>
    <p:sldId id="267" r:id="rId12"/>
    <p:sldId id="268" r:id="rId13"/>
    <p:sldId id="298" r:id="rId14"/>
    <p:sldId id="295" r:id="rId15"/>
    <p:sldId id="297" r:id="rId16"/>
    <p:sldId id="269" r:id="rId17"/>
    <p:sldId id="299" r:id="rId18"/>
    <p:sldId id="296" r:id="rId19"/>
    <p:sldId id="282" r:id="rId20"/>
    <p:sldId id="281" r:id="rId21"/>
    <p:sldId id="289" r:id="rId22"/>
    <p:sldId id="276" r:id="rId23"/>
    <p:sldId id="279" r:id="rId24"/>
    <p:sldId id="277" r:id="rId25"/>
    <p:sldId id="272" r:id="rId26"/>
    <p:sldId id="273" r:id="rId27"/>
    <p:sldId id="274" r:id="rId28"/>
    <p:sldId id="275" r:id="rId29"/>
    <p:sldId id="288" r:id="rId30"/>
    <p:sldId id="292" r:id="rId31"/>
    <p:sldId id="287" r:id="rId32"/>
    <p:sldId id="290" r:id="rId33"/>
    <p:sldId id="293" r:id="rId34"/>
    <p:sldId id="291" r:id="rId35"/>
    <p:sldId id="294" r:id="rId36"/>
    <p:sldId id="2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254"/>
    <a:srgbClr val="C3B997"/>
    <a:srgbClr val="5398A2"/>
    <a:srgbClr val="64BBC9"/>
    <a:srgbClr val="DBD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8" autoAdjust="0"/>
    <p:restoredTop sz="74722" autoAdjust="0"/>
  </p:normalViewPr>
  <p:slideViewPr>
    <p:cSldViewPr snapToGrid="0" snapToObjects="1">
      <p:cViewPr varScale="1">
        <p:scale>
          <a:sx n="66" d="100"/>
          <a:sy n="66" d="100"/>
        </p:scale>
        <p:origin x="98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070"/>
    </p:cViewPr>
  </p:sorterViewPr>
  <p:notesViewPr>
    <p:cSldViewPr snapToGrid="0" snapToObjects="1">
      <p:cViewPr varScale="1">
        <p:scale>
          <a:sx n="139" d="100"/>
          <a:sy n="139" d="100"/>
        </p:scale>
        <p:origin x="40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A2D06-0F60-3742-A679-A50E629163FC}"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AFB80-FB9D-F145-A578-4166C77F5FE2}" type="slidenum">
              <a:rPr lang="en-US" smtClean="0"/>
              <a:t>‹#›</a:t>
            </a:fld>
            <a:endParaRPr lang="en-US"/>
          </a:p>
        </p:txBody>
      </p:sp>
    </p:spTree>
    <p:extLst>
      <p:ext uri="{BB962C8B-B14F-4D97-AF65-F5344CB8AC3E}">
        <p14:creationId xmlns:p14="http://schemas.microsoft.com/office/powerpoint/2010/main" val="53589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a:t>
            </a:fld>
            <a:endParaRPr lang="en-US"/>
          </a:p>
        </p:txBody>
      </p:sp>
    </p:spTree>
    <p:extLst>
      <p:ext uri="{BB962C8B-B14F-4D97-AF65-F5344CB8AC3E}">
        <p14:creationId xmlns:p14="http://schemas.microsoft.com/office/powerpoint/2010/main" val="200875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smtClean="0"/>
              <a:t>Source:</a:t>
            </a:r>
            <a:r>
              <a:rPr lang="en-US" sz="1000" i="1" baseline="0" dirty="0" smtClean="0"/>
              <a:t>  2015 </a:t>
            </a:r>
            <a:r>
              <a:rPr lang="en-US" sz="1000" i="1" baseline="0" dirty="0" err="1" smtClean="0"/>
              <a:t>Vlasis</a:t>
            </a:r>
            <a:r>
              <a:rPr lang="en-US" sz="1000" i="1" baseline="0" dirty="0" smtClean="0"/>
              <a:t> Report</a:t>
            </a:r>
            <a:endParaRPr lang="en-US" sz="1000" i="1" dirty="0"/>
          </a:p>
        </p:txBody>
      </p:sp>
      <p:sp>
        <p:nvSpPr>
          <p:cNvPr id="4" name="Slide Number Placeholder 3"/>
          <p:cNvSpPr>
            <a:spLocks noGrp="1"/>
          </p:cNvSpPr>
          <p:nvPr>
            <p:ph type="sldNum" sz="quarter" idx="10"/>
          </p:nvPr>
        </p:nvSpPr>
        <p:spPr/>
        <p:txBody>
          <a:bodyPr/>
          <a:lstStyle/>
          <a:p>
            <a:fld id="{B88AFB80-FB9D-F145-A578-4166C77F5FE2}" type="slidenum">
              <a:rPr lang="en-US" smtClean="0"/>
              <a:t>12</a:t>
            </a:fld>
            <a:endParaRPr lang="en-US"/>
          </a:p>
        </p:txBody>
      </p:sp>
    </p:spTree>
    <p:extLst>
      <p:ext uri="{BB962C8B-B14F-4D97-AF65-F5344CB8AC3E}">
        <p14:creationId xmlns:p14="http://schemas.microsoft.com/office/powerpoint/2010/main" val="37737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have a coupon, does not mean you should buy the item.  And just because it is a good deal, does not mean you should but the item.   Using a coupon on something you do not want or will not use is a waste of money no matter how cheap.</a:t>
            </a:r>
          </a:p>
          <a:p>
            <a:r>
              <a:rPr lang="en-US" dirty="0" smtClean="0"/>
              <a:t>Use coupons to purchase items that you already buy and use in your normal routine or for a substitute brand if it will fulfill the same need/taste/desire.   </a:t>
            </a:r>
            <a:r>
              <a:rPr lang="en-US" sz="1000" i="1" dirty="0" smtClean="0"/>
              <a:t>Source:  Couponfinder.com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latin typeface="+mn-lt"/>
                <a:ea typeface="+mn-ea"/>
                <a:cs typeface="+mn-cs"/>
              </a:rPr>
              <a:t>Consumers and companies are using both</a:t>
            </a:r>
            <a:r>
              <a:rPr lang="en-US" sz="1200" u="none" strike="noStrike" kern="1200" baseline="0" dirty="0" smtClean="0">
                <a:solidFill>
                  <a:schemeClr val="tx1"/>
                </a:solidFill>
                <a:latin typeface="+mn-lt"/>
                <a:ea typeface="+mn-ea"/>
                <a:cs typeface="+mn-cs"/>
              </a:rPr>
              <a:t> paper and digital coupons.  </a:t>
            </a:r>
            <a:r>
              <a:rPr lang="en-US" sz="1200" u="none" strike="noStrike" kern="1200" dirty="0" smtClean="0">
                <a:solidFill>
                  <a:schemeClr val="tx1"/>
                </a:solidFill>
                <a:latin typeface="+mn-lt"/>
                <a:ea typeface="+mn-ea"/>
                <a:cs typeface="+mn-cs"/>
              </a:rPr>
              <a:t>Newspaper coupons</a:t>
            </a:r>
            <a:r>
              <a:rPr lang="en-US" sz="1200" u="none" strike="noStrike" kern="1200" baseline="0" dirty="0" smtClean="0">
                <a:solidFill>
                  <a:schemeClr val="tx1"/>
                </a:solidFill>
                <a:latin typeface="+mn-lt"/>
                <a:ea typeface="+mn-ea"/>
                <a:cs typeface="+mn-cs"/>
              </a:rPr>
              <a:t> are still the most redeemed- with 76% of coupons being from newspaper. </a:t>
            </a:r>
            <a:endParaRPr lang="en-US" sz="1200" u="none" strike="noStrike"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u="none" strike="noStrike" kern="1200" dirty="0" smtClean="0">
                <a:solidFill>
                  <a:schemeClr val="tx1"/>
                </a:solidFill>
                <a:latin typeface="+mn-lt"/>
                <a:ea typeface="+mn-ea"/>
                <a:cs typeface="+mn-cs"/>
              </a:rPr>
              <a:t>Statistics</a:t>
            </a:r>
            <a:r>
              <a:rPr lang="en-US" sz="1000" i="1" u="none" strike="noStrike" kern="1200" baseline="0" dirty="0" smtClean="0">
                <a:solidFill>
                  <a:schemeClr val="tx1"/>
                </a:solidFill>
                <a:latin typeface="+mn-lt"/>
                <a:ea typeface="+mn-ea"/>
                <a:cs typeface="+mn-cs"/>
              </a:rPr>
              <a:t> Source: </a:t>
            </a:r>
            <a:r>
              <a:rPr lang="en-US" sz="1000" i="1" u="none" strike="noStrike" kern="1200" dirty="0" smtClean="0">
                <a:solidFill>
                  <a:schemeClr val="tx1"/>
                </a:solidFill>
                <a:latin typeface="+mn-lt"/>
                <a:ea typeface="+mn-ea"/>
                <a:cs typeface="+mn-cs"/>
              </a:rPr>
              <a:t>2012 - NCH Marketing</a:t>
            </a:r>
            <a:r>
              <a:rPr lang="en-US" sz="1000" i="1" u="none" strike="noStrike" kern="1200" baseline="0" dirty="0" smtClean="0">
                <a:solidFill>
                  <a:schemeClr val="tx1"/>
                </a:solidFill>
                <a:latin typeface="+mn-lt"/>
                <a:ea typeface="+mn-ea"/>
                <a:cs typeface="+mn-cs"/>
              </a:rPr>
              <a:t> Resource Center </a:t>
            </a:r>
            <a:r>
              <a:rPr lang="en-US" sz="1000" i="1" u="none" strike="noStrike" kern="1200" dirty="0" smtClean="0">
                <a:solidFill>
                  <a:schemeClr val="tx1"/>
                </a:solidFill>
                <a:latin typeface="+mn-lt"/>
                <a:ea typeface="+mn-ea"/>
                <a:cs typeface="+mn-cs"/>
              </a:rPr>
              <a:t/>
            </a:r>
            <a:br>
              <a:rPr lang="en-US" sz="1000" i="1" u="none" strike="noStrike" kern="1200" dirty="0" smtClean="0">
                <a:solidFill>
                  <a:schemeClr val="tx1"/>
                </a:solidFill>
                <a:latin typeface="+mn-lt"/>
                <a:ea typeface="+mn-ea"/>
                <a:cs typeface="+mn-cs"/>
              </a:rPr>
            </a:br>
            <a:r>
              <a:rPr lang="en-US" sz="1000" i="1" dirty="0" smtClean="0"/>
              <a:t>Photo Source: Savingwithshellie.com</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16</a:t>
            </a:fld>
            <a:endParaRPr lang="en-US"/>
          </a:p>
        </p:txBody>
      </p:sp>
    </p:spTree>
    <p:extLst>
      <p:ext uri="{BB962C8B-B14F-4D97-AF65-F5344CB8AC3E}">
        <p14:creationId xmlns:p14="http://schemas.microsoft.com/office/powerpoint/2010/main" val="250895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Instructor Note:  One of the challenges of maximizing the use of apps and coupons/codes is acquainting oneself</a:t>
            </a:r>
            <a:r>
              <a:rPr lang="en-US" baseline="0" dirty="0" smtClean="0"/>
              <a:t> with each app as it works to your advantage, style, and time restraints.  Point out to the students that each app has its own set of nuances and downside.  The key is to combine a few different apps and websites, try them, and always be on the look out for others without getting to overwhelmed with the process.  Demonstrating one app briefly to point out key parts to the process of maximizing coupon use does not need to take long in class.</a:t>
            </a:r>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18</a:t>
            </a:fld>
            <a:endParaRPr lang="en-US"/>
          </a:p>
        </p:txBody>
      </p:sp>
    </p:spTree>
    <p:extLst>
      <p:ext uri="{BB962C8B-B14F-4D97-AF65-F5344CB8AC3E}">
        <p14:creationId xmlns:p14="http://schemas.microsoft.com/office/powerpoint/2010/main" val="136755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Coupon and promo</a:t>
            </a:r>
            <a:r>
              <a:rPr lang="en-US" baseline="0" dirty="0" smtClean="0"/>
              <a:t> code websites come in many different forms for use and application.  </a:t>
            </a:r>
            <a:r>
              <a:rPr lang="en-US" dirty="0" smtClean="0"/>
              <a:t>Some websites are a third party website that serve as a type of dispensary for</a:t>
            </a:r>
            <a:r>
              <a:rPr lang="en-US" baseline="0" dirty="0" smtClean="0"/>
              <a:t> coupons.  Some websites serve as a notification of coupons and discounts available, but are not necessarily linked to the coupon.  Each have their place and it is up to the consumer to find the strengths of the site for the purposes needed.</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20</a:t>
            </a:fld>
            <a:endParaRPr lang="en-US"/>
          </a:p>
        </p:txBody>
      </p:sp>
    </p:spTree>
    <p:extLst>
      <p:ext uri="{BB962C8B-B14F-4D97-AF65-F5344CB8AC3E}">
        <p14:creationId xmlns:p14="http://schemas.microsoft.com/office/powerpoint/2010/main" val="327030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 Star:  </a:t>
            </a:r>
            <a:r>
              <a:rPr lang="en-US" dirty="0" smtClean="0">
                <a:effectLst/>
              </a:rPr>
              <a:t>allows you to select the </a:t>
            </a:r>
            <a:r>
              <a:rPr lang="en-US" dirty="0" err="1" smtClean="0">
                <a:effectLst/>
              </a:rPr>
              <a:t>eCoupons</a:t>
            </a:r>
            <a:r>
              <a:rPr lang="en-US" dirty="0" smtClean="0">
                <a:effectLst/>
              </a:rPr>
              <a:t> you like and link them to your store loyalty cards. Use your linked loyalty card at checkout. Your money is automatically added to your </a:t>
            </a:r>
            <a:r>
              <a:rPr lang="en-US" dirty="0" err="1" smtClean="0">
                <a:effectLst/>
              </a:rPr>
              <a:t>SavingStar</a:t>
            </a:r>
            <a:r>
              <a:rPr lang="en-US" dirty="0" smtClean="0">
                <a:effectLst/>
              </a:rPr>
              <a:t> account. They’ll e-mail you when your savings post.</a:t>
            </a:r>
          </a:p>
          <a:p>
            <a:r>
              <a:rPr lang="en-US" dirty="0" smtClean="0">
                <a:effectLst/>
              </a:rPr>
              <a:t>Shop Kick:  shopping rewards program that’s more rewarding. No plastic cards, no confusing rules, no extra steps. Walk into your favorite stores like Target, Macy’s, Best Buy, </a:t>
            </a:r>
            <a:r>
              <a:rPr lang="en-US" dirty="0" err="1" smtClean="0">
                <a:effectLst/>
              </a:rPr>
              <a:t>Crate&amp;Barrel</a:t>
            </a:r>
            <a:r>
              <a:rPr lang="en-US" dirty="0" smtClean="0">
                <a:effectLst/>
              </a:rPr>
              <a:t>, Old Navy, </a:t>
            </a:r>
            <a:r>
              <a:rPr lang="en-US" dirty="0" err="1" smtClean="0">
                <a:effectLst/>
              </a:rPr>
              <a:t>Toys”R”Us</a:t>
            </a:r>
            <a:r>
              <a:rPr lang="en-US" dirty="0" smtClean="0">
                <a:effectLst/>
              </a:rPr>
              <a:t>, Exxon and Mobil convenience stores, and more—and you automatically rack up points called “kicks”, which are redeemable for gift cards. No applications to fill out, and no purchase required. Just walk in with your smartphone and instantly earn kicks.</a:t>
            </a:r>
          </a:p>
          <a:p>
            <a:endParaRPr lang="en-US" dirty="0" smtClean="0"/>
          </a:p>
          <a:p>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courtesy of Teresa Hunsaker</a:t>
            </a:r>
            <a:r>
              <a:rPr lang="en-US" baseline="0" dirty="0" smtClean="0"/>
              <a:t> Smiths app on personal </a:t>
            </a:r>
            <a:r>
              <a:rPr lang="en-US" baseline="0" dirty="0" err="1" smtClean="0"/>
              <a:t>iphone</a:t>
            </a:r>
            <a:r>
              <a:rPr lang="en-US" baseline="0" dirty="0" smtClean="0"/>
              <a:t>.</a:t>
            </a:r>
            <a:endParaRPr lang="en-US" dirty="0" smtClean="0"/>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21</a:t>
            </a:fld>
            <a:endParaRPr lang="en-US"/>
          </a:p>
        </p:txBody>
      </p:sp>
    </p:spTree>
    <p:extLst>
      <p:ext uri="{BB962C8B-B14F-4D97-AF65-F5344CB8AC3E}">
        <p14:creationId xmlns:p14="http://schemas.microsoft.com/office/powerpoint/2010/main" val="23950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Photos courtesy of the internet</a:t>
            </a:r>
            <a:r>
              <a:rPr lang="en-US" baseline="0" dirty="0" smtClean="0"/>
              <a:t> at google images.</a:t>
            </a:r>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22</a:t>
            </a:fld>
            <a:endParaRPr lang="en-US"/>
          </a:p>
        </p:txBody>
      </p:sp>
    </p:spTree>
    <p:extLst>
      <p:ext uri="{BB962C8B-B14F-4D97-AF65-F5344CB8AC3E}">
        <p14:creationId xmlns:p14="http://schemas.microsoft.com/office/powerpoint/2010/main" val="166558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24</a:t>
            </a:fld>
            <a:endParaRPr lang="en-US"/>
          </a:p>
        </p:txBody>
      </p:sp>
    </p:spTree>
    <p:extLst>
      <p:ext uri="{BB962C8B-B14F-4D97-AF65-F5344CB8AC3E}">
        <p14:creationId xmlns:p14="http://schemas.microsoft.com/office/powerpoint/2010/main" val="401347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Instructor Note:  You may want to include samples of Manufacturer</a:t>
            </a:r>
            <a:r>
              <a:rPr lang="en-US" baseline="0" dirty="0" smtClean="0"/>
              <a:t> coupons and store or retailer coupons in the discussion here.  Store or retailer coupons are basically a sale in their store that is issued in coupon form.  They are funded by the store only with no reference to a manufacturer reimbursement.  Target, Walgreens, and CVS pharmacy are particularly common for this and are printed in their weekly ads and have the option of loading them as a digital coupon directly onto your rewards cards.  Some you may have to log into your store rewards account and select the coupon you want to use.  </a:t>
            </a:r>
          </a:p>
          <a:p>
            <a:r>
              <a:rPr lang="en-US" baseline="0" dirty="0" smtClean="0"/>
              <a:t>Once class participants can identify the coupons, they are ready to stack.  Please note there are some coupon restrictions to stacking and will be stated as such on the coupon.  So the consumer must read the fine print.  </a:t>
            </a:r>
            <a:r>
              <a:rPr lang="en-US" baseline="0" dirty="0" err="1" smtClean="0"/>
              <a:t>Kohls</a:t>
            </a:r>
            <a:r>
              <a:rPr lang="en-US" baseline="0" dirty="0" smtClean="0"/>
              <a:t>, Michaels, JC Penny’s, Rite Aid, Dollar General are additional stores friendly to stacking coupons.</a:t>
            </a:r>
          </a:p>
          <a:p>
            <a:endParaRPr lang="en-US" baseline="0" dirty="0" smtClean="0"/>
          </a:p>
          <a:p>
            <a:endParaRPr lang="en-US" baseline="0" dirty="0" smtClean="0"/>
          </a:p>
          <a:p>
            <a:r>
              <a:rPr lang="en-US" baseline="0" dirty="0" smtClean="0"/>
              <a:t>Source:  YahooFinance.com; </a:t>
            </a:r>
            <a:r>
              <a:rPr lang="en-US" baseline="0" dirty="0" err="1" smtClean="0"/>
              <a:t>Krazy</a:t>
            </a:r>
            <a:r>
              <a:rPr lang="en-US" baseline="0" dirty="0" smtClean="0"/>
              <a:t> Coupon Lady; PennyPinchingMom.com</a:t>
            </a:r>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25</a:t>
            </a:fld>
            <a:endParaRPr lang="en-US"/>
          </a:p>
        </p:txBody>
      </p:sp>
    </p:spTree>
    <p:extLst>
      <p:ext uri="{BB962C8B-B14F-4D97-AF65-F5344CB8AC3E}">
        <p14:creationId xmlns:p14="http://schemas.microsoft.com/office/powerpoint/2010/main" val="24804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and photo courtesy</a:t>
            </a:r>
            <a:r>
              <a:rPr lang="en-US" baseline="0" dirty="0" smtClean="0"/>
              <a:t> of </a:t>
            </a:r>
            <a:r>
              <a:rPr lang="en-US" baseline="0" dirty="0" err="1" smtClean="0"/>
              <a:t>Krazy</a:t>
            </a:r>
            <a:r>
              <a:rPr lang="en-US" baseline="0" dirty="0" smtClean="0"/>
              <a:t> Coupon Lady</a:t>
            </a:r>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26</a:t>
            </a:fld>
            <a:endParaRPr lang="en-US"/>
          </a:p>
        </p:txBody>
      </p:sp>
    </p:spTree>
    <p:extLst>
      <p:ext uri="{BB962C8B-B14F-4D97-AF65-F5344CB8AC3E}">
        <p14:creationId xmlns:p14="http://schemas.microsoft.com/office/powerpoint/2010/main" val="225915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and photo courtesy</a:t>
            </a:r>
            <a:r>
              <a:rPr lang="en-US" baseline="0" dirty="0" smtClean="0"/>
              <a:t> of </a:t>
            </a:r>
            <a:r>
              <a:rPr lang="en-US" baseline="0" dirty="0" err="1" smtClean="0"/>
              <a:t>Krazy</a:t>
            </a:r>
            <a:r>
              <a:rPr lang="en-US" baseline="0" dirty="0" smtClean="0"/>
              <a:t> Coupon Lady</a:t>
            </a:r>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27</a:t>
            </a:fld>
            <a:endParaRPr lang="en-US"/>
          </a:p>
        </p:txBody>
      </p:sp>
    </p:spTree>
    <p:extLst>
      <p:ext uri="{BB962C8B-B14F-4D97-AF65-F5344CB8AC3E}">
        <p14:creationId xmlns:p14="http://schemas.microsoft.com/office/powerpoint/2010/main" val="422631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likely you have seen extreme couponing on TV.  The shows are somewhat fascinating and the savings unreal.  But couponing was not me</a:t>
            </a:r>
          </a:p>
          <a:p>
            <a:r>
              <a:rPr lang="en-US" dirty="0" smtClean="0"/>
              <a:t>ant to be a job. It was not meant to cause stress.  It was not meant to buy 243 BBQ Sauces just because they are free or $0.03 each. </a:t>
            </a:r>
          </a:p>
          <a:p>
            <a:endParaRPr lang="en-US" dirty="0" smtClean="0"/>
          </a:p>
          <a:p>
            <a:r>
              <a:rPr lang="en-US" dirty="0" smtClean="0"/>
              <a:t>Cash that you would have spent originally can now be saved.  Are you ready for couponing; not obsessive couponing but smart, casual, routine coupon clipping and savings.</a:t>
            </a:r>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a:t>
            </a:fld>
            <a:endParaRPr lang="en-US"/>
          </a:p>
        </p:txBody>
      </p:sp>
    </p:spTree>
    <p:extLst>
      <p:ext uri="{BB962C8B-B14F-4D97-AF65-F5344CB8AC3E}">
        <p14:creationId xmlns:p14="http://schemas.microsoft.com/office/powerpoint/2010/main" val="154792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Source:</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28</a:t>
            </a:fld>
            <a:endParaRPr lang="en-US"/>
          </a:p>
        </p:txBody>
      </p:sp>
    </p:spTree>
    <p:extLst>
      <p:ext uri="{BB962C8B-B14F-4D97-AF65-F5344CB8AC3E}">
        <p14:creationId xmlns:p14="http://schemas.microsoft.com/office/powerpoint/2010/main" val="48176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able to find a Tillamook coupon for $1 off, then</a:t>
            </a:r>
            <a:r>
              <a:rPr lang="en-US" baseline="0" dirty="0" smtClean="0"/>
              <a:t> using my store/retailer coupon for $1 off, I was able to get my favorite ice cream for only $1.99.  </a:t>
            </a:r>
          </a:p>
          <a:p>
            <a:endParaRPr lang="en-US" baseline="0" dirty="0" smtClean="0"/>
          </a:p>
          <a:p>
            <a:endParaRPr lang="en-US" baseline="0" dirty="0" smtClean="0"/>
          </a:p>
          <a:p>
            <a:endParaRPr lang="en-US" baseline="0" dirty="0" smtClean="0"/>
          </a:p>
          <a:p>
            <a:r>
              <a:rPr lang="en-US" baseline="0" dirty="0" smtClean="0"/>
              <a:t>Instructor Note:  Finding something from your local stores and coupons would be good to use in teaching the concepts here.</a:t>
            </a:r>
            <a:endParaRPr lang="en-US" dirty="0" smtClean="0"/>
          </a:p>
          <a:p>
            <a:endParaRPr lang="en-US" dirty="0" smtClean="0"/>
          </a:p>
          <a:p>
            <a:endParaRPr lang="en-US" dirty="0" smtClean="0"/>
          </a:p>
          <a:p>
            <a:endParaRPr lang="en-US" dirty="0" smtClean="0"/>
          </a:p>
          <a:p>
            <a:r>
              <a:rPr lang="en-US" dirty="0" smtClean="0"/>
              <a:t>Photo courtesy of Teresa Hunsaker from newspaper 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29</a:t>
            </a:fld>
            <a:endParaRPr lang="en-US"/>
          </a:p>
        </p:txBody>
      </p:sp>
    </p:spTree>
    <p:extLst>
      <p:ext uri="{BB962C8B-B14F-4D97-AF65-F5344CB8AC3E}">
        <p14:creationId xmlns:p14="http://schemas.microsoft.com/office/powerpoint/2010/main" val="1889317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courtesy of Teresa Hunsaker</a:t>
            </a:r>
            <a:r>
              <a:rPr lang="en-US" baseline="0" dirty="0" smtClean="0"/>
              <a:t> Smiths app and Smiths store shelf label.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30</a:t>
            </a:fld>
            <a:endParaRPr lang="en-US"/>
          </a:p>
        </p:txBody>
      </p:sp>
    </p:spTree>
    <p:extLst>
      <p:ext uri="{BB962C8B-B14F-4D97-AF65-F5344CB8AC3E}">
        <p14:creationId xmlns:p14="http://schemas.microsoft.com/office/powerpoint/2010/main" val="383464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apps allow you to load manufacturer coupons on to a store reward card.  The </a:t>
            </a:r>
            <a:r>
              <a:rPr lang="en-US" dirty="0" err="1" smtClean="0"/>
              <a:t>Flipp</a:t>
            </a:r>
            <a:r>
              <a:rPr lang="en-US" dirty="0" smtClean="0"/>
              <a:t> app is one of those where</a:t>
            </a:r>
            <a:r>
              <a:rPr lang="en-US" baseline="0" dirty="0" smtClean="0"/>
              <a:t> there are a number of selected stores that the coupon can be attached to a store rewards card.  This means you have to be set up with those stores rewards programs.</a:t>
            </a:r>
          </a:p>
          <a:p>
            <a:r>
              <a:rPr lang="en-US" baseline="0" dirty="0" smtClean="0"/>
              <a:t>There have been times when some apps programs do not interface with some store rewards programs.  When you consider the number of stores and the number of apps and the number of coupons, you can see that there might be times when there is a problem.  Always check to see if the coupon was applied.</a:t>
            </a:r>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courtesy of Teresa Hunsaker</a:t>
            </a:r>
            <a:r>
              <a:rPr lang="en-US" baseline="0" dirty="0" smtClean="0"/>
              <a:t> </a:t>
            </a:r>
            <a:r>
              <a:rPr lang="en-US" baseline="0" dirty="0" err="1" smtClean="0"/>
              <a:t>Flipp</a:t>
            </a:r>
            <a:r>
              <a:rPr lang="en-US" baseline="0" dirty="0" smtClean="0"/>
              <a:t> app on personal </a:t>
            </a:r>
            <a:r>
              <a:rPr lang="en-US" baseline="0" dirty="0" err="1" smtClean="0"/>
              <a:t>iphone</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31</a:t>
            </a:fld>
            <a:endParaRPr lang="en-US"/>
          </a:p>
        </p:txBody>
      </p:sp>
    </p:spTree>
    <p:extLst>
      <p:ext uri="{BB962C8B-B14F-4D97-AF65-F5344CB8AC3E}">
        <p14:creationId xmlns:p14="http://schemas.microsoft.com/office/powerpoint/2010/main" val="386109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courtesy of Teresa Hunsaker</a:t>
            </a:r>
            <a:r>
              <a:rPr lang="en-US" baseline="0" dirty="0" smtClean="0"/>
              <a:t> </a:t>
            </a:r>
            <a:r>
              <a:rPr lang="en-US" baseline="0" dirty="0" err="1" smtClean="0"/>
              <a:t>Flipp</a:t>
            </a:r>
            <a:r>
              <a:rPr lang="en-US" baseline="0" dirty="0" smtClean="0"/>
              <a:t> app on personal </a:t>
            </a:r>
            <a:r>
              <a:rPr lang="en-US" baseline="0" dirty="0" err="1" smtClean="0"/>
              <a:t>iphone</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32</a:t>
            </a:fld>
            <a:endParaRPr lang="en-US"/>
          </a:p>
        </p:txBody>
      </p:sp>
    </p:spTree>
    <p:extLst>
      <p:ext uri="{BB962C8B-B14F-4D97-AF65-F5344CB8AC3E}">
        <p14:creationId xmlns:p14="http://schemas.microsoft.com/office/powerpoint/2010/main" val="2394171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courtesy of the internet google images.</a:t>
            </a:r>
          </a:p>
          <a:p>
            <a:endParaRPr lang="en-US" b="1" dirty="0"/>
          </a:p>
        </p:txBody>
      </p:sp>
      <p:sp>
        <p:nvSpPr>
          <p:cNvPr id="4" name="Slide Number Placeholder 3"/>
          <p:cNvSpPr>
            <a:spLocks noGrp="1"/>
          </p:cNvSpPr>
          <p:nvPr>
            <p:ph type="sldNum" sz="quarter" idx="10"/>
          </p:nvPr>
        </p:nvSpPr>
        <p:spPr/>
        <p:txBody>
          <a:bodyPr/>
          <a:lstStyle/>
          <a:p>
            <a:fld id="{B88AFB80-FB9D-F145-A578-4166C77F5FE2}" type="slidenum">
              <a:rPr lang="en-US" smtClean="0"/>
              <a:t>33</a:t>
            </a:fld>
            <a:endParaRPr lang="en-US"/>
          </a:p>
        </p:txBody>
      </p:sp>
    </p:spTree>
    <p:extLst>
      <p:ext uri="{BB962C8B-B14F-4D97-AF65-F5344CB8AC3E}">
        <p14:creationId xmlns:p14="http://schemas.microsoft.com/office/powerpoint/2010/main" val="2638118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easy to get discouraged when expanding</a:t>
            </a:r>
            <a:r>
              <a:rPr lang="en-US" baseline="0" dirty="0" smtClean="0"/>
              <a:t> your use of online coupons and coupon codes.  Avoiding these common mistakes will help make the process of expanding and maximizing websites and apps to save money a more rewarding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34</a:t>
            </a:fld>
            <a:endParaRPr lang="en-US"/>
          </a:p>
        </p:txBody>
      </p:sp>
    </p:spTree>
    <p:extLst>
      <p:ext uri="{BB962C8B-B14F-4D97-AF65-F5344CB8AC3E}">
        <p14:creationId xmlns:p14="http://schemas.microsoft.com/office/powerpoint/2010/main" val="365064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Helping save for family’s needs and priorities is a big accomplishment. Being able to be financially responsible and use shifty budgeting strategies is always a win/win.</a:t>
            </a:r>
          </a:p>
          <a:p>
            <a:r>
              <a:rPr lang="en-US" dirty="0" smtClean="0">
                <a:effectLst/>
              </a:rPr>
              <a:t>Children and teenagers may become more frugal with their money. They also will understand the value of money.</a:t>
            </a:r>
          </a:p>
          <a:p>
            <a:r>
              <a:rPr lang="en-US" dirty="0" smtClean="0">
                <a:effectLst/>
              </a:rPr>
              <a:t>Items found, that are relatively inexpensive or even free are</a:t>
            </a:r>
            <a:r>
              <a:rPr lang="en-US" baseline="0" dirty="0" smtClean="0">
                <a:effectLst/>
              </a:rPr>
              <a:t> bought</a:t>
            </a:r>
            <a:r>
              <a:rPr lang="en-US" dirty="0" smtClean="0">
                <a:effectLst/>
              </a:rPr>
              <a:t> and then donated to a family in need,</a:t>
            </a:r>
            <a:r>
              <a:rPr lang="en-US" baseline="0" dirty="0" smtClean="0">
                <a:effectLst/>
              </a:rPr>
              <a:t> or a food pantry, or a local agency.</a:t>
            </a:r>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35</a:t>
            </a:fld>
            <a:endParaRPr lang="en-US"/>
          </a:p>
        </p:txBody>
      </p:sp>
    </p:spTree>
    <p:extLst>
      <p:ext uri="{BB962C8B-B14F-4D97-AF65-F5344CB8AC3E}">
        <p14:creationId xmlns:p14="http://schemas.microsoft.com/office/powerpoint/2010/main" val="227536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4800" dirty="0" smtClean="0"/>
              <a:t>Coca Cola was among the first to offer free goods. In 1887 Coca Cola started offering slips for complimentary Coke and provided the vendors with free syrup to compensate. </a:t>
            </a:r>
            <a:r>
              <a:rPr lang="en-US" dirty="0" smtClean="0"/>
              <a:t>By 1913 nearly 8,500,000 people had enjoyed a free beverage. Asa Chandler, marketing guru and Coca Cola mogul, took the French word "</a:t>
            </a:r>
            <a:r>
              <a:rPr lang="en-US" dirty="0" err="1" smtClean="0"/>
              <a:t>couper</a:t>
            </a:r>
            <a:r>
              <a:rPr lang="en-US" dirty="0" smtClean="0"/>
              <a:t>" (to cut) and officially calls what he offers</a:t>
            </a:r>
            <a:r>
              <a:rPr lang="en-US" baseline="0" dirty="0" smtClean="0"/>
              <a:t> “a </a:t>
            </a:r>
            <a:r>
              <a:rPr lang="en-US" dirty="0" smtClean="0"/>
              <a:t>coupon.”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Reference: Promotion Marketing Association (PMA) Educational Foundation, </a:t>
            </a:r>
            <a:r>
              <a:rPr lang="en-US" dirty="0" err="1" smtClean="0"/>
              <a:t>Inc</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Photo Source: http://www.ilovecouponmonth.com/resources/history-of-coupons.htm</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3</a:t>
            </a:fld>
            <a:endParaRPr lang="en-US"/>
          </a:p>
        </p:txBody>
      </p:sp>
    </p:spTree>
    <p:extLst>
      <p:ext uri="{BB962C8B-B14F-4D97-AF65-F5344CB8AC3E}">
        <p14:creationId xmlns:p14="http://schemas.microsoft.com/office/powerpoint/2010/main" val="349464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The next year, another successful businessman, C.W. Post, began to promote his new health cereal. </a:t>
            </a:r>
          </a:p>
          <a:p>
            <a:pPr eaLnBrk="1" hangingPunct="1">
              <a:lnSpc>
                <a:spcPct val="90000"/>
              </a:lnSpc>
            </a:pPr>
            <a:r>
              <a:rPr lang="en-US" dirty="0" smtClean="0"/>
              <a:t>He offered a one cent coupon, good towards the purchase of his new product called Grape Nuts.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dirty="0" smtClean="0"/>
              <a:t>Reference: Promotion Marketing Association (PMA) Educational Foundation, </a:t>
            </a:r>
            <a:r>
              <a:rPr lang="en-US" sz="1000" i="1" dirty="0" err="1" smtClean="0"/>
              <a:t>Inc</a:t>
            </a:r>
            <a:endParaRPr lang="en-US" sz="1000" i="1" dirty="0" smtClean="0"/>
          </a:p>
          <a:p>
            <a:r>
              <a:rPr lang="en-US" sz="1000" i="1" dirty="0" smtClean="0"/>
              <a:t>Photo Source</a:t>
            </a:r>
            <a:r>
              <a:rPr lang="en-US" sz="1000" i="1" baseline="0" dirty="0" smtClean="0"/>
              <a:t> – </a:t>
            </a:r>
          </a:p>
          <a:p>
            <a:r>
              <a:rPr lang="en-US" sz="1000" i="1" baseline="0" dirty="0" smtClean="0"/>
              <a:t>Grape Nuts box: </a:t>
            </a:r>
            <a:r>
              <a:rPr lang="en-US" sz="1000" i="1" dirty="0" smtClean="0"/>
              <a:t>http://blogs.static.mentalfloss.com/blogs/archives/20822.html</a:t>
            </a:r>
          </a:p>
          <a:p>
            <a:r>
              <a:rPr lang="en-US" sz="1000" i="1" dirty="0" smtClean="0"/>
              <a:t>Penny:</a:t>
            </a:r>
            <a:r>
              <a:rPr lang="en-US" sz="1000" i="1" baseline="0" dirty="0" smtClean="0"/>
              <a:t> www.clipart.com </a:t>
            </a:r>
            <a:endParaRPr lang="en-US" sz="1000" i="1" dirty="0" smtClean="0"/>
          </a:p>
          <a:p>
            <a:endParaRPr lang="en-US" sz="1000" i="1" dirty="0"/>
          </a:p>
        </p:txBody>
      </p:sp>
      <p:sp>
        <p:nvSpPr>
          <p:cNvPr id="4" name="Slide Number Placeholder 3"/>
          <p:cNvSpPr>
            <a:spLocks noGrp="1"/>
          </p:cNvSpPr>
          <p:nvPr>
            <p:ph type="sldNum" sz="quarter" idx="10"/>
          </p:nvPr>
        </p:nvSpPr>
        <p:spPr/>
        <p:txBody>
          <a:bodyPr/>
          <a:lstStyle/>
          <a:p>
            <a:fld id="{B88AFB80-FB9D-F145-A578-4166C77F5FE2}" type="slidenum">
              <a:rPr lang="en-US" smtClean="0"/>
              <a:t>4</a:t>
            </a:fld>
            <a:endParaRPr lang="en-US"/>
          </a:p>
        </p:txBody>
      </p:sp>
    </p:spTree>
    <p:extLst>
      <p:ext uri="{BB962C8B-B14F-4D97-AF65-F5344CB8AC3E}">
        <p14:creationId xmlns:p14="http://schemas.microsoft.com/office/powerpoint/2010/main" val="184704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The Nielson Coupon Clearing House was created in 1957 to sort, count and tabulate coupons to determine how much money was owed to each retailer. </a:t>
            </a:r>
            <a:br>
              <a:rPr lang="en-US" dirty="0" smtClean="0"/>
            </a:br>
            <a:r>
              <a:rPr lang="en-US" dirty="0" smtClean="0"/>
              <a:t/>
            </a:r>
            <a:br>
              <a:rPr lang="en-US" dirty="0" smtClean="0"/>
            </a:br>
            <a:endParaRPr lang="en-US" dirty="0" smtClean="0"/>
          </a:p>
          <a:p>
            <a:pPr>
              <a:lnSpc>
                <a:spcPct val="90000"/>
              </a:lnSpc>
            </a:pPr>
            <a:endParaRPr lang="en-US" dirty="0" smtClean="0"/>
          </a:p>
          <a:p>
            <a:r>
              <a:rPr lang="en-US" sz="1000" i="1" dirty="0" smtClean="0"/>
              <a:t>Photo</a:t>
            </a:r>
            <a:r>
              <a:rPr lang="en-US" sz="1000" i="1" baseline="0" dirty="0" smtClean="0"/>
              <a:t> Source: </a:t>
            </a:r>
            <a:r>
              <a:rPr lang="en-US" sz="1000" i="1" dirty="0" smtClean="0"/>
              <a:t>http://artskooldamage.blogspot.com/2009/11/5-cents-8-cents-10-cents-off.html</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5</a:t>
            </a:fld>
            <a:endParaRPr lang="en-US"/>
          </a:p>
        </p:txBody>
      </p:sp>
    </p:spTree>
    <p:extLst>
      <p:ext uri="{BB962C8B-B14F-4D97-AF65-F5344CB8AC3E}">
        <p14:creationId xmlns:p14="http://schemas.microsoft.com/office/powerpoint/2010/main" val="18562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from 2012</a:t>
            </a:r>
            <a:r>
              <a:rPr lang="en-US" baseline="0" dirty="0" smtClean="0"/>
              <a:t> shows that m</a:t>
            </a:r>
            <a:r>
              <a:rPr lang="en-US" dirty="0" smtClean="0"/>
              <a:t>ore than 55.7 million American consumers are</a:t>
            </a:r>
            <a:r>
              <a:rPr lang="en-US" baseline="0" dirty="0" smtClean="0"/>
              <a:t> using on-line coupons – which represents 25% of the US population. </a:t>
            </a:r>
          </a:p>
          <a:p>
            <a:endParaRPr lang="en-US" baseline="0" dirty="0" smtClean="0"/>
          </a:p>
          <a:p>
            <a:endParaRPr lang="en-US" baseline="0" dirty="0" smtClean="0"/>
          </a:p>
          <a:p>
            <a:r>
              <a:rPr lang="en-US" sz="1000" i="1" baseline="0" dirty="0" smtClean="0"/>
              <a:t>Source: http://www.couponsinc.com/corporate/OurCompany/PressReleases/2012.aspx?udt_619_param_detail=312</a:t>
            </a:r>
          </a:p>
          <a:p>
            <a:r>
              <a:rPr lang="en-US" sz="1000" i="1" baseline="0" dirty="0" smtClean="0"/>
              <a:t>Photo Source: clickheresave.com </a:t>
            </a:r>
            <a:endParaRPr lang="en-US" sz="1000" i="1"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7</a:t>
            </a:fld>
            <a:endParaRPr lang="en-US"/>
          </a:p>
        </p:txBody>
      </p:sp>
    </p:spTree>
    <p:extLst>
      <p:ext uri="{BB962C8B-B14F-4D97-AF65-F5344CB8AC3E}">
        <p14:creationId xmlns:p14="http://schemas.microsoft.com/office/powerpoint/2010/main" val="242386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smtClean="0"/>
          </a:p>
          <a:p>
            <a:endParaRPr lang="en-US" sz="1000" i="1" dirty="0" smtClean="0"/>
          </a:p>
          <a:p>
            <a:endParaRPr lang="en-US" sz="1000" i="1" dirty="0" smtClean="0"/>
          </a:p>
          <a:p>
            <a:endParaRPr lang="en-US" sz="1000" i="1" dirty="0" smtClean="0"/>
          </a:p>
          <a:p>
            <a:r>
              <a:rPr lang="en-US" sz="1000" i="1" dirty="0" smtClean="0"/>
              <a:t>Source: A 2012 survey </a:t>
            </a:r>
          </a:p>
          <a:p>
            <a:r>
              <a:rPr lang="en-US" sz="1000" i="1" dirty="0" smtClean="0"/>
              <a:t>http://www.couponcabin.com/blog/2012/05/21/40-of-smartphone-users-have-redeemed-coupons-couponcabin-launches-new-mobile-app</a:t>
            </a:r>
            <a:r>
              <a:rPr lang="en-US" dirty="0" smtClean="0"/>
              <a:t>/</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8</a:t>
            </a:fld>
            <a:endParaRPr lang="en-US"/>
          </a:p>
        </p:txBody>
      </p:sp>
    </p:spTree>
    <p:extLst>
      <p:ext uri="{BB962C8B-B14F-4D97-AF65-F5344CB8AC3E}">
        <p14:creationId xmlns:p14="http://schemas.microsoft.com/office/powerpoint/2010/main" val="158608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smtClean="0"/>
          </a:p>
          <a:p>
            <a:endParaRPr lang="en-US" sz="1000" i="1" dirty="0" smtClean="0"/>
          </a:p>
          <a:p>
            <a:endParaRPr lang="en-US" sz="1000" i="1" dirty="0" smtClean="0"/>
          </a:p>
          <a:p>
            <a:endParaRPr lang="en-US" sz="1000" i="1" dirty="0" smtClean="0"/>
          </a:p>
          <a:p>
            <a:r>
              <a:rPr lang="en-US" sz="1000" i="1" dirty="0" smtClean="0"/>
              <a:t>Source: http://www.ilovecouponmonth.com/statistics/</a:t>
            </a:r>
          </a:p>
          <a:p>
            <a:endParaRPr lang="en-US" sz="1000" i="1" dirty="0" smtClean="0"/>
          </a:p>
          <a:p>
            <a:r>
              <a:rPr lang="en-US" sz="1000" i="1" dirty="0" smtClean="0"/>
              <a:t>Information from: </a:t>
            </a:r>
          </a:p>
          <a:p>
            <a:endParaRPr lang="en-US" sz="1000" i="1" dirty="0" smtClean="0"/>
          </a:p>
          <a:p>
            <a:r>
              <a:rPr lang="en-US" sz="1000" i="1" dirty="0" err="1" smtClean="0"/>
              <a:t>Valassis</a:t>
            </a:r>
            <a:r>
              <a:rPr lang="en-US" sz="1000" i="1" dirty="0" smtClean="0"/>
              <a:t> Annual Topline U.S. Consumer Packaged Goods Coupon Facts Report for 2011</a:t>
            </a:r>
          </a:p>
          <a:p>
            <a:r>
              <a:rPr lang="en-US" sz="1000" i="1" dirty="0" smtClean="0"/>
              <a:t>NCH Marketing Services, Inc.</a:t>
            </a:r>
          </a:p>
          <a:p>
            <a:r>
              <a:rPr lang="en-US" sz="1000" i="1" dirty="0" err="1" smtClean="0"/>
              <a:t>RedPlum</a:t>
            </a:r>
            <a:r>
              <a:rPr lang="en-US" sz="1000" i="1" dirty="0" smtClean="0"/>
              <a:t> </a:t>
            </a:r>
            <a:r>
              <a:rPr lang="en-US" sz="1000" i="1" dirty="0" err="1" smtClean="0"/>
              <a:t>eMarketer</a:t>
            </a:r>
            <a:r>
              <a:rPr lang="en-US" sz="1000" i="1" dirty="0" smtClean="0"/>
              <a:t> Nielsen Company</a:t>
            </a:r>
          </a:p>
          <a:p>
            <a:r>
              <a:rPr lang="en-US" sz="1000" i="1" dirty="0" smtClean="0"/>
              <a:t>Fortune3.com</a:t>
            </a:r>
          </a:p>
          <a:p>
            <a:r>
              <a:rPr lang="en-US" sz="1000" i="1" dirty="0" err="1" smtClean="0"/>
              <a:t>Inmar</a:t>
            </a:r>
            <a:endParaRPr lang="en-US" sz="1000" i="1" dirty="0" smtClean="0"/>
          </a:p>
          <a:p>
            <a:r>
              <a:rPr lang="en-US" sz="1000" i="1" dirty="0" smtClean="0"/>
              <a:t>Internet Retailer</a:t>
            </a:r>
          </a:p>
          <a:p>
            <a:r>
              <a:rPr lang="en-US" sz="1000" i="1" dirty="0" smtClean="0"/>
              <a:t>NCH Marketing</a:t>
            </a:r>
          </a:p>
          <a:p>
            <a:r>
              <a:rPr lang="en-US" sz="1000" i="1" dirty="0" smtClean="0"/>
              <a:t>Coupon Info Now</a:t>
            </a:r>
          </a:p>
          <a:p>
            <a:r>
              <a:rPr lang="en-US" sz="1000" i="1" dirty="0" smtClean="0"/>
              <a:t/>
            </a:r>
            <a:br>
              <a:rPr lang="en-US" sz="1000" i="1" dirty="0" smtClean="0"/>
            </a:br>
            <a:r>
              <a:rPr lang="en-US" sz="1000" i="1" dirty="0" smtClean="0"/>
              <a:t>Photo Source: freecoupons.com</a:t>
            </a:r>
            <a:r>
              <a:rPr lang="en-US" sz="1000" i="1" baseline="0" dirty="0" smtClean="0"/>
              <a:t> </a:t>
            </a:r>
            <a:endParaRPr lang="en-US" sz="1000" i="1" dirty="0" smtClean="0"/>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9</a:t>
            </a:fld>
            <a:endParaRPr lang="en-US"/>
          </a:p>
        </p:txBody>
      </p:sp>
    </p:spTree>
    <p:extLst>
      <p:ext uri="{BB962C8B-B14F-4D97-AF65-F5344CB8AC3E}">
        <p14:creationId xmlns:p14="http://schemas.microsoft.com/office/powerpoint/2010/main" val="61152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Thanks partly</a:t>
            </a:r>
            <a:r>
              <a:rPr lang="en-US" baseline="0" dirty="0" smtClean="0"/>
              <a:t> to on-line coupons, coupons are now cool. </a:t>
            </a:r>
            <a:r>
              <a:rPr lang="en-US" dirty="0" smtClean="0"/>
              <a:t>Source: National Coupon Council </a:t>
            </a:r>
          </a:p>
          <a:p>
            <a:endParaRPr lang="en-US" dirty="0"/>
          </a:p>
        </p:txBody>
      </p:sp>
      <p:sp>
        <p:nvSpPr>
          <p:cNvPr id="4" name="Slide Number Placeholder 3"/>
          <p:cNvSpPr>
            <a:spLocks noGrp="1"/>
          </p:cNvSpPr>
          <p:nvPr>
            <p:ph type="sldNum" sz="quarter" idx="10"/>
          </p:nvPr>
        </p:nvSpPr>
        <p:spPr/>
        <p:txBody>
          <a:bodyPr/>
          <a:lstStyle/>
          <a:p>
            <a:fld id="{B88AFB80-FB9D-F145-A578-4166C77F5FE2}" type="slidenum">
              <a:rPr lang="en-US" smtClean="0"/>
              <a:t>10</a:t>
            </a:fld>
            <a:endParaRPr lang="en-US"/>
          </a:p>
        </p:txBody>
      </p:sp>
    </p:spTree>
    <p:extLst>
      <p:ext uri="{BB962C8B-B14F-4D97-AF65-F5344CB8AC3E}">
        <p14:creationId xmlns:p14="http://schemas.microsoft.com/office/powerpoint/2010/main" val="2440532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1" name="Rectangle 10"/>
          <p:cNvSpPr/>
          <p:nvPr userDrawn="1"/>
        </p:nvSpPr>
        <p:spPr>
          <a:xfrm>
            <a:off x="0" y="6501384"/>
            <a:ext cx="12192000" cy="356616"/>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a:spLocks noGrp="1"/>
          </p:cNvSpPr>
          <p:nvPr>
            <p:ph type="subTitle" idx="1" hasCustomPrompt="1"/>
          </p:nvPr>
        </p:nvSpPr>
        <p:spPr>
          <a:xfrm>
            <a:off x="660875" y="3631749"/>
            <a:ext cx="10870250" cy="684409"/>
          </a:xfrm>
          <a:prstGeom prst="rect">
            <a:avLst/>
          </a:prstGeom>
        </p:spPr>
        <p:txBody>
          <a:bodyPr/>
          <a:lstStyle>
            <a:lvl1pPr marL="0" indent="0" algn="ctr">
              <a:buNone/>
              <a:defRPr sz="2000" b="1" i="1" spc="100" baseline="0">
                <a:solidFill>
                  <a:srgbClr val="0D3254"/>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of Presentation</a:t>
            </a:r>
            <a:endParaRPr lang="en-US" dirty="0"/>
          </a:p>
        </p:txBody>
      </p:sp>
      <p:sp>
        <p:nvSpPr>
          <p:cNvPr id="15" name="Title 1"/>
          <p:cNvSpPr>
            <a:spLocks noGrp="1"/>
          </p:cNvSpPr>
          <p:nvPr>
            <p:ph type="ctrTitle" hasCustomPrompt="1"/>
          </p:nvPr>
        </p:nvSpPr>
        <p:spPr>
          <a:xfrm>
            <a:off x="660875" y="1805433"/>
            <a:ext cx="10870250" cy="1445233"/>
          </a:xfrm>
          <a:prstGeom prst="rect">
            <a:avLst/>
          </a:prstGeom>
        </p:spPr>
        <p:txBody>
          <a:bodyPr anchor="b">
            <a:noAutofit/>
          </a:bodyPr>
          <a:lstStyle>
            <a:lvl1pPr algn="ctr">
              <a:lnSpc>
                <a:spcPct val="100000"/>
              </a:lnSpc>
              <a:defRPr sz="3700" b="1" i="0" spc="400" baseline="0">
                <a:solidFill>
                  <a:srgbClr val="0D3254"/>
                </a:solidFill>
                <a:latin typeface="Arial" charset="0"/>
                <a:ea typeface="Arial" charset="0"/>
                <a:cs typeface="Arial" charset="0"/>
              </a:defRPr>
            </a:lvl1pPr>
          </a:lstStyle>
          <a:p>
            <a:r>
              <a:rPr lang="en-US" dirty="0" smtClean="0"/>
              <a:t>TITLE OF PRESENTATION</a:t>
            </a:r>
            <a:endParaRPr lang="en-US" dirty="0"/>
          </a:p>
        </p:txBody>
      </p:sp>
      <p:pic>
        <p:nvPicPr>
          <p:cNvPr id="17" name="Picture 16"/>
          <p:cNvPicPr>
            <a:picLocks noChangeAspect="1"/>
          </p:cNvPicPr>
          <p:nvPr userDrawn="1"/>
        </p:nvPicPr>
        <p:blipFill>
          <a:blip r:embed="rId2"/>
          <a:stretch>
            <a:fillRect/>
          </a:stretch>
        </p:blipFill>
        <p:spPr>
          <a:xfrm>
            <a:off x="9927017" y="5792371"/>
            <a:ext cx="2006600" cy="368300"/>
          </a:xfrm>
          <a:prstGeom prst="rect">
            <a:avLst/>
          </a:prstGeom>
        </p:spPr>
      </p:pic>
      <p:sp>
        <p:nvSpPr>
          <p:cNvPr id="18" name="Rectangle 17"/>
          <p:cNvSpPr>
            <a:spLocks noChangeAspect="1"/>
          </p:cNvSpPr>
          <p:nvPr userDrawn="1"/>
        </p:nvSpPr>
        <p:spPr>
          <a:xfrm>
            <a:off x="0" y="5460613"/>
            <a:ext cx="1849039" cy="694944"/>
          </a:xfrm>
          <a:prstGeom prst="rect">
            <a:avLst/>
          </a:prstGeom>
          <a:solidFill>
            <a:srgbClr val="0D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a:stretch>
            <a:fillRect/>
          </a:stretch>
        </p:blipFill>
        <p:spPr>
          <a:xfrm>
            <a:off x="220147" y="5604885"/>
            <a:ext cx="1429669" cy="406400"/>
          </a:xfrm>
          <a:prstGeom prst="rect">
            <a:avLst/>
          </a:prstGeom>
        </p:spPr>
      </p:pic>
      <p:cxnSp>
        <p:nvCxnSpPr>
          <p:cNvPr id="21" name="Straight Connector 20"/>
          <p:cNvCxnSpPr/>
          <p:nvPr userDrawn="1"/>
        </p:nvCxnSpPr>
        <p:spPr>
          <a:xfrm>
            <a:off x="3569617" y="3410146"/>
            <a:ext cx="5052767" cy="0"/>
          </a:xfrm>
          <a:prstGeom prst="line">
            <a:avLst/>
          </a:prstGeom>
          <a:ln w="19050">
            <a:solidFill>
              <a:srgbClr val="0D32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878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smtClean="0"/>
              <a:t>TITLE OF SLIDE HERE</a:t>
            </a:r>
            <a:endParaRPr lang="en-US" dirty="0"/>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20" name="Content Placeholder 2"/>
          <p:cNvSpPr>
            <a:spLocks noGrp="1"/>
          </p:cNvSpPr>
          <p:nvPr>
            <p:ph idx="10"/>
          </p:nvPr>
        </p:nvSpPr>
        <p:spPr>
          <a:xfrm>
            <a:off x="1189277" y="1489436"/>
            <a:ext cx="10104034" cy="4110085"/>
          </a:xfrm>
          <a:prstGeom prst="rect">
            <a:avLst/>
          </a:prstGeom>
        </p:spPr>
        <p:txBody>
          <a:bodyPr>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4263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Rectangle 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stretch>
            <a:fillRect/>
          </a:stretch>
        </p:blipFill>
        <p:spPr>
          <a:xfrm>
            <a:off x="10594169" y="6209906"/>
            <a:ext cx="1244600" cy="368300"/>
          </a:xfrm>
          <a:prstGeom prst="rect">
            <a:avLst/>
          </a:prstGeom>
        </p:spPr>
      </p:pic>
      <p:pic>
        <p:nvPicPr>
          <p:cNvPr id="13" name="Picture 12"/>
          <p:cNvPicPr>
            <a:picLocks noChangeAspect="1"/>
          </p:cNvPicPr>
          <p:nvPr userDrawn="1"/>
        </p:nvPicPr>
        <p:blipFill>
          <a:blip r:embed="rId3"/>
          <a:stretch>
            <a:fillRect/>
          </a:stretch>
        </p:blipFill>
        <p:spPr>
          <a:xfrm>
            <a:off x="8938509" y="6260706"/>
            <a:ext cx="1460500" cy="266700"/>
          </a:xfrm>
          <a:prstGeom prst="rect">
            <a:avLst/>
          </a:prstGeom>
        </p:spPr>
      </p:pic>
      <p:sp>
        <p:nvSpPr>
          <p:cNvPr id="14" name="Picture Placeholder 6"/>
          <p:cNvSpPr>
            <a:spLocks noGrp="1"/>
          </p:cNvSpPr>
          <p:nvPr>
            <p:ph type="pic" sz="quarter" idx="11"/>
          </p:nvPr>
        </p:nvSpPr>
        <p:spPr>
          <a:xfrm>
            <a:off x="676654" y="1395167"/>
            <a:ext cx="11515345" cy="2097652"/>
          </a:xfrm>
          <a:prstGeom prst="rect">
            <a:avLst/>
          </a:prstGeom>
        </p:spPr>
        <p:txBody>
          <a:bodyPr/>
          <a:lstStyle/>
          <a:p>
            <a:endParaRPr lang="en-US" dirty="0"/>
          </a:p>
        </p:txBody>
      </p:sp>
      <p:sp>
        <p:nvSpPr>
          <p:cNvPr id="17"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smtClean="0"/>
              <a:t>TITLE OF SLIDE HERE</a:t>
            </a:r>
            <a:endParaRPr lang="en-US" dirty="0"/>
          </a:p>
        </p:txBody>
      </p:sp>
      <p:sp>
        <p:nvSpPr>
          <p:cNvPr id="18" name="Content Placeholder 2"/>
          <p:cNvSpPr>
            <a:spLocks noGrp="1"/>
          </p:cNvSpPr>
          <p:nvPr>
            <p:ph sz="half" idx="1"/>
          </p:nvPr>
        </p:nvSpPr>
        <p:spPr>
          <a:xfrm>
            <a:off x="1189277" y="3761295"/>
            <a:ext cx="10104034" cy="1838225"/>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2230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9" name="Picture Placeholder 6"/>
          <p:cNvSpPr>
            <a:spLocks noGrp="1"/>
          </p:cNvSpPr>
          <p:nvPr>
            <p:ph type="pic" sz="quarter" idx="11"/>
          </p:nvPr>
        </p:nvSpPr>
        <p:spPr>
          <a:xfrm>
            <a:off x="676654" y="1536569"/>
            <a:ext cx="5290513" cy="4062951"/>
          </a:xfrm>
          <a:prstGeom prst="rect">
            <a:avLst/>
          </a:prstGeom>
        </p:spPr>
        <p:txBody>
          <a:bodyPr/>
          <a:lstStyle/>
          <a:p>
            <a:endParaRPr lang="en-US" dirty="0"/>
          </a:p>
        </p:txBody>
      </p:sp>
      <p:sp>
        <p:nvSpPr>
          <p:cNvPr id="10"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smtClean="0"/>
              <a:t>TITLE OF SLIDE HERE</a:t>
            </a:r>
            <a:endParaRPr lang="en-US" dirty="0"/>
          </a:p>
        </p:txBody>
      </p:sp>
      <p:sp>
        <p:nvSpPr>
          <p:cNvPr id="12" name="Content Placeholder 2"/>
          <p:cNvSpPr>
            <a:spLocks noGrp="1"/>
          </p:cNvSpPr>
          <p:nvPr>
            <p:ph sz="half" idx="1"/>
          </p:nvPr>
        </p:nvSpPr>
        <p:spPr>
          <a:xfrm>
            <a:off x="6429079" y="1536569"/>
            <a:ext cx="4864232" cy="4062951"/>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8514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9" name="Picture Placeholder 6"/>
          <p:cNvSpPr>
            <a:spLocks noGrp="1"/>
          </p:cNvSpPr>
          <p:nvPr>
            <p:ph type="pic" sz="quarter" idx="11"/>
          </p:nvPr>
        </p:nvSpPr>
        <p:spPr>
          <a:xfrm>
            <a:off x="676655" y="1357459"/>
            <a:ext cx="3749040" cy="2135359"/>
          </a:xfrm>
          <a:prstGeom prst="rect">
            <a:avLst/>
          </a:prstGeom>
        </p:spPr>
        <p:txBody>
          <a:bodyPr/>
          <a:lstStyle/>
          <a:p>
            <a:endParaRPr lang="en-US" dirty="0"/>
          </a:p>
        </p:txBody>
      </p:sp>
      <p:sp>
        <p:nvSpPr>
          <p:cNvPr id="12" name="Picture Placeholder 6"/>
          <p:cNvSpPr>
            <a:spLocks noGrp="1"/>
          </p:cNvSpPr>
          <p:nvPr>
            <p:ph type="pic" sz="quarter" idx="12"/>
          </p:nvPr>
        </p:nvSpPr>
        <p:spPr>
          <a:xfrm>
            <a:off x="4556759" y="1357459"/>
            <a:ext cx="3749040" cy="2135359"/>
          </a:xfrm>
          <a:prstGeom prst="rect">
            <a:avLst/>
          </a:prstGeom>
        </p:spPr>
        <p:txBody>
          <a:bodyPr/>
          <a:lstStyle/>
          <a:p>
            <a:endParaRPr lang="en-US" dirty="0"/>
          </a:p>
        </p:txBody>
      </p:sp>
      <p:sp>
        <p:nvSpPr>
          <p:cNvPr id="13" name="Picture Placeholder 6"/>
          <p:cNvSpPr>
            <a:spLocks noGrp="1"/>
          </p:cNvSpPr>
          <p:nvPr>
            <p:ph type="pic" sz="quarter" idx="13"/>
          </p:nvPr>
        </p:nvSpPr>
        <p:spPr>
          <a:xfrm>
            <a:off x="8436864" y="1357459"/>
            <a:ext cx="3749040" cy="2135359"/>
          </a:xfrm>
          <a:prstGeom prst="rect">
            <a:avLst/>
          </a:prstGeom>
        </p:spPr>
        <p:txBody>
          <a:bodyPr/>
          <a:lstStyle/>
          <a:p>
            <a:endParaRPr lang="en-US" dirty="0"/>
          </a:p>
        </p:txBody>
      </p:sp>
      <p:sp>
        <p:nvSpPr>
          <p:cNvPr id="15"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smtClean="0"/>
              <a:t>TITLE OF SLIDE HERE</a:t>
            </a:r>
            <a:endParaRPr lang="en-US" dirty="0"/>
          </a:p>
        </p:txBody>
      </p:sp>
      <p:sp>
        <p:nvSpPr>
          <p:cNvPr id="17" name="Content Placeholder 2"/>
          <p:cNvSpPr>
            <a:spLocks noGrp="1"/>
          </p:cNvSpPr>
          <p:nvPr>
            <p:ph sz="half" idx="1"/>
          </p:nvPr>
        </p:nvSpPr>
        <p:spPr>
          <a:xfrm>
            <a:off x="1189277" y="3761295"/>
            <a:ext cx="10104034" cy="1838225"/>
          </a:xfrm>
          <a:prstGeom prst="rect">
            <a:avLst/>
          </a:prstGeom>
        </p:spPr>
        <p:txBody>
          <a:bodyPr>
            <a:normAutofit/>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3860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9" name="Picture Placeholder 6"/>
          <p:cNvSpPr>
            <a:spLocks noGrp="1"/>
          </p:cNvSpPr>
          <p:nvPr>
            <p:ph type="pic" sz="quarter" idx="11"/>
          </p:nvPr>
        </p:nvSpPr>
        <p:spPr>
          <a:xfrm>
            <a:off x="676656" y="1395167"/>
            <a:ext cx="11509247" cy="4515439"/>
          </a:xfrm>
          <a:prstGeom prst="rect">
            <a:avLst/>
          </a:prstGeom>
        </p:spPr>
        <p:txBody>
          <a:bodyPr/>
          <a:lstStyle/>
          <a:p>
            <a:endParaRPr lang="en-US" dirty="0"/>
          </a:p>
        </p:txBody>
      </p:sp>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594169" y="6209906"/>
            <a:ext cx="1244600" cy="368300"/>
          </a:xfrm>
          <a:prstGeom prst="rect">
            <a:avLst/>
          </a:prstGeom>
        </p:spPr>
      </p:pic>
      <p:pic>
        <p:nvPicPr>
          <p:cNvPr id="7" name="Picture 6"/>
          <p:cNvPicPr>
            <a:picLocks noChangeAspect="1"/>
          </p:cNvPicPr>
          <p:nvPr userDrawn="1"/>
        </p:nvPicPr>
        <p:blipFill>
          <a:blip r:embed="rId3"/>
          <a:stretch>
            <a:fillRect/>
          </a:stretch>
        </p:blipFill>
        <p:spPr>
          <a:xfrm>
            <a:off x="8938509" y="6260706"/>
            <a:ext cx="1460500" cy="266700"/>
          </a:xfrm>
          <a:prstGeom prst="rect">
            <a:avLst/>
          </a:prstGeom>
        </p:spPr>
      </p:pic>
      <p:sp>
        <p:nvSpPr>
          <p:cNvPr id="11" name="Title 1"/>
          <p:cNvSpPr>
            <a:spLocks noGrp="1"/>
          </p:cNvSpPr>
          <p:nvPr>
            <p:ph type="ctrTitle" hasCustomPrompt="1"/>
          </p:nvPr>
        </p:nvSpPr>
        <p:spPr>
          <a:xfrm>
            <a:off x="1189277" y="462494"/>
            <a:ext cx="10104034" cy="677108"/>
          </a:xfrm>
          <a:prstGeom prst="rect">
            <a:avLst/>
          </a:prstGeom>
        </p:spPr>
        <p:txBody>
          <a:bodyPr anchor="t">
            <a:noAutofit/>
          </a:bodyPr>
          <a:lstStyle>
            <a:lvl1pPr algn="l">
              <a:lnSpc>
                <a:spcPct val="100000"/>
              </a:lnSpc>
              <a:defRPr sz="3800" b="1" i="0" spc="200" baseline="0">
                <a:solidFill>
                  <a:srgbClr val="0D3254"/>
                </a:solidFill>
                <a:latin typeface="Arial" charset="0"/>
                <a:ea typeface="Arial" charset="0"/>
                <a:cs typeface="Arial" charset="0"/>
              </a:defRPr>
            </a:lvl1pPr>
          </a:lstStyle>
          <a:p>
            <a:r>
              <a:rPr lang="en-US" dirty="0" smtClean="0"/>
              <a:t>TITLE OF SLIDE HERE</a:t>
            </a:r>
            <a:endParaRPr lang="en-US" dirty="0"/>
          </a:p>
        </p:txBody>
      </p:sp>
    </p:spTree>
    <p:extLst>
      <p:ext uri="{BB962C8B-B14F-4D97-AF65-F5344CB8AC3E}">
        <p14:creationId xmlns:p14="http://schemas.microsoft.com/office/powerpoint/2010/main" val="1309402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9" name="Picture Placeholder 6"/>
          <p:cNvSpPr>
            <a:spLocks noGrp="1"/>
          </p:cNvSpPr>
          <p:nvPr>
            <p:ph type="pic" sz="quarter" idx="11"/>
          </p:nvPr>
        </p:nvSpPr>
        <p:spPr>
          <a:xfrm>
            <a:off x="676656" y="0"/>
            <a:ext cx="11509247" cy="6857999"/>
          </a:xfrm>
          <a:prstGeom prst="rect">
            <a:avLst/>
          </a:prstGeom>
        </p:spPr>
        <p:txBody>
          <a:bodyPr/>
          <a:lstStyle/>
          <a:p>
            <a:endParaRPr lang="en-US" dirty="0"/>
          </a:p>
        </p:txBody>
      </p:sp>
      <p:sp>
        <p:nvSpPr>
          <p:cNvPr id="19" name="Rectangle 18"/>
          <p:cNvSpPr/>
          <p:nvPr userDrawn="1"/>
        </p:nvSpPr>
        <p:spPr>
          <a:xfrm>
            <a:off x="0" y="0"/>
            <a:ext cx="676656" cy="6858000"/>
          </a:xfrm>
          <a:prstGeom prst="rect">
            <a:avLst/>
          </a:pr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7729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51495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5" r:id="rId5"/>
    <p:sldLayoutId id="2147483668" r:id="rId6"/>
    <p:sldLayoutId id="2147483669" r:id="rId7"/>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www.groupon.com/" TargetMode="External"/><Relationship Id="rId13" Type="http://schemas.openxmlformats.org/officeDocument/2006/relationships/hyperlink" Target="http://www.checkout51.com/" TargetMode="External"/><Relationship Id="rId3" Type="http://schemas.openxmlformats.org/officeDocument/2006/relationships/hyperlink" Target="http://www.retailmenot.com/" TargetMode="External"/><Relationship Id="rId7" Type="http://schemas.openxmlformats.org/officeDocument/2006/relationships/hyperlink" Target="http://www.coupons.com/" TargetMode="External"/><Relationship Id="rId12" Type="http://schemas.openxmlformats.org/officeDocument/2006/relationships/hyperlink" Target="http://www.passionforsaving.com/" TargetMode="External"/><Relationship Id="rId17" Type="http://schemas.openxmlformats.org/officeDocument/2006/relationships/hyperlink" Target="http://www.honey.com/" TargetMode="External"/><Relationship Id="rId2" Type="http://schemas.openxmlformats.org/officeDocument/2006/relationships/notesSlide" Target="../notesSlides/notesSlide13.xml"/><Relationship Id="rId16" Type="http://schemas.openxmlformats.org/officeDocument/2006/relationships/hyperlink" Target="http://www.befrugal.com/" TargetMode="External"/><Relationship Id="rId1" Type="http://schemas.openxmlformats.org/officeDocument/2006/relationships/slideLayout" Target="../slideLayouts/slideLayout2.xml"/><Relationship Id="rId6" Type="http://schemas.openxmlformats.org/officeDocument/2006/relationships/hyperlink" Target="http://www.smartsource.com/" TargetMode="External"/><Relationship Id="rId11" Type="http://schemas.openxmlformats.org/officeDocument/2006/relationships/hyperlink" Target="http://www.moneysavingmom.com/" TargetMode="External"/><Relationship Id="rId5" Type="http://schemas.openxmlformats.org/officeDocument/2006/relationships/hyperlink" Target="http://www.couponcabin.com/" TargetMode="External"/><Relationship Id="rId15" Type="http://schemas.openxmlformats.org/officeDocument/2006/relationships/hyperlink" Target="http://www.couponsurfer.com/" TargetMode="External"/><Relationship Id="rId10" Type="http://schemas.openxmlformats.org/officeDocument/2006/relationships/hyperlink" Target="http://www.krazycouponlady.com/" TargetMode="External"/><Relationship Id="rId4" Type="http://schemas.openxmlformats.org/officeDocument/2006/relationships/hyperlink" Target="http://www.offers.com/" TargetMode="External"/><Relationship Id="rId9" Type="http://schemas.openxmlformats.org/officeDocument/2006/relationships/hyperlink" Target="http://www.savings.com/" TargetMode="External"/><Relationship Id="rId14" Type="http://schemas.openxmlformats.org/officeDocument/2006/relationships/hyperlink" Target="http://www.valpak.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39987" y="4035159"/>
            <a:ext cx="7591137" cy="684409"/>
          </a:xfrm>
        </p:spPr>
        <p:txBody>
          <a:bodyPr/>
          <a:lstStyle/>
          <a:p>
            <a:r>
              <a:rPr lang="en-US" dirty="0" smtClean="0"/>
              <a:t>Presented by:</a:t>
            </a:r>
          </a:p>
          <a:p>
            <a:r>
              <a:rPr lang="en-US" dirty="0" smtClean="0"/>
              <a:t>Darlene Christensen and Teresa Hunsaker</a:t>
            </a:r>
            <a:endParaRPr lang="en-US" dirty="0"/>
          </a:p>
        </p:txBody>
      </p:sp>
      <p:sp>
        <p:nvSpPr>
          <p:cNvPr id="3" name="Title 2"/>
          <p:cNvSpPr>
            <a:spLocks noGrp="1"/>
          </p:cNvSpPr>
          <p:nvPr>
            <p:ph type="ctrTitle"/>
          </p:nvPr>
        </p:nvSpPr>
        <p:spPr>
          <a:xfrm>
            <a:off x="3939988" y="1805434"/>
            <a:ext cx="7591136" cy="1233602"/>
          </a:xfrm>
        </p:spPr>
        <p:txBody>
          <a:bodyPr/>
          <a:lstStyle/>
          <a:p>
            <a:r>
              <a:rPr lang="en-US" sz="5400" dirty="0" smtClean="0"/>
              <a:t>Coupon Craze</a:t>
            </a:r>
            <a:endParaRPr lang="en-US" sz="5400" dirty="0"/>
          </a:p>
        </p:txBody>
      </p:sp>
      <p:pic>
        <p:nvPicPr>
          <p:cNvPr id="4" name="Picture 3" descr="_MG_0081.jpg"/>
          <p:cNvPicPr>
            <a:picLocks noChangeAspect="1"/>
          </p:cNvPicPr>
          <p:nvPr/>
        </p:nvPicPr>
        <p:blipFill rotWithShape="1">
          <a:blip r:embed="rId3">
            <a:extLst>
              <a:ext uri="{28A0092B-C50C-407E-A947-70E740481C1C}">
                <a14:useLocalDpi xmlns:a14="http://schemas.microsoft.com/office/drawing/2010/main" val="0"/>
              </a:ext>
            </a:extLst>
          </a:blip>
          <a:srcRect l="22578" r="26648" b="6346"/>
          <a:stretch/>
        </p:blipFill>
        <p:spPr>
          <a:xfrm>
            <a:off x="0" y="-15239"/>
            <a:ext cx="3939987" cy="5472952"/>
          </a:xfrm>
          <a:prstGeom prst="rect">
            <a:avLst/>
          </a:prstGeom>
        </p:spPr>
      </p:pic>
    </p:spTree>
    <p:extLst>
      <p:ext uri="{BB962C8B-B14F-4D97-AF65-F5344CB8AC3E}">
        <p14:creationId xmlns:p14="http://schemas.microsoft.com/office/powerpoint/2010/main" val="376254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04800"/>
            <a:ext cx="10104034" cy="834802"/>
          </a:xfrm>
        </p:spPr>
        <p:txBody>
          <a:bodyPr anchor="ctr"/>
          <a:lstStyle/>
          <a:p>
            <a:r>
              <a:rPr lang="en-US" dirty="0" smtClean="0"/>
              <a:t>Who Uses Coupons by Age</a:t>
            </a:r>
            <a:endParaRPr lang="en-US" dirty="0"/>
          </a:p>
        </p:txBody>
      </p:sp>
      <p:sp>
        <p:nvSpPr>
          <p:cNvPr id="3" name="Content Placeholder 2"/>
          <p:cNvSpPr>
            <a:spLocks noGrp="1"/>
          </p:cNvSpPr>
          <p:nvPr>
            <p:ph idx="10"/>
          </p:nvPr>
        </p:nvSpPr>
        <p:spPr>
          <a:xfrm>
            <a:off x="6309361" y="1367516"/>
            <a:ext cx="4983950" cy="4110085"/>
          </a:xfrm>
        </p:spPr>
        <p:txBody>
          <a:bodyPr/>
          <a:lstStyle/>
          <a:p>
            <a:pPr marL="0" indent="0" algn="ctr">
              <a:buNone/>
            </a:pPr>
            <a:r>
              <a:rPr lang="en-US" sz="4400" dirty="0"/>
              <a:t>Age 18-24 – 65%</a:t>
            </a:r>
            <a:br>
              <a:rPr lang="en-US" sz="4400" dirty="0"/>
            </a:br>
            <a:r>
              <a:rPr lang="en-US" sz="4400" dirty="0"/>
              <a:t>Age 25-34 – 71%</a:t>
            </a:r>
            <a:br>
              <a:rPr lang="en-US" sz="4400" dirty="0"/>
            </a:br>
            <a:r>
              <a:rPr lang="en-US" sz="4400" dirty="0"/>
              <a:t>Age 35-44 – 77%</a:t>
            </a:r>
            <a:br>
              <a:rPr lang="en-US" sz="4400" dirty="0"/>
            </a:br>
            <a:r>
              <a:rPr lang="en-US" sz="4400" dirty="0"/>
              <a:t>Age 45-54 – 80%</a:t>
            </a:r>
            <a:br>
              <a:rPr lang="en-US" sz="4400" dirty="0"/>
            </a:br>
            <a:r>
              <a:rPr lang="en-US" sz="4400" dirty="0"/>
              <a:t>Age 55-64 – </a:t>
            </a:r>
            <a:r>
              <a:rPr lang="en-US" sz="4400" dirty="0" smtClean="0"/>
              <a:t>81%</a:t>
            </a:r>
            <a:br>
              <a:rPr lang="en-US" sz="4400" dirty="0" smtClean="0"/>
            </a:br>
            <a:r>
              <a:rPr lang="en-US" sz="4400" dirty="0" smtClean="0"/>
              <a:t>Age </a:t>
            </a:r>
            <a:r>
              <a:rPr lang="en-US" sz="4400" dirty="0"/>
              <a:t>65+   </a:t>
            </a:r>
            <a:r>
              <a:rPr lang="en-US" sz="4400" dirty="0" smtClean="0"/>
              <a:t>    </a:t>
            </a:r>
            <a:r>
              <a:rPr lang="en-US" sz="4400" dirty="0"/>
              <a:t>80%</a:t>
            </a:r>
            <a:r>
              <a:rPr lang="en-US" dirty="0"/>
              <a:t/>
            </a:r>
            <a:br>
              <a:rPr lang="en-US" dirty="0"/>
            </a:br>
            <a:endParaRPr lang="en-US" dirty="0"/>
          </a:p>
        </p:txBody>
      </p:sp>
      <p:pic>
        <p:nvPicPr>
          <p:cNvPr id="4" name="Picture 3" descr="youngwomancoupons.jpg"/>
          <p:cNvPicPr>
            <a:picLocks noChangeAspect="1"/>
          </p:cNvPicPr>
          <p:nvPr/>
        </p:nvPicPr>
        <p:blipFill>
          <a:blip r:embed="rId3" cstate="print"/>
          <a:stretch>
            <a:fillRect/>
          </a:stretch>
        </p:blipFill>
        <p:spPr>
          <a:xfrm>
            <a:off x="1189277" y="1280160"/>
            <a:ext cx="4433047" cy="5257800"/>
          </a:xfrm>
          <a:prstGeom prst="rect">
            <a:avLst/>
          </a:prstGeom>
        </p:spPr>
      </p:pic>
    </p:spTree>
    <p:extLst>
      <p:ext uri="{BB962C8B-B14F-4D97-AF65-F5344CB8AC3E}">
        <p14:creationId xmlns:p14="http://schemas.microsoft.com/office/powerpoint/2010/main" val="373732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Uses Income by Income?</a:t>
            </a:r>
            <a:endParaRPr lang="en-US" dirty="0"/>
          </a:p>
        </p:txBody>
      </p:sp>
      <p:sp>
        <p:nvSpPr>
          <p:cNvPr id="3" name="Content Placeholder 2"/>
          <p:cNvSpPr>
            <a:spLocks noGrp="1"/>
          </p:cNvSpPr>
          <p:nvPr>
            <p:ph idx="10"/>
          </p:nvPr>
        </p:nvSpPr>
        <p:spPr/>
        <p:txBody>
          <a:bodyPr/>
          <a:lstStyle/>
          <a:p>
            <a:pPr marL="0" indent="0">
              <a:buNone/>
            </a:pPr>
            <a:r>
              <a:rPr lang="en-US" sz="4800" dirty="0"/>
              <a:t>Under $25,000  74%</a:t>
            </a:r>
          </a:p>
          <a:p>
            <a:pPr marL="0" indent="0">
              <a:buNone/>
            </a:pPr>
            <a:r>
              <a:rPr lang="en-US" sz="4800" dirty="0"/>
              <a:t>$25-50,000 – 80%</a:t>
            </a:r>
          </a:p>
          <a:p>
            <a:pPr marL="0" indent="0">
              <a:buNone/>
            </a:pPr>
            <a:r>
              <a:rPr lang="en-US" sz="4800" dirty="0"/>
              <a:t>$50-75,000 – 77%</a:t>
            </a:r>
          </a:p>
          <a:p>
            <a:pPr marL="0" indent="0">
              <a:buNone/>
            </a:pPr>
            <a:r>
              <a:rPr lang="en-US" sz="4800" dirty="0"/>
              <a:t>$75,000 – 76%</a:t>
            </a:r>
          </a:p>
          <a:p>
            <a:endParaRPr lang="en-US" dirty="0"/>
          </a:p>
        </p:txBody>
      </p:sp>
      <p:pic>
        <p:nvPicPr>
          <p:cNvPr id="4" name="Picture 3" descr="pantspocketoutnomoney.jpg"/>
          <p:cNvPicPr>
            <a:picLocks noChangeAspect="1"/>
          </p:cNvPicPr>
          <p:nvPr/>
        </p:nvPicPr>
        <p:blipFill>
          <a:blip r:embed="rId2" cstate="print"/>
          <a:stretch>
            <a:fillRect/>
          </a:stretch>
        </p:blipFill>
        <p:spPr>
          <a:xfrm>
            <a:off x="7126839" y="2103120"/>
            <a:ext cx="4166472" cy="2773680"/>
          </a:xfrm>
          <a:prstGeom prst="rect">
            <a:avLst/>
          </a:prstGeom>
        </p:spPr>
      </p:pic>
    </p:spTree>
    <p:extLst>
      <p:ext uri="{BB962C8B-B14F-4D97-AF65-F5344CB8AC3E}">
        <p14:creationId xmlns:p14="http://schemas.microsoft.com/office/powerpoint/2010/main" val="80638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Coupon Savings Used For…</a:t>
            </a:r>
            <a:endParaRPr lang="en-US" dirty="0"/>
          </a:p>
        </p:txBody>
      </p:sp>
      <p:sp>
        <p:nvSpPr>
          <p:cNvPr id="3" name="Content Placeholder 2"/>
          <p:cNvSpPr>
            <a:spLocks noGrp="1"/>
          </p:cNvSpPr>
          <p:nvPr>
            <p:ph idx="10"/>
          </p:nvPr>
        </p:nvSpPr>
        <p:spPr/>
        <p:txBody>
          <a:bodyPr/>
          <a:lstStyle/>
          <a:p>
            <a:pPr>
              <a:buFont typeface="Arial" pitchFamily="34" charset="0"/>
              <a:buChar char="•"/>
            </a:pPr>
            <a:r>
              <a:rPr lang="en-US" sz="4400" dirty="0"/>
              <a:t>Paying debt</a:t>
            </a:r>
          </a:p>
          <a:p>
            <a:pPr>
              <a:buFont typeface="Arial" pitchFamily="34" charset="0"/>
              <a:buChar char="•"/>
            </a:pPr>
            <a:r>
              <a:rPr lang="en-US" sz="4400" dirty="0"/>
              <a:t>Long-term savings</a:t>
            </a:r>
          </a:p>
          <a:p>
            <a:pPr>
              <a:buFont typeface="Arial" pitchFamily="34" charset="0"/>
              <a:buChar char="•"/>
            </a:pPr>
            <a:r>
              <a:rPr lang="en-US" sz="4400" dirty="0"/>
              <a:t>Emergency fund</a:t>
            </a:r>
          </a:p>
          <a:p>
            <a:pPr marL="0" indent="0">
              <a:buNone/>
            </a:pPr>
            <a:endParaRPr lang="en-US" sz="4400" dirty="0">
              <a:solidFill>
                <a:srgbClr val="FF0000"/>
              </a:solidFill>
            </a:endParaRPr>
          </a:p>
          <a:p>
            <a:endParaRPr lang="en-US" dirty="0"/>
          </a:p>
        </p:txBody>
      </p:sp>
      <p:pic>
        <p:nvPicPr>
          <p:cNvPr id="4" name="Picture 3" descr="piggybank.jpg"/>
          <p:cNvPicPr>
            <a:picLocks noChangeAspect="1"/>
          </p:cNvPicPr>
          <p:nvPr/>
        </p:nvPicPr>
        <p:blipFill>
          <a:blip r:embed="rId3" cstate="print"/>
          <a:stretch>
            <a:fillRect/>
          </a:stretch>
        </p:blipFill>
        <p:spPr>
          <a:xfrm>
            <a:off x="8564880" y="1239477"/>
            <a:ext cx="3169675" cy="4761314"/>
          </a:xfrm>
          <a:prstGeom prst="rect">
            <a:avLst/>
          </a:prstGeom>
        </p:spPr>
      </p:pic>
      <p:sp>
        <p:nvSpPr>
          <p:cNvPr id="5" name="Rectangle 4"/>
          <p:cNvSpPr/>
          <p:nvPr/>
        </p:nvSpPr>
        <p:spPr>
          <a:xfrm>
            <a:off x="1912899" y="4814691"/>
            <a:ext cx="5532120" cy="1569660"/>
          </a:xfrm>
          <a:prstGeom prst="rect">
            <a:avLst/>
          </a:prstGeom>
        </p:spPr>
        <p:txBody>
          <a:bodyPr wrap="square">
            <a:spAutoFit/>
          </a:bodyPr>
          <a:lstStyle/>
          <a:p>
            <a:pPr algn="ctr"/>
            <a:r>
              <a:rPr lang="en-US" sz="4400" dirty="0" smtClean="0"/>
              <a:t>Only</a:t>
            </a:r>
            <a:r>
              <a:rPr lang="en-US" sz="9600" dirty="0" smtClean="0"/>
              <a:t>7% </a:t>
            </a:r>
            <a:r>
              <a:rPr lang="en-US" sz="4400" dirty="0" smtClean="0"/>
              <a:t>splurge!!</a:t>
            </a:r>
            <a:r>
              <a:rPr lang="en-US" sz="9600" dirty="0" smtClean="0"/>
              <a:t> </a:t>
            </a:r>
            <a:endParaRPr lang="en-US" sz="9600" dirty="0"/>
          </a:p>
        </p:txBody>
      </p:sp>
    </p:spTree>
    <p:extLst>
      <p:ext uri="{BB962C8B-B14F-4D97-AF65-F5344CB8AC3E}">
        <p14:creationId xmlns:p14="http://schemas.microsoft.com/office/powerpoint/2010/main" val="419482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6" y="290287"/>
            <a:ext cx="10407637" cy="805773"/>
          </a:xfrm>
        </p:spPr>
        <p:txBody>
          <a:bodyPr/>
          <a:lstStyle/>
          <a:p>
            <a:r>
              <a:rPr lang="en-US" sz="6000" dirty="0" smtClean="0"/>
              <a:t>When online couponing…</a:t>
            </a:r>
            <a:endParaRPr lang="en-US" sz="6000" dirty="0"/>
          </a:p>
        </p:txBody>
      </p:sp>
      <p:sp>
        <p:nvSpPr>
          <p:cNvPr id="3" name="Content Placeholder 2"/>
          <p:cNvSpPr>
            <a:spLocks noGrp="1"/>
          </p:cNvSpPr>
          <p:nvPr>
            <p:ph idx="10"/>
          </p:nvPr>
        </p:nvSpPr>
        <p:spPr>
          <a:xfrm>
            <a:off x="1189277" y="1456125"/>
            <a:ext cx="10104034" cy="4459919"/>
          </a:xfrm>
        </p:spPr>
        <p:txBody>
          <a:bodyPr>
            <a:noAutofit/>
          </a:bodyPr>
          <a:lstStyle/>
          <a:p>
            <a:r>
              <a:rPr lang="en-US" sz="4800" dirty="0" smtClean="0"/>
              <a:t>What are your goals?</a:t>
            </a:r>
          </a:p>
          <a:p>
            <a:r>
              <a:rPr lang="en-US" sz="4800" dirty="0" smtClean="0"/>
              <a:t>How much time are you willing to spend?</a:t>
            </a:r>
          </a:p>
          <a:p>
            <a:pPr lvl="1"/>
            <a:r>
              <a:rPr lang="en-US" sz="4800" dirty="0" smtClean="0"/>
              <a:t>Is it worth it?</a:t>
            </a:r>
          </a:p>
          <a:p>
            <a:r>
              <a:rPr lang="en-US" sz="4800" dirty="0" smtClean="0"/>
              <a:t>Where in your spending do you hope to save the most money?</a:t>
            </a:r>
          </a:p>
        </p:txBody>
      </p:sp>
    </p:spTree>
    <p:extLst>
      <p:ext uri="{BB962C8B-B14F-4D97-AF65-F5344CB8AC3E}">
        <p14:creationId xmlns:p14="http://schemas.microsoft.com/office/powerpoint/2010/main" val="429019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6" y="290287"/>
            <a:ext cx="10407637" cy="805773"/>
          </a:xfrm>
        </p:spPr>
        <p:txBody>
          <a:bodyPr/>
          <a:lstStyle/>
          <a:p>
            <a:r>
              <a:rPr lang="en-US" sz="5400" dirty="0"/>
              <a:t>When online couponing…</a:t>
            </a:r>
          </a:p>
        </p:txBody>
      </p:sp>
      <p:sp>
        <p:nvSpPr>
          <p:cNvPr id="3" name="Content Placeholder 2"/>
          <p:cNvSpPr>
            <a:spLocks noGrp="1"/>
          </p:cNvSpPr>
          <p:nvPr>
            <p:ph idx="10"/>
          </p:nvPr>
        </p:nvSpPr>
        <p:spPr>
          <a:xfrm>
            <a:off x="1189277" y="1491295"/>
            <a:ext cx="10104034" cy="4459919"/>
          </a:xfrm>
        </p:spPr>
        <p:txBody>
          <a:bodyPr>
            <a:noAutofit/>
          </a:bodyPr>
          <a:lstStyle/>
          <a:p>
            <a:r>
              <a:rPr lang="en-US" sz="4800" dirty="0" smtClean="0"/>
              <a:t>Can you be organized/focus?</a:t>
            </a:r>
          </a:p>
          <a:p>
            <a:r>
              <a:rPr lang="en-US" sz="4800" dirty="0" smtClean="0"/>
              <a:t>Do you have a way of tracking the savings?</a:t>
            </a:r>
          </a:p>
          <a:p>
            <a:r>
              <a:rPr lang="en-US" sz="4800" dirty="0" smtClean="0"/>
              <a:t>Do you have a specific purpose for the savings?</a:t>
            </a:r>
            <a:endParaRPr lang="en-US" sz="4800" dirty="0"/>
          </a:p>
        </p:txBody>
      </p:sp>
    </p:spTree>
    <p:extLst>
      <p:ext uri="{BB962C8B-B14F-4D97-AF65-F5344CB8AC3E}">
        <p14:creationId xmlns:p14="http://schemas.microsoft.com/office/powerpoint/2010/main" val="128715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6" y="290287"/>
            <a:ext cx="10407637" cy="805773"/>
          </a:xfrm>
        </p:spPr>
        <p:txBody>
          <a:bodyPr/>
          <a:lstStyle/>
          <a:p>
            <a:endParaRPr lang="en-US" dirty="0"/>
          </a:p>
        </p:txBody>
      </p:sp>
      <p:sp>
        <p:nvSpPr>
          <p:cNvPr id="3" name="Content Placeholder 2"/>
          <p:cNvSpPr>
            <a:spLocks noGrp="1"/>
          </p:cNvSpPr>
          <p:nvPr>
            <p:ph idx="10"/>
          </p:nvPr>
        </p:nvSpPr>
        <p:spPr>
          <a:xfrm>
            <a:off x="1189277" y="1139602"/>
            <a:ext cx="10104034" cy="4459919"/>
          </a:xfrm>
        </p:spPr>
        <p:txBody>
          <a:bodyPr>
            <a:noAutofit/>
          </a:bodyPr>
          <a:lstStyle/>
          <a:p>
            <a:endParaRPr lang="en-US" sz="3600" dirty="0"/>
          </a:p>
        </p:txBody>
      </p:sp>
      <p:pic>
        <p:nvPicPr>
          <p:cNvPr id="1026" name="Picture 3" descr="Image result for have a target to where you are go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06" y="290287"/>
            <a:ext cx="7640567" cy="630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66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Think About</a:t>
            </a:r>
            <a:endParaRPr lang="en-US" dirty="0"/>
          </a:p>
        </p:txBody>
      </p:sp>
      <p:pic>
        <p:nvPicPr>
          <p:cNvPr id="4" name="Picture 3" descr="caution.jpg"/>
          <p:cNvPicPr>
            <a:picLocks noChangeAspect="1"/>
          </p:cNvPicPr>
          <p:nvPr/>
        </p:nvPicPr>
        <p:blipFill rotWithShape="1">
          <a:blip r:embed="rId3" cstate="print"/>
          <a:srcRect t="26696" b="19648"/>
          <a:stretch/>
        </p:blipFill>
        <p:spPr>
          <a:xfrm>
            <a:off x="3040894" y="3699590"/>
            <a:ext cx="5765800" cy="3093720"/>
          </a:xfrm>
          <a:prstGeom prst="rect">
            <a:avLst/>
          </a:prstGeom>
        </p:spPr>
      </p:pic>
      <p:sp>
        <p:nvSpPr>
          <p:cNvPr id="3" name="Content Placeholder 2"/>
          <p:cNvSpPr>
            <a:spLocks noGrp="1"/>
          </p:cNvSpPr>
          <p:nvPr>
            <p:ph idx="10"/>
          </p:nvPr>
        </p:nvSpPr>
        <p:spPr>
          <a:xfrm>
            <a:off x="1217969" y="1505641"/>
            <a:ext cx="10104034" cy="4110085"/>
          </a:xfrm>
        </p:spPr>
        <p:txBody>
          <a:bodyPr>
            <a:normAutofit/>
          </a:bodyPr>
          <a:lstStyle/>
          <a:p>
            <a:r>
              <a:rPr lang="en-US" sz="4000" dirty="0" smtClean="0"/>
              <a:t>Are you buying just because you have a coupon?</a:t>
            </a:r>
          </a:p>
          <a:p>
            <a:r>
              <a:rPr lang="en-US" sz="4000" dirty="0" smtClean="0"/>
              <a:t>Will you use cash or credit?</a:t>
            </a:r>
          </a:p>
        </p:txBody>
      </p:sp>
    </p:spTree>
    <p:extLst>
      <p:ext uri="{BB962C8B-B14F-4D97-AF65-F5344CB8AC3E}">
        <p14:creationId xmlns:p14="http://schemas.microsoft.com/office/powerpoint/2010/main" val="269364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Educator Tips for Teaching</a:t>
            </a:r>
            <a:endParaRPr lang="en-US" dirty="0"/>
          </a:p>
        </p:txBody>
      </p:sp>
      <p:sp>
        <p:nvSpPr>
          <p:cNvPr id="3" name="Content Placeholder 2"/>
          <p:cNvSpPr>
            <a:spLocks noGrp="1"/>
          </p:cNvSpPr>
          <p:nvPr>
            <p:ph idx="10"/>
          </p:nvPr>
        </p:nvSpPr>
        <p:spPr>
          <a:xfrm>
            <a:off x="1189277" y="1489436"/>
            <a:ext cx="10104034" cy="5087210"/>
          </a:xfrm>
        </p:spPr>
        <p:txBody>
          <a:bodyPr/>
          <a:lstStyle/>
          <a:p>
            <a:r>
              <a:rPr lang="en-US" sz="4000" dirty="0" smtClean="0"/>
              <a:t>Organization tips brought into the discussion</a:t>
            </a:r>
          </a:p>
          <a:p>
            <a:r>
              <a:rPr lang="en-US" sz="4000" dirty="0" smtClean="0"/>
              <a:t>Homework assignments </a:t>
            </a:r>
          </a:p>
          <a:p>
            <a:r>
              <a:rPr lang="en-US" sz="4000" dirty="0" smtClean="0"/>
              <a:t>Step </a:t>
            </a:r>
            <a:r>
              <a:rPr lang="en-US" sz="4000" smtClean="0"/>
              <a:t>Down Principle </a:t>
            </a:r>
            <a:endParaRPr lang="en-US" sz="4000" dirty="0" smtClean="0"/>
          </a:p>
          <a:p>
            <a:pPr marL="0" indent="0">
              <a:buNone/>
            </a:pPr>
            <a:endParaRPr lang="en-US" sz="4000" dirty="0"/>
          </a:p>
          <a:p>
            <a:endParaRPr lang="en-US" sz="40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76" y="3485464"/>
            <a:ext cx="4730261" cy="2938675"/>
          </a:xfrm>
          <a:prstGeom prst="rect">
            <a:avLst/>
          </a:prstGeom>
        </p:spPr>
      </p:pic>
    </p:spTree>
    <p:extLst>
      <p:ext uri="{BB962C8B-B14F-4D97-AF65-F5344CB8AC3E}">
        <p14:creationId xmlns:p14="http://schemas.microsoft.com/office/powerpoint/2010/main" val="28047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Educator Tips for Teaching</a:t>
            </a:r>
            <a:endParaRPr lang="en-US" dirty="0"/>
          </a:p>
        </p:txBody>
      </p:sp>
      <p:sp>
        <p:nvSpPr>
          <p:cNvPr id="3" name="Content Placeholder 2"/>
          <p:cNvSpPr>
            <a:spLocks noGrp="1"/>
          </p:cNvSpPr>
          <p:nvPr>
            <p:ph idx="10"/>
          </p:nvPr>
        </p:nvSpPr>
        <p:spPr>
          <a:xfrm>
            <a:off x="1189277" y="1489436"/>
            <a:ext cx="10104034" cy="5087210"/>
          </a:xfrm>
        </p:spPr>
        <p:txBody>
          <a:bodyPr/>
          <a:lstStyle/>
          <a:p>
            <a:r>
              <a:rPr lang="en-US" sz="4000" dirty="0" smtClean="0"/>
              <a:t>Allow time for discussion and comments</a:t>
            </a:r>
          </a:p>
          <a:p>
            <a:r>
              <a:rPr lang="en-US" sz="4000" dirty="0" smtClean="0"/>
              <a:t>Give them ideas for goals</a:t>
            </a:r>
          </a:p>
          <a:p>
            <a:r>
              <a:rPr lang="en-US" sz="4000" dirty="0" smtClean="0"/>
              <a:t>Step by step handout…pick an app</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694" y="3596193"/>
            <a:ext cx="4297280" cy="2669685"/>
          </a:xfrm>
          <a:prstGeom prst="rect">
            <a:avLst/>
          </a:prstGeom>
        </p:spPr>
      </p:pic>
    </p:spTree>
    <p:extLst>
      <p:ext uri="{BB962C8B-B14F-4D97-AF65-F5344CB8AC3E}">
        <p14:creationId xmlns:p14="http://schemas.microsoft.com/office/powerpoint/2010/main" val="80222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Virus Protection</a:t>
            </a:r>
            <a:endParaRPr lang="en-US" dirty="0"/>
          </a:p>
        </p:txBody>
      </p:sp>
      <p:pic>
        <p:nvPicPr>
          <p:cNvPr id="4" name="Content Placeholder 3"/>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057400" y="1519579"/>
            <a:ext cx="7676223" cy="4393975"/>
          </a:xfrm>
        </p:spPr>
      </p:pic>
    </p:spTree>
    <p:extLst>
      <p:ext uri="{BB962C8B-B14F-4D97-AF65-F5344CB8AC3E}">
        <p14:creationId xmlns:p14="http://schemas.microsoft.com/office/powerpoint/2010/main" val="80852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Objective</a:t>
            </a:r>
            <a:endParaRPr lang="en-US" dirty="0"/>
          </a:p>
        </p:txBody>
      </p:sp>
      <p:sp>
        <p:nvSpPr>
          <p:cNvPr id="3" name="Content Placeholder 2"/>
          <p:cNvSpPr>
            <a:spLocks noGrp="1"/>
          </p:cNvSpPr>
          <p:nvPr>
            <p:ph idx="10"/>
          </p:nvPr>
        </p:nvSpPr>
        <p:spPr/>
        <p:txBody>
          <a:bodyPr>
            <a:normAutofit/>
          </a:bodyPr>
          <a:lstStyle/>
          <a:p>
            <a:pPr algn="ctr"/>
            <a:r>
              <a:rPr lang="en-US" sz="4800" dirty="0" smtClean="0"/>
              <a:t>Teach consumers </a:t>
            </a:r>
            <a:r>
              <a:rPr lang="en-US" sz="4800" dirty="0"/>
              <a:t>how to effectively </a:t>
            </a:r>
            <a:r>
              <a:rPr lang="en-US" sz="4800" dirty="0" smtClean="0"/>
              <a:t>use coupons, online/mobile coupons, and coupon </a:t>
            </a:r>
            <a:r>
              <a:rPr lang="en-US" sz="4800" dirty="0"/>
              <a:t>codes </a:t>
            </a:r>
            <a:r>
              <a:rPr lang="en-US" sz="4800" dirty="0" smtClean="0"/>
              <a:t>to </a:t>
            </a:r>
            <a:r>
              <a:rPr lang="en-US" sz="4800" dirty="0"/>
              <a:t>save </a:t>
            </a:r>
            <a:r>
              <a:rPr lang="en-US" sz="4800" dirty="0" smtClean="0"/>
              <a:t>money.</a:t>
            </a:r>
            <a:endParaRPr lang="en-US" sz="4800" dirty="0"/>
          </a:p>
        </p:txBody>
      </p:sp>
      <p:pic>
        <p:nvPicPr>
          <p:cNvPr id="4" name="Picture 5" descr="http://images.partycity.com/images/set_c/en_us/emails-pc/110318-tween/coupon.gif?utm_source=Marketlive+Email&amp;utm_medium=email&amp;utm_term=SAVE+%2410+-+Use+Code+PC3YN4&amp;utm_content=Limited-Time+Exclusive+Email+Offer!&amp;utm_campaign=Week+13+-+20110318+Birthday+with+%2410+off+%2450"/>
          <p:cNvPicPr>
            <a:picLocks noChangeAspect="1" noChangeArrowheads="1"/>
          </p:cNvPicPr>
          <p:nvPr/>
        </p:nvPicPr>
        <p:blipFill>
          <a:blip r:embed="rId3" cstate="print"/>
          <a:srcRect/>
          <a:stretch>
            <a:fillRect/>
          </a:stretch>
        </p:blipFill>
        <p:spPr bwMode="auto">
          <a:xfrm rot="-330597">
            <a:off x="2164618" y="3970001"/>
            <a:ext cx="2590443" cy="2036751"/>
          </a:xfrm>
          <a:prstGeom prst="rect">
            <a:avLst/>
          </a:prstGeom>
          <a:noFill/>
          <a:ln w="9525">
            <a:noFill/>
            <a:miter lim="800000"/>
            <a:headEnd/>
            <a:tailEnd/>
          </a:ln>
        </p:spPr>
      </p:pic>
      <p:pic>
        <p:nvPicPr>
          <p:cNvPr id="5" name="Picture 4" descr="coupons.jpg"/>
          <p:cNvPicPr>
            <a:picLocks noChangeAspect="1"/>
          </p:cNvPicPr>
          <p:nvPr/>
        </p:nvPicPr>
        <p:blipFill>
          <a:blip r:embed="rId4" cstate="print"/>
          <a:srcRect/>
          <a:stretch>
            <a:fillRect/>
          </a:stretch>
        </p:blipFill>
        <p:spPr bwMode="auto">
          <a:xfrm rot="341968">
            <a:off x="5133714" y="4156780"/>
            <a:ext cx="3581400" cy="2373313"/>
          </a:xfrm>
          <a:prstGeom prst="rect">
            <a:avLst/>
          </a:prstGeom>
          <a:noFill/>
          <a:ln w="9525">
            <a:noFill/>
            <a:miter lim="800000"/>
            <a:headEnd/>
            <a:tailEnd/>
          </a:ln>
        </p:spPr>
      </p:pic>
    </p:spTree>
    <p:extLst>
      <p:ext uri="{BB962C8B-B14F-4D97-AF65-F5344CB8AC3E}">
        <p14:creationId xmlns:p14="http://schemas.microsoft.com/office/powerpoint/2010/main" val="3706090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Websites…coupons and promo codes</a:t>
            </a:r>
            <a:endParaRPr lang="en-US" dirty="0"/>
          </a:p>
        </p:txBody>
      </p:sp>
      <p:sp>
        <p:nvSpPr>
          <p:cNvPr id="8" name="Content Placeholder 7"/>
          <p:cNvSpPr>
            <a:spLocks noGrp="1"/>
          </p:cNvSpPr>
          <p:nvPr>
            <p:ph idx="10"/>
          </p:nvPr>
        </p:nvSpPr>
        <p:spPr>
          <a:xfrm>
            <a:off x="1189277" y="1489436"/>
            <a:ext cx="4967683" cy="4110085"/>
          </a:xfrm>
        </p:spPr>
        <p:txBody>
          <a:bodyPr>
            <a:normAutofit fontScale="92500" lnSpcReduction="20000"/>
          </a:bodyPr>
          <a:lstStyle/>
          <a:p>
            <a:pPr marL="0" indent="0">
              <a:buNone/>
            </a:pPr>
            <a:r>
              <a:rPr lang="en-US" dirty="0">
                <a:hlinkClick r:id="rId3"/>
              </a:rPr>
              <a:t>RetailMeNot.com</a:t>
            </a:r>
            <a:endParaRPr lang="en-US" dirty="0"/>
          </a:p>
          <a:p>
            <a:pPr marL="0" indent="0">
              <a:buNone/>
            </a:pPr>
            <a:r>
              <a:rPr lang="en-US" dirty="0">
                <a:hlinkClick r:id="rId4"/>
              </a:rPr>
              <a:t>Offers.com</a:t>
            </a:r>
            <a:endParaRPr lang="en-US" dirty="0"/>
          </a:p>
          <a:p>
            <a:pPr marL="0" indent="0">
              <a:buNone/>
            </a:pPr>
            <a:r>
              <a:rPr lang="en-US" dirty="0">
                <a:hlinkClick r:id="rId5"/>
              </a:rPr>
              <a:t>CouponCabin.com</a:t>
            </a:r>
            <a:endParaRPr lang="en-US" dirty="0"/>
          </a:p>
          <a:p>
            <a:pPr marL="0" indent="0">
              <a:buNone/>
            </a:pPr>
            <a:r>
              <a:rPr lang="en-US" dirty="0">
                <a:hlinkClick r:id="rId6"/>
              </a:rPr>
              <a:t>SmartSource.com</a:t>
            </a:r>
            <a:endParaRPr lang="en-US" dirty="0"/>
          </a:p>
          <a:p>
            <a:pPr marL="0" indent="0">
              <a:buNone/>
            </a:pPr>
            <a:r>
              <a:rPr lang="en-US" dirty="0">
                <a:hlinkClick r:id="rId7"/>
              </a:rPr>
              <a:t>Coupons.com</a:t>
            </a:r>
            <a:endParaRPr lang="en-US" dirty="0"/>
          </a:p>
          <a:p>
            <a:pPr marL="0" indent="0">
              <a:buNone/>
            </a:pPr>
            <a:r>
              <a:rPr lang="en-US" dirty="0" smtClean="0">
                <a:hlinkClick r:id="rId8"/>
              </a:rPr>
              <a:t>Groupon.com</a:t>
            </a:r>
            <a:endParaRPr lang="en-US" dirty="0" smtClean="0"/>
          </a:p>
          <a:p>
            <a:pPr marL="0" indent="0">
              <a:buNone/>
            </a:pPr>
            <a:r>
              <a:rPr lang="en-US" dirty="0" smtClean="0">
                <a:hlinkClick r:id="rId9"/>
              </a:rPr>
              <a:t>Savings.com</a:t>
            </a:r>
            <a:endParaRPr lang="en-US" dirty="0" smtClean="0"/>
          </a:p>
          <a:p>
            <a:pPr marL="0" indent="0">
              <a:buNone/>
            </a:pPr>
            <a:r>
              <a:rPr lang="en-US" dirty="0" smtClean="0">
                <a:hlinkClick r:id="rId10"/>
              </a:rPr>
              <a:t>Krazycouponlady.com</a:t>
            </a:r>
            <a:endParaRPr lang="en-US" dirty="0" smtClean="0"/>
          </a:p>
          <a:p>
            <a:pPr marL="0" indent="0">
              <a:buNone/>
            </a:pPr>
            <a:r>
              <a:rPr lang="en-US" dirty="0" smtClean="0">
                <a:hlinkClick r:id="rId11"/>
              </a:rPr>
              <a:t>Moneysavingmom.com</a:t>
            </a:r>
            <a:endParaRPr lang="en-US" dirty="0" smtClean="0"/>
          </a:p>
          <a:p>
            <a:pPr marL="0" indent="0">
              <a:buNone/>
            </a:pPr>
            <a:r>
              <a:rPr lang="en-US" dirty="0" smtClean="0">
                <a:hlinkClick r:id="rId12"/>
              </a:rPr>
              <a:t>Passionforsaving.com</a:t>
            </a:r>
            <a:r>
              <a:rPr lang="en-US" dirty="0" smtClean="0"/>
              <a:t>    </a:t>
            </a:r>
          </a:p>
          <a:p>
            <a:endParaRPr lang="en-US" dirty="0" smtClean="0"/>
          </a:p>
          <a:p>
            <a:endParaRPr lang="en-US" dirty="0"/>
          </a:p>
        </p:txBody>
      </p:sp>
      <p:sp>
        <p:nvSpPr>
          <p:cNvPr id="4" name="TextBox 3"/>
          <p:cNvSpPr txBox="1"/>
          <p:nvPr/>
        </p:nvSpPr>
        <p:spPr>
          <a:xfrm>
            <a:off x="6681216" y="1406414"/>
            <a:ext cx="3883747" cy="2092881"/>
          </a:xfrm>
          <a:prstGeom prst="rect">
            <a:avLst/>
          </a:prstGeom>
          <a:noFill/>
        </p:spPr>
        <p:txBody>
          <a:bodyPr wrap="square" rtlCol="0">
            <a:spAutoFit/>
          </a:bodyPr>
          <a:lstStyle/>
          <a:p>
            <a:r>
              <a:rPr lang="en-US" sz="2600" dirty="0" smtClean="0">
                <a:hlinkClick r:id="rId13"/>
              </a:rPr>
              <a:t>Checkout51.com</a:t>
            </a:r>
            <a:r>
              <a:rPr lang="en-US" sz="2600" dirty="0" smtClean="0"/>
              <a:t>    </a:t>
            </a:r>
          </a:p>
          <a:p>
            <a:r>
              <a:rPr lang="en-US" sz="2600" dirty="0" smtClean="0">
                <a:hlinkClick r:id="rId14"/>
              </a:rPr>
              <a:t>Valpak.com</a:t>
            </a:r>
            <a:r>
              <a:rPr lang="en-US" sz="2600" dirty="0" smtClean="0"/>
              <a:t> </a:t>
            </a:r>
          </a:p>
          <a:p>
            <a:r>
              <a:rPr lang="en-US" sz="2600" dirty="0" smtClean="0">
                <a:hlinkClick r:id="rId15"/>
              </a:rPr>
              <a:t>Couponsurfer.com</a:t>
            </a:r>
            <a:endParaRPr lang="en-US" sz="2600" dirty="0" smtClean="0"/>
          </a:p>
          <a:p>
            <a:r>
              <a:rPr lang="en-US" sz="2600" dirty="0" smtClean="0">
                <a:hlinkClick r:id="rId16"/>
              </a:rPr>
              <a:t>Befrugal.com</a:t>
            </a:r>
            <a:r>
              <a:rPr lang="en-US" sz="2600" dirty="0" smtClean="0"/>
              <a:t> </a:t>
            </a:r>
          </a:p>
          <a:p>
            <a:r>
              <a:rPr lang="en-US" sz="2600" dirty="0" smtClean="0">
                <a:hlinkClick r:id="rId17"/>
              </a:rPr>
              <a:t>Honey.com</a:t>
            </a:r>
            <a:r>
              <a:rPr lang="en-US" sz="2600" dirty="0" smtClean="0"/>
              <a:t> </a:t>
            </a:r>
            <a:endParaRPr lang="en-US" sz="2600" dirty="0"/>
          </a:p>
        </p:txBody>
      </p:sp>
    </p:spTree>
    <p:extLst>
      <p:ext uri="{BB962C8B-B14F-4D97-AF65-F5344CB8AC3E}">
        <p14:creationId xmlns:p14="http://schemas.microsoft.com/office/powerpoint/2010/main" val="286675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707" y="169092"/>
            <a:ext cx="10104034" cy="941482"/>
          </a:xfrm>
        </p:spPr>
        <p:txBody>
          <a:bodyPr anchor="ctr"/>
          <a:lstStyle/>
          <a:p>
            <a:r>
              <a:rPr lang="en-US" dirty="0" smtClean="0"/>
              <a:t>Apps</a:t>
            </a:r>
            <a:endParaRPr lang="en-US" dirty="0"/>
          </a:p>
        </p:txBody>
      </p:sp>
      <p:sp>
        <p:nvSpPr>
          <p:cNvPr id="3" name="Content Placeholder 2"/>
          <p:cNvSpPr>
            <a:spLocks noGrp="1"/>
          </p:cNvSpPr>
          <p:nvPr>
            <p:ph sz="half" idx="1"/>
          </p:nvPr>
        </p:nvSpPr>
        <p:spPr>
          <a:xfrm>
            <a:off x="1029764" y="1256891"/>
            <a:ext cx="4864232" cy="4062951"/>
          </a:xfrm>
        </p:spPr>
        <p:txBody>
          <a:bodyPr/>
          <a:lstStyle/>
          <a:p>
            <a:r>
              <a:rPr lang="en-US" dirty="0" smtClean="0"/>
              <a:t>There IS an app for that…</a:t>
            </a:r>
          </a:p>
          <a:p>
            <a:pPr lvl="1"/>
            <a:r>
              <a:rPr lang="en-US" dirty="0" smtClean="0"/>
              <a:t>Travel/lodging</a:t>
            </a:r>
          </a:p>
          <a:p>
            <a:pPr lvl="1"/>
            <a:r>
              <a:rPr lang="en-US" dirty="0" smtClean="0"/>
              <a:t>Food/restaurants</a:t>
            </a:r>
          </a:p>
          <a:p>
            <a:pPr lvl="1"/>
            <a:r>
              <a:rPr lang="en-US" dirty="0" smtClean="0"/>
              <a:t>Store loyalty </a:t>
            </a:r>
          </a:p>
          <a:p>
            <a:pPr lvl="1"/>
            <a:r>
              <a:rPr lang="en-US" dirty="0" smtClean="0"/>
              <a:t>Coupon</a:t>
            </a:r>
          </a:p>
          <a:p>
            <a:pPr lvl="1"/>
            <a:r>
              <a:rPr lang="en-US" dirty="0" smtClean="0"/>
              <a:t>Free </a:t>
            </a:r>
            <a:r>
              <a:rPr lang="en-US" dirty="0" err="1" smtClean="0"/>
              <a:t>Wifi</a:t>
            </a:r>
            <a:r>
              <a:rPr lang="en-US" dirty="0" smtClean="0"/>
              <a:t> locations</a:t>
            </a:r>
          </a:p>
          <a:p>
            <a:pPr lvl="1"/>
            <a:r>
              <a:rPr lang="en-US" dirty="0" smtClean="0"/>
              <a:t>Cash back</a:t>
            </a:r>
          </a:p>
          <a:p>
            <a:pPr lvl="2"/>
            <a:r>
              <a:rPr lang="en-US" dirty="0" err="1" smtClean="0"/>
              <a:t>Ibotta</a:t>
            </a:r>
            <a:endParaRPr lang="en-US" dirty="0" smtClean="0"/>
          </a:p>
          <a:p>
            <a:pPr lvl="2"/>
            <a:r>
              <a:rPr lang="en-US" dirty="0" err="1" smtClean="0"/>
              <a:t>Ebates</a:t>
            </a:r>
            <a:endParaRPr lang="en-US" dirty="0" smtClean="0"/>
          </a:p>
          <a:p>
            <a:pPr marL="457200" lvl="1" indent="0">
              <a:buNone/>
            </a:pPr>
            <a:endParaRPr lang="en-US" dirty="0" smtClean="0"/>
          </a:p>
          <a:p>
            <a:pPr lvl="1"/>
            <a:endParaRPr lang="en-US" dirty="0" smtClean="0"/>
          </a:p>
          <a:p>
            <a:endParaRPr lang="en-US" dirty="0" smtClean="0"/>
          </a:p>
          <a:p>
            <a:endParaRPr lang="en-US" dirty="0"/>
          </a:p>
        </p:txBody>
      </p:sp>
      <p:pic>
        <p:nvPicPr>
          <p:cNvPr id="1026" name="Picture 2" descr="bc23de05-5a3d-4a68-b1ee-f430bac118b3@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187" y="198120"/>
            <a:ext cx="3380026" cy="571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83200" y="3280981"/>
            <a:ext cx="2815772" cy="2923877"/>
          </a:xfrm>
          <a:prstGeom prst="rect">
            <a:avLst/>
          </a:prstGeom>
          <a:noFill/>
        </p:spPr>
        <p:txBody>
          <a:bodyPr wrap="square" rtlCol="0">
            <a:sp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Apps:</a:t>
            </a:r>
          </a:p>
          <a:p>
            <a:pPr marL="285750" indent="-285750">
              <a:buFont typeface="Arial" panose="020B0604020202020204" pitchFamily="34" charset="0"/>
              <a:buChar char="•"/>
            </a:pPr>
            <a:r>
              <a:rPr lang="en-US"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Flipp</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Checkout51</a:t>
            </a:r>
          </a:p>
          <a:p>
            <a:pPr marL="285750" indent="-285750">
              <a:buFont typeface="Arial" panose="020B0604020202020204" pitchFamily="34" charset="0"/>
              <a:buChar char="•"/>
            </a:pPr>
            <a:r>
              <a:rPr lang="en-US"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SavingStar</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Shopkick</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TheCouponsApp</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p>
          <a:p>
            <a:endParaRPr lang="en-US" dirty="0"/>
          </a:p>
        </p:txBody>
      </p:sp>
    </p:spTree>
    <p:extLst>
      <p:ext uri="{BB962C8B-B14F-4D97-AF65-F5344CB8AC3E}">
        <p14:creationId xmlns:p14="http://schemas.microsoft.com/office/powerpoint/2010/main" val="377286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27576"/>
            <a:ext cx="10104034" cy="800183"/>
          </a:xfrm>
        </p:spPr>
        <p:txBody>
          <a:bodyPr/>
          <a:lstStyle/>
          <a:p>
            <a:r>
              <a:rPr lang="en-US" dirty="0" smtClean="0"/>
              <a:t>Travel</a:t>
            </a:r>
            <a:endParaRPr lang="en-US" dirty="0"/>
          </a:p>
        </p:txBody>
      </p:sp>
      <p:sp>
        <p:nvSpPr>
          <p:cNvPr id="3" name="Content Placeholder 2"/>
          <p:cNvSpPr>
            <a:spLocks noGrp="1"/>
          </p:cNvSpPr>
          <p:nvPr>
            <p:ph idx="10"/>
          </p:nvPr>
        </p:nvSpPr>
        <p:spPr>
          <a:xfrm>
            <a:off x="1189277" y="1279814"/>
            <a:ext cx="10104034" cy="4319708"/>
          </a:xfrm>
        </p:spPr>
        <p:txBody>
          <a:bodyPr/>
          <a:lstStyle/>
          <a:p>
            <a:r>
              <a:rPr lang="en-US" dirty="0" smtClean="0"/>
              <a:t>Value points</a:t>
            </a:r>
          </a:p>
          <a:p>
            <a:r>
              <a:rPr lang="en-US" dirty="0" smtClean="0"/>
              <a:t>Coupon codes</a:t>
            </a:r>
          </a:p>
          <a:p>
            <a:r>
              <a:rPr lang="en-US" dirty="0" smtClean="0"/>
              <a:t>Discount travel websites</a:t>
            </a:r>
            <a:endParaRPr lang="en-US" dirty="0"/>
          </a:p>
        </p:txBody>
      </p:sp>
      <p:pic>
        <p:nvPicPr>
          <p:cNvPr id="4" name="Picture 2" descr="http://www.commercialtrucrentals.com/wp-content/uploads/2011/09/Avis-Car-Rental.jpg"/>
          <p:cNvPicPr>
            <a:picLocks noChangeAspect="1" noChangeArrowheads="1"/>
          </p:cNvPicPr>
          <p:nvPr/>
        </p:nvPicPr>
        <p:blipFill>
          <a:blip r:embed="rId3" cstate="print"/>
          <a:srcRect/>
          <a:stretch>
            <a:fillRect/>
          </a:stretch>
        </p:blipFill>
        <p:spPr bwMode="auto">
          <a:xfrm>
            <a:off x="8205216" y="322283"/>
            <a:ext cx="3541014" cy="3541014"/>
          </a:xfrm>
          <a:prstGeom prst="rect">
            <a:avLst/>
          </a:prstGeom>
          <a:noFill/>
        </p:spPr>
      </p:pic>
      <p:pic>
        <p:nvPicPr>
          <p:cNvPr id="6" name="Picture 5"/>
          <p:cNvPicPr>
            <a:picLocks noChangeAspect="1"/>
          </p:cNvPicPr>
          <p:nvPr/>
        </p:nvPicPr>
        <p:blipFill>
          <a:blip r:embed="rId4"/>
          <a:stretch>
            <a:fillRect/>
          </a:stretch>
        </p:blipFill>
        <p:spPr>
          <a:xfrm>
            <a:off x="2797147" y="2915086"/>
            <a:ext cx="5162414" cy="3699703"/>
          </a:xfrm>
          <a:prstGeom prst="rect">
            <a:avLst/>
          </a:prstGeom>
        </p:spPr>
      </p:pic>
    </p:spTree>
    <p:extLst>
      <p:ext uri="{BB962C8B-B14F-4D97-AF65-F5344CB8AC3E}">
        <p14:creationId xmlns:p14="http://schemas.microsoft.com/office/powerpoint/2010/main" val="1533039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Eating Out</a:t>
            </a:r>
            <a:endParaRPr lang="en-US" dirty="0"/>
          </a:p>
        </p:txBody>
      </p:sp>
      <p:sp>
        <p:nvSpPr>
          <p:cNvPr id="3" name="Content Placeholder 2"/>
          <p:cNvSpPr>
            <a:spLocks noGrp="1"/>
          </p:cNvSpPr>
          <p:nvPr>
            <p:ph idx="10"/>
          </p:nvPr>
        </p:nvSpPr>
        <p:spPr>
          <a:xfrm>
            <a:off x="3901440" y="1391438"/>
            <a:ext cx="2696923" cy="5201385"/>
          </a:xfrm>
        </p:spPr>
        <p:txBody>
          <a:bodyPr>
            <a:normAutofit/>
          </a:bodyPr>
          <a:lstStyle/>
          <a:p>
            <a:r>
              <a:rPr lang="en-US" dirty="0" smtClean="0"/>
              <a:t>Chick-fil-a</a:t>
            </a:r>
          </a:p>
          <a:p>
            <a:r>
              <a:rPr lang="en-US" dirty="0" smtClean="0"/>
              <a:t>Olive Garden</a:t>
            </a:r>
          </a:p>
          <a:p>
            <a:r>
              <a:rPr lang="en-US" dirty="0" smtClean="0"/>
              <a:t>Jimmy Johns</a:t>
            </a:r>
          </a:p>
          <a:p>
            <a:r>
              <a:rPr lang="en-US" dirty="0" smtClean="0"/>
              <a:t>Sonic</a:t>
            </a:r>
          </a:p>
          <a:p>
            <a:r>
              <a:rPr lang="en-US" dirty="0" smtClean="0"/>
              <a:t>Chipotle</a:t>
            </a:r>
          </a:p>
          <a:p>
            <a:r>
              <a:rPr lang="en-US" dirty="0" smtClean="0"/>
              <a:t>Subway</a:t>
            </a:r>
          </a:p>
          <a:p>
            <a:endParaRPr lang="en-US" dirty="0"/>
          </a:p>
        </p:txBody>
      </p:sp>
      <p:pic>
        <p:nvPicPr>
          <p:cNvPr id="4" name="Picture 2" descr="http://upload.wikimedia.org/wikipedia/commons/thumb/4/4b/Restaurant.jpg/300px-Restaurant.jpg"/>
          <p:cNvPicPr>
            <a:picLocks noChangeAspect="1" noChangeArrowheads="1"/>
          </p:cNvPicPr>
          <p:nvPr/>
        </p:nvPicPr>
        <p:blipFill>
          <a:blip r:embed="rId2" cstate="print"/>
          <a:srcRect/>
          <a:stretch>
            <a:fillRect/>
          </a:stretch>
        </p:blipFill>
        <p:spPr bwMode="auto">
          <a:xfrm>
            <a:off x="6588644" y="189321"/>
            <a:ext cx="5395799" cy="3651159"/>
          </a:xfrm>
          <a:prstGeom prst="rect">
            <a:avLst/>
          </a:prstGeom>
          <a:noFill/>
        </p:spPr>
      </p:pic>
      <p:sp>
        <p:nvSpPr>
          <p:cNvPr id="5" name="Content Placeholder 2"/>
          <p:cNvSpPr txBox="1">
            <a:spLocks/>
          </p:cNvSpPr>
          <p:nvPr/>
        </p:nvSpPr>
        <p:spPr>
          <a:xfrm>
            <a:off x="1067357" y="1354863"/>
            <a:ext cx="2696923" cy="520138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Papa Johns</a:t>
            </a:r>
          </a:p>
          <a:p>
            <a:r>
              <a:rPr lang="en-US" dirty="0" smtClean="0"/>
              <a:t>McDonalds</a:t>
            </a:r>
          </a:p>
          <a:p>
            <a:r>
              <a:rPr lang="en-US" dirty="0" smtClean="0"/>
              <a:t>Panera Bread</a:t>
            </a:r>
          </a:p>
          <a:p>
            <a:r>
              <a:rPr lang="en-US" dirty="0" smtClean="0"/>
              <a:t>Chili's </a:t>
            </a:r>
          </a:p>
          <a:p>
            <a:r>
              <a:rPr lang="en-US" dirty="0" smtClean="0"/>
              <a:t>TGI Fridays</a:t>
            </a:r>
          </a:p>
          <a:p>
            <a:r>
              <a:rPr lang="en-US" dirty="0" smtClean="0"/>
              <a:t>Wendy’s</a:t>
            </a:r>
          </a:p>
          <a:p>
            <a:r>
              <a:rPr lang="en-US" dirty="0" smtClean="0"/>
              <a:t>Taco Bell</a:t>
            </a:r>
          </a:p>
          <a:p>
            <a:r>
              <a:rPr lang="en-US" dirty="0" smtClean="0"/>
              <a:t>Applebee’s </a:t>
            </a:r>
          </a:p>
          <a:p>
            <a:r>
              <a:rPr lang="en-US" dirty="0" smtClean="0"/>
              <a:t>Panda Express</a:t>
            </a:r>
          </a:p>
          <a:p>
            <a:r>
              <a:rPr lang="en-US" dirty="0" smtClean="0"/>
              <a:t>Einstein Bagels</a:t>
            </a:r>
          </a:p>
          <a:p>
            <a:endParaRPr lang="en-US" dirty="0"/>
          </a:p>
        </p:txBody>
      </p:sp>
    </p:spTree>
    <p:extLst>
      <p:ext uri="{BB962C8B-B14F-4D97-AF65-F5344CB8AC3E}">
        <p14:creationId xmlns:p14="http://schemas.microsoft.com/office/powerpoint/2010/main" val="71693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56392"/>
            <a:ext cx="10104034" cy="878048"/>
          </a:xfrm>
        </p:spPr>
        <p:txBody>
          <a:bodyPr/>
          <a:lstStyle/>
          <a:p>
            <a:r>
              <a:rPr lang="en-US" dirty="0" smtClean="0"/>
              <a:t>Other Categories for Savings</a:t>
            </a:r>
            <a:endParaRPr lang="en-US" dirty="0"/>
          </a:p>
        </p:txBody>
      </p:sp>
      <p:sp>
        <p:nvSpPr>
          <p:cNvPr id="3" name="Content Placeholder 2"/>
          <p:cNvSpPr>
            <a:spLocks noGrp="1"/>
          </p:cNvSpPr>
          <p:nvPr>
            <p:ph idx="10"/>
          </p:nvPr>
        </p:nvSpPr>
        <p:spPr>
          <a:xfrm>
            <a:off x="1285284" y="1440597"/>
            <a:ext cx="6184974" cy="4110085"/>
          </a:xfrm>
        </p:spPr>
        <p:txBody>
          <a:bodyPr/>
          <a:lstStyle/>
          <a:p>
            <a:r>
              <a:rPr lang="en-US" dirty="0" smtClean="0"/>
              <a:t>This is when coupon codes are really helpful</a:t>
            </a:r>
            <a:endParaRPr lang="en-US" dirty="0"/>
          </a:p>
        </p:txBody>
      </p:sp>
      <p:pic>
        <p:nvPicPr>
          <p:cNvPr id="4" name="Picture 2" descr="http://dadarocks.com/wp-content/uploads/2010/12/gifts.jpg"/>
          <p:cNvPicPr>
            <a:picLocks noChangeAspect="1" noChangeArrowheads="1"/>
          </p:cNvPicPr>
          <p:nvPr/>
        </p:nvPicPr>
        <p:blipFill rotWithShape="1">
          <a:blip r:embed="rId3" cstate="print"/>
          <a:srcRect l="7263" r="11883" b="9465"/>
          <a:stretch/>
        </p:blipFill>
        <p:spPr bwMode="auto">
          <a:xfrm>
            <a:off x="6951777" y="3807345"/>
            <a:ext cx="3269142" cy="2077803"/>
          </a:xfrm>
          <a:prstGeom prst="rect">
            <a:avLst/>
          </a:prstGeom>
          <a:noFill/>
        </p:spPr>
      </p:pic>
      <p:pic>
        <p:nvPicPr>
          <p:cNvPr id="5" name="Picture 4" descr="http://www.nationalfirefighter.com/images/specialfr.jpg"/>
          <p:cNvPicPr>
            <a:picLocks noChangeAspect="1" noChangeArrowheads="1"/>
          </p:cNvPicPr>
          <p:nvPr/>
        </p:nvPicPr>
        <p:blipFill>
          <a:blip r:embed="rId4" cstate="print"/>
          <a:srcRect/>
          <a:stretch>
            <a:fillRect/>
          </a:stretch>
        </p:blipFill>
        <p:spPr bwMode="auto">
          <a:xfrm rot="474806">
            <a:off x="8776176" y="1117599"/>
            <a:ext cx="3048163" cy="2548331"/>
          </a:xfrm>
          <a:prstGeom prst="rect">
            <a:avLst/>
          </a:prstGeom>
          <a:noFill/>
        </p:spPr>
      </p:pic>
      <p:pic>
        <p:nvPicPr>
          <p:cNvPr id="6" name="Picture 5" descr="http://mandrautorepair.com/wp-content/uploads/2011/05/Miami-Oil-Change-Kendall-Oil-Change.jpg"/>
          <p:cNvPicPr>
            <a:picLocks noChangeAspect="1" noChangeArrowheads="1"/>
          </p:cNvPicPr>
          <p:nvPr/>
        </p:nvPicPr>
        <p:blipFill>
          <a:blip r:embed="rId5" cstate="print"/>
          <a:srcRect/>
          <a:stretch>
            <a:fillRect/>
          </a:stretch>
        </p:blipFill>
        <p:spPr bwMode="auto">
          <a:xfrm>
            <a:off x="4524421" y="2148023"/>
            <a:ext cx="2895600" cy="1921316"/>
          </a:xfrm>
          <a:prstGeom prst="rect">
            <a:avLst/>
          </a:prstGeom>
          <a:noFill/>
        </p:spPr>
      </p:pic>
      <p:pic>
        <p:nvPicPr>
          <p:cNvPr id="7" name="Picture 2" descr="http://jordanmpls.org/uploads/paint-can.jpg"/>
          <p:cNvPicPr>
            <a:picLocks noChangeAspect="1" noChangeArrowheads="1"/>
          </p:cNvPicPr>
          <p:nvPr/>
        </p:nvPicPr>
        <p:blipFill>
          <a:blip r:embed="rId6" cstate="print"/>
          <a:srcRect/>
          <a:stretch>
            <a:fillRect/>
          </a:stretch>
        </p:blipFill>
        <p:spPr bwMode="auto">
          <a:xfrm>
            <a:off x="894995" y="2322286"/>
            <a:ext cx="2150658" cy="2286868"/>
          </a:xfrm>
          <a:prstGeom prst="rect">
            <a:avLst/>
          </a:prstGeom>
          <a:noFill/>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3743" t="6034" r="8064"/>
          <a:stretch/>
        </p:blipFill>
        <p:spPr>
          <a:xfrm>
            <a:off x="2800493" y="4110366"/>
            <a:ext cx="3244197" cy="2594305"/>
          </a:xfrm>
          <a:prstGeom prst="rect">
            <a:avLst/>
          </a:prstGeom>
        </p:spPr>
      </p:pic>
    </p:spTree>
    <p:extLst>
      <p:ext uri="{BB962C8B-B14F-4D97-AF65-F5344CB8AC3E}">
        <p14:creationId xmlns:p14="http://schemas.microsoft.com/office/powerpoint/2010/main" val="10680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Coupon Stacking</a:t>
            </a:r>
            <a:endParaRPr lang="en-US" dirty="0"/>
          </a:p>
        </p:txBody>
      </p:sp>
      <p:sp>
        <p:nvSpPr>
          <p:cNvPr id="3" name="Content Placeholder 2"/>
          <p:cNvSpPr>
            <a:spLocks noGrp="1"/>
          </p:cNvSpPr>
          <p:nvPr>
            <p:ph idx="10"/>
          </p:nvPr>
        </p:nvSpPr>
        <p:spPr>
          <a:xfrm>
            <a:off x="1189277" y="1489436"/>
            <a:ext cx="6918404" cy="4238504"/>
          </a:xfrm>
        </p:spPr>
        <p:txBody>
          <a:bodyPr/>
          <a:lstStyle/>
          <a:p>
            <a:r>
              <a:rPr lang="en-US" dirty="0"/>
              <a:t>Not the same as double </a:t>
            </a:r>
            <a:r>
              <a:rPr lang="en-US" dirty="0" smtClean="0"/>
              <a:t>couponing.</a:t>
            </a:r>
            <a:endParaRPr lang="en-US" dirty="0"/>
          </a:p>
          <a:p>
            <a:r>
              <a:rPr lang="en-US" dirty="0"/>
              <a:t>T</a:t>
            </a:r>
            <a:r>
              <a:rPr lang="en-US" dirty="0" smtClean="0"/>
              <a:t>he </a:t>
            </a:r>
            <a:r>
              <a:rPr lang="en-US" dirty="0"/>
              <a:t>way we layer coupons, rebates, sales and promotions to maximize our savings. </a:t>
            </a:r>
            <a:endParaRPr lang="en-US" dirty="0" smtClean="0"/>
          </a:p>
          <a:p>
            <a:r>
              <a:rPr lang="en-US" dirty="0" smtClean="0"/>
              <a:t>Stacking </a:t>
            </a:r>
            <a:r>
              <a:rPr lang="en-US" dirty="0"/>
              <a:t>could mean using a store coupon with a manufacturer coupon on one </a:t>
            </a:r>
            <a:r>
              <a:rPr lang="en-US" dirty="0" smtClean="0"/>
              <a:t>item.</a:t>
            </a:r>
            <a:endParaRPr lang="en-US" dirty="0"/>
          </a:p>
          <a:p>
            <a:r>
              <a:rPr lang="en-US" dirty="0" smtClean="0"/>
              <a:t>Or, </a:t>
            </a:r>
            <a:r>
              <a:rPr lang="en-US" dirty="0"/>
              <a:t>it could mean submitting a rebate on a rollback price.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760" y="2368675"/>
            <a:ext cx="4073843" cy="3567049"/>
          </a:xfrm>
          <a:prstGeom prst="rect">
            <a:avLst/>
          </a:prstGeom>
        </p:spPr>
      </p:pic>
    </p:spTree>
    <p:extLst>
      <p:ext uri="{BB962C8B-B14F-4D97-AF65-F5344CB8AC3E}">
        <p14:creationId xmlns:p14="http://schemas.microsoft.com/office/powerpoint/2010/main" val="151082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18116"/>
            <a:ext cx="10104034" cy="1026942"/>
          </a:xfrm>
        </p:spPr>
        <p:txBody>
          <a:bodyPr anchor="ctr"/>
          <a:lstStyle/>
          <a:p>
            <a:r>
              <a:rPr lang="en-US" dirty="0" smtClean="0"/>
              <a:t>Stacking Continued…</a:t>
            </a:r>
            <a:endParaRPr lang="en-US" dirty="0"/>
          </a:p>
        </p:txBody>
      </p:sp>
      <p:sp>
        <p:nvSpPr>
          <p:cNvPr id="3" name="Content Placeholder 2"/>
          <p:cNvSpPr>
            <a:spLocks noGrp="1"/>
          </p:cNvSpPr>
          <p:nvPr>
            <p:ph idx="10"/>
          </p:nvPr>
        </p:nvSpPr>
        <p:spPr>
          <a:xfrm>
            <a:off x="1189277" y="1310494"/>
            <a:ext cx="6607186" cy="5216164"/>
          </a:xfrm>
        </p:spPr>
        <p:txBody>
          <a:bodyPr>
            <a:normAutofit lnSpcReduction="10000"/>
          </a:bodyPr>
          <a:lstStyle/>
          <a:p>
            <a:r>
              <a:rPr lang="en-US" dirty="0"/>
              <a:t>In the offline world, “stacking” commonly means “using one store coupon with one manufacturer coupon together for greater savings” (often used in addition to “sale” items).</a:t>
            </a:r>
          </a:p>
          <a:p>
            <a:r>
              <a:rPr lang="en-US" dirty="0"/>
              <a:t>In the online </a:t>
            </a:r>
            <a:r>
              <a:rPr lang="en-US" dirty="0" smtClean="0"/>
              <a:t>world…essentially </a:t>
            </a:r>
            <a:r>
              <a:rPr lang="en-US" dirty="0"/>
              <a:t>means </a:t>
            </a:r>
            <a:r>
              <a:rPr lang="en-US" dirty="0" smtClean="0"/>
              <a:t>you </a:t>
            </a:r>
            <a:r>
              <a:rPr lang="en-US" dirty="0"/>
              <a:t>can use more than one coupon or coupon code per order</a:t>
            </a:r>
            <a:r>
              <a:rPr lang="en-US" dirty="0" smtClean="0"/>
              <a:t>.</a:t>
            </a:r>
            <a:endParaRPr lang="en-US" dirty="0"/>
          </a:p>
          <a:p>
            <a:r>
              <a:rPr lang="en-US" dirty="0"/>
              <a:t>The mechanics of stacking coupon codes online is simple. When you go to your online cart to check out, there will be a blank box with a prompt that states something like "enter coupon/promo/discount code here."</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50" t="32229" r="32255" b="21640"/>
          <a:stretch/>
        </p:blipFill>
        <p:spPr>
          <a:xfrm>
            <a:off x="7700211" y="173738"/>
            <a:ext cx="4315326" cy="3437406"/>
          </a:xfrm>
          <a:prstGeom prst="rect">
            <a:avLst/>
          </a:prstGeom>
        </p:spPr>
      </p:pic>
    </p:spTree>
    <p:extLst>
      <p:ext uri="{BB962C8B-B14F-4D97-AF65-F5344CB8AC3E}">
        <p14:creationId xmlns:p14="http://schemas.microsoft.com/office/powerpoint/2010/main" val="262824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Stacking Promo Codes</a:t>
            </a:r>
            <a:endParaRPr lang="en-US" dirty="0"/>
          </a:p>
        </p:txBody>
      </p:sp>
      <p:sp>
        <p:nvSpPr>
          <p:cNvPr id="3" name="Content Placeholder 2"/>
          <p:cNvSpPr>
            <a:spLocks noGrp="1"/>
          </p:cNvSpPr>
          <p:nvPr>
            <p:ph idx="10"/>
          </p:nvPr>
        </p:nvSpPr>
        <p:spPr>
          <a:xfrm>
            <a:off x="1189278" y="1489436"/>
            <a:ext cx="6676738" cy="4896124"/>
          </a:xfrm>
        </p:spPr>
        <p:txBody>
          <a:bodyPr>
            <a:normAutofit lnSpcReduction="10000"/>
          </a:bodyPr>
          <a:lstStyle/>
          <a:p>
            <a:r>
              <a:rPr lang="en-US" dirty="0"/>
              <a:t>For stackable online codes, in most cases (except where specifically instructed otherwise) you will enter each code one at a time, pressing "enter" after each to adjust your total balance to reflect all coupon codes.</a:t>
            </a:r>
          </a:p>
          <a:p>
            <a:r>
              <a:rPr lang="en-US" dirty="0"/>
              <a:t>You can double-check your work by looking at your online invoice before you pay—you should see all coupon codes reflected above your final amount owed. If one of your codes is for free shipping, then also check the "shipping" line to be sure the amount is zero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015" y="2991005"/>
            <a:ext cx="4106838" cy="2252337"/>
          </a:xfrm>
          <a:prstGeom prst="rect">
            <a:avLst/>
          </a:prstGeom>
        </p:spPr>
      </p:pic>
    </p:spTree>
    <p:extLst>
      <p:ext uri="{BB962C8B-B14F-4D97-AF65-F5344CB8AC3E}">
        <p14:creationId xmlns:p14="http://schemas.microsoft.com/office/powerpoint/2010/main" val="3877826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Krazy</a:t>
            </a:r>
            <a:r>
              <a:rPr lang="en-US" dirty="0" smtClean="0"/>
              <a:t> Coupon Lady </a:t>
            </a:r>
            <a:endParaRPr lang="en-US" dirty="0"/>
          </a:p>
        </p:txBody>
      </p:sp>
      <p:sp>
        <p:nvSpPr>
          <p:cNvPr id="3" name="Content Placeholder 2"/>
          <p:cNvSpPr>
            <a:spLocks noGrp="1"/>
          </p:cNvSpPr>
          <p:nvPr>
            <p:ph idx="10"/>
          </p:nvPr>
        </p:nvSpPr>
        <p:spPr>
          <a:xfrm>
            <a:off x="1189277" y="1489436"/>
            <a:ext cx="6034483" cy="4110085"/>
          </a:xfrm>
        </p:spPr>
        <p:txBody>
          <a:bodyPr/>
          <a:lstStyle/>
          <a:p>
            <a:r>
              <a:rPr lang="en-US" dirty="0"/>
              <a:t>Here’s an example:</a:t>
            </a:r>
          </a:p>
          <a:p>
            <a:r>
              <a:rPr lang="en-US" dirty="0"/>
              <a:t>Buy 1 Pillsbury Crescent Rolls (or Grands) at @$2.18, regular price.</a:t>
            </a:r>
          </a:p>
          <a:p>
            <a:r>
              <a:rPr lang="en-US" dirty="0"/>
              <a:t>Use one $.50/1 </a:t>
            </a:r>
            <a:r>
              <a:rPr lang="en-US" dirty="0" smtClean="0"/>
              <a:t>printable or online coupon.  </a:t>
            </a:r>
            <a:r>
              <a:rPr lang="en-US" dirty="0"/>
              <a:t>Price is now $1.68</a:t>
            </a:r>
          </a:p>
          <a:p>
            <a:r>
              <a:rPr lang="en-US" dirty="0"/>
              <a:t>Submit one $.75 rebate via </a:t>
            </a:r>
            <a:r>
              <a:rPr lang="en-US" dirty="0" err="1"/>
              <a:t>Ibotta</a:t>
            </a:r>
            <a:r>
              <a:rPr lang="en-US" dirty="0"/>
              <a:t> rebate app</a:t>
            </a:r>
          </a:p>
          <a:p>
            <a:r>
              <a:rPr lang="en-US" dirty="0"/>
              <a:t>Final Price, $.93</a:t>
            </a:r>
          </a:p>
          <a:p>
            <a:endParaRPr lang="en-US" dirty="0"/>
          </a:p>
        </p:txBody>
      </p:sp>
      <p:pic>
        <p:nvPicPr>
          <p:cNvPr id="4" name="Picture 2" descr="4194dbb2-f534-496e-b5ba-0f6f4fb7c159@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716" y="214344"/>
            <a:ext cx="3886698" cy="599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465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Another Local Example</a:t>
            </a:r>
            <a:endParaRPr lang="en-US" dirty="0"/>
          </a:p>
        </p:txBody>
      </p:sp>
      <p:sp>
        <p:nvSpPr>
          <p:cNvPr id="5" name="Content Placeholder 4"/>
          <p:cNvSpPr>
            <a:spLocks noGrp="1"/>
          </p:cNvSpPr>
          <p:nvPr>
            <p:ph idx="10"/>
          </p:nvPr>
        </p:nvSpPr>
        <p:spPr>
          <a:xfrm>
            <a:off x="1006397" y="1291317"/>
            <a:ext cx="5714443" cy="3539764"/>
          </a:xfrm>
        </p:spPr>
        <p:txBody>
          <a:bodyPr/>
          <a:lstStyle/>
          <a:p>
            <a:r>
              <a:rPr lang="en-US" dirty="0" smtClean="0"/>
              <a:t>Tillamook Ice Cream…</a:t>
            </a:r>
          </a:p>
          <a:p>
            <a:r>
              <a:rPr lang="en-US" dirty="0"/>
              <a:t>Stack a store coupon and a manufacturer coupon to score Tillamook ice cream for just $1.99 </a:t>
            </a:r>
            <a:r>
              <a:rPr lang="en-US" dirty="0" smtClean="0"/>
              <a:t> </a:t>
            </a:r>
          </a:p>
          <a:p>
            <a:r>
              <a:rPr lang="en-US" dirty="0" smtClean="0"/>
              <a:t>Regularly</a:t>
            </a:r>
            <a:r>
              <a:rPr lang="en-US" dirty="0"/>
              <a:t>, this ice cream sells for $</a:t>
            </a:r>
            <a:r>
              <a:rPr lang="en-US" dirty="0" smtClean="0"/>
              <a:t>5.99+ </a:t>
            </a:r>
            <a:r>
              <a:rPr lang="en-US" dirty="0"/>
              <a:t>per carton.</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5659" t="20502" r="24840" b="30924"/>
          <a:stretch/>
        </p:blipFill>
        <p:spPr>
          <a:xfrm>
            <a:off x="6720840" y="2209800"/>
            <a:ext cx="5280486" cy="3886200"/>
          </a:xfrm>
          <a:prstGeom prst="rect">
            <a:avLst/>
          </a:prstGeom>
        </p:spPr>
      </p:pic>
    </p:spTree>
    <p:extLst>
      <p:ext uri="{BB962C8B-B14F-4D97-AF65-F5344CB8AC3E}">
        <p14:creationId xmlns:p14="http://schemas.microsoft.com/office/powerpoint/2010/main" val="263234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Far Back Do Coupons Go?</a:t>
            </a:r>
            <a:endParaRPr lang="en-US" dirty="0"/>
          </a:p>
        </p:txBody>
      </p:sp>
      <p:sp>
        <p:nvSpPr>
          <p:cNvPr id="3" name="Content Placeholder 2"/>
          <p:cNvSpPr>
            <a:spLocks noGrp="1"/>
          </p:cNvSpPr>
          <p:nvPr>
            <p:ph idx="10"/>
          </p:nvPr>
        </p:nvSpPr>
        <p:spPr>
          <a:xfrm>
            <a:off x="1189277" y="1237130"/>
            <a:ext cx="10104034" cy="4362392"/>
          </a:xfrm>
        </p:spPr>
        <p:txBody>
          <a:bodyPr>
            <a:normAutofit/>
          </a:bodyPr>
          <a:lstStyle/>
          <a:p>
            <a:pPr marL="0" indent="0" algn="ctr">
              <a:buNone/>
            </a:pPr>
            <a:r>
              <a:rPr lang="en-US" sz="8800" dirty="0" smtClean="0"/>
              <a:t>1887			1913</a:t>
            </a:r>
            <a:endParaRPr lang="en-US" sz="8800" dirty="0"/>
          </a:p>
          <a:p>
            <a:pPr marL="0" indent="0" algn="ctr">
              <a:buNone/>
            </a:pPr>
            <a:endParaRPr lang="en-US" sz="8800" dirty="0"/>
          </a:p>
        </p:txBody>
      </p:sp>
      <p:pic>
        <p:nvPicPr>
          <p:cNvPr id="4" name="Picture 2" descr="Coca Cola Coupon"/>
          <p:cNvPicPr>
            <a:picLocks noChangeAspect="1" noChangeArrowheads="1"/>
          </p:cNvPicPr>
          <p:nvPr/>
        </p:nvPicPr>
        <p:blipFill>
          <a:blip r:embed="rId3" cstate="print"/>
          <a:srcRect/>
          <a:stretch>
            <a:fillRect/>
          </a:stretch>
        </p:blipFill>
        <p:spPr bwMode="auto">
          <a:xfrm>
            <a:off x="3213846" y="2645861"/>
            <a:ext cx="6494929" cy="3334066"/>
          </a:xfrm>
          <a:prstGeom prst="rect">
            <a:avLst/>
          </a:prstGeom>
          <a:noFill/>
        </p:spPr>
      </p:pic>
    </p:spTree>
    <p:extLst>
      <p:ext uri="{BB962C8B-B14F-4D97-AF65-F5344CB8AC3E}">
        <p14:creationId xmlns:p14="http://schemas.microsoft.com/office/powerpoint/2010/main" val="3267000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589" y="462494"/>
            <a:ext cx="10274722" cy="677108"/>
          </a:xfrm>
        </p:spPr>
        <p:txBody>
          <a:bodyPr/>
          <a:lstStyle/>
          <a:p>
            <a:r>
              <a:rPr lang="en-US" dirty="0" smtClean="0"/>
              <a:t>Recent Savings</a:t>
            </a:r>
            <a:endParaRPr lang="en-US" dirty="0"/>
          </a:p>
        </p:txBody>
      </p:sp>
      <p:sp>
        <p:nvSpPr>
          <p:cNvPr id="3" name="Content Placeholder 2"/>
          <p:cNvSpPr>
            <a:spLocks noGrp="1"/>
          </p:cNvSpPr>
          <p:nvPr>
            <p:ph idx="10"/>
          </p:nvPr>
        </p:nvSpPr>
        <p:spPr>
          <a:xfrm>
            <a:off x="1018589" y="1489436"/>
            <a:ext cx="5833315" cy="3738171"/>
          </a:xfrm>
        </p:spPr>
        <p:txBody>
          <a:bodyPr>
            <a:normAutofit lnSpcReduction="10000"/>
          </a:bodyPr>
          <a:lstStyle/>
          <a:p>
            <a:r>
              <a:rPr lang="en-US" dirty="0" smtClean="0"/>
              <a:t>Regularly…$2.99</a:t>
            </a:r>
          </a:p>
          <a:p>
            <a:r>
              <a:rPr lang="en-US" dirty="0" smtClean="0"/>
              <a:t>In-store digital ad…$1.49 (Friday/Sat. only).  </a:t>
            </a:r>
          </a:p>
          <a:p>
            <a:r>
              <a:rPr lang="en-US" dirty="0" smtClean="0"/>
              <a:t>Bought 8 at $.99 each because they allowed ‘stacking’.</a:t>
            </a:r>
          </a:p>
          <a:p>
            <a:r>
              <a:rPr lang="en-US" dirty="0" smtClean="0"/>
              <a:t>I had 4 coupons…two printed manufacturers and the others on two different phones…used my husband’s.</a:t>
            </a:r>
          </a:p>
          <a:p>
            <a:endParaRPr lang="en-US" dirty="0"/>
          </a:p>
        </p:txBody>
      </p:sp>
      <p:pic>
        <p:nvPicPr>
          <p:cNvPr id="1026" name="Picture 2" descr="9873088a-2962-454b-aa3e-eee0257119cd@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560" y="64583"/>
            <a:ext cx="3637635" cy="64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4012eafb-fa72-4306-a94d-1846333342d5@namprd07"/>
          <p:cNvPicPr>
            <a:picLocks noChangeAspect="1" noChangeArrowheads="1"/>
          </p:cNvPicPr>
          <p:nvPr/>
        </p:nvPicPr>
        <p:blipFill rotWithShape="1">
          <a:blip r:embed="rId4">
            <a:extLst>
              <a:ext uri="{28A0092B-C50C-407E-A947-70E740481C1C}">
                <a14:useLocalDpi xmlns:a14="http://schemas.microsoft.com/office/drawing/2010/main" val="0"/>
              </a:ext>
            </a:extLst>
          </a:blip>
          <a:srcRect r="16078"/>
          <a:stretch/>
        </p:blipFill>
        <p:spPr bwMode="auto">
          <a:xfrm rot="6189551">
            <a:off x="9586140" y="1677010"/>
            <a:ext cx="2484282" cy="222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58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Grocery App Demo</a:t>
            </a:r>
            <a:endParaRPr lang="en-US" dirty="0"/>
          </a:p>
        </p:txBody>
      </p:sp>
      <p:sp>
        <p:nvSpPr>
          <p:cNvPr id="3" name="Content Placeholder 2"/>
          <p:cNvSpPr>
            <a:spLocks noGrp="1"/>
          </p:cNvSpPr>
          <p:nvPr>
            <p:ph idx="10"/>
          </p:nvPr>
        </p:nvSpPr>
        <p:spPr/>
        <p:txBody>
          <a:bodyPr/>
          <a:lstStyle/>
          <a:p>
            <a:r>
              <a:rPr lang="en-US" dirty="0" err="1" smtClean="0"/>
              <a:t>Flipp</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080" y="1274959"/>
            <a:ext cx="6649561" cy="4987171"/>
          </a:xfrm>
          <a:prstGeom prst="rect">
            <a:avLst/>
          </a:prstGeom>
        </p:spPr>
      </p:pic>
    </p:spTree>
    <p:extLst>
      <p:ext uri="{BB962C8B-B14F-4D97-AF65-F5344CB8AC3E}">
        <p14:creationId xmlns:p14="http://schemas.microsoft.com/office/powerpoint/2010/main" val="3707050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Flipp</a:t>
            </a:r>
            <a:r>
              <a:rPr lang="en-US" dirty="0" smtClean="0"/>
              <a:t> App</a:t>
            </a:r>
            <a:endParaRPr lang="en-US" dirty="0"/>
          </a:p>
        </p:txBody>
      </p:sp>
      <p:sp>
        <p:nvSpPr>
          <p:cNvPr id="3" name="Content Placeholder 2"/>
          <p:cNvSpPr>
            <a:spLocks noGrp="1"/>
          </p:cNvSpPr>
          <p:nvPr>
            <p:ph idx="10"/>
          </p:nvPr>
        </p:nvSpPr>
        <p:spPr/>
        <p:txBody>
          <a:bodyPr/>
          <a:lstStyle/>
          <a:p>
            <a:endParaRPr lang="en-US" dirty="0"/>
          </a:p>
        </p:txBody>
      </p:sp>
      <p:pic>
        <p:nvPicPr>
          <p:cNvPr id="4" name="Picture 3"/>
          <p:cNvPicPr>
            <a:picLocks noChangeAspect="1"/>
          </p:cNvPicPr>
          <p:nvPr/>
        </p:nvPicPr>
        <p:blipFill rotWithShape="1">
          <a:blip r:embed="rId3"/>
          <a:srcRect r="2397"/>
          <a:stretch/>
        </p:blipFill>
        <p:spPr>
          <a:xfrm>
            <a:off x="4078514" y="214705"/>
            <a:ext cx="3846286" cy="6387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4647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3165" y="261258"/>
            <a:ext cx="10104034" cy="849316"/>
          </a:xfrm>
        </p:spPr>
        <p:txBody>
          <a:bodyPr/>
          <a:lstStyle/>
          <a:p>
            <a:r>
              <a:rPr lang="en-US" dirty="0" smtClean="0"/>
              <a:t>Consider Cash Back—Rebates </a:t>
            </a:r>
            <a:endParaRPr lang="en-US" dirty="0"/>
          </a:p>
        </p:txBody>
      </p:sp>
      <p:sp>
        <p:nvSpPr>
          <p:cNvPr id="3" name="Content Placeholder 2"/>
          <p:cNvSpPr>
            <a:spLocks noGrp="1"/>
          </p:cNvSpPr>
          <p:nvPr>
            <p:ph idx="10"/>
          </p:nvPr>
        </p:nvSpPr>
        <p:spPr>
          <a:xfrm>
            <a:off x="903847" y="1357317"/>
            <a:ext cx="10900228" cy="5087026"/>
          </a:xfrm>
        </p:spPr>
        <p:txBody>
          <a:bodyPr>
            <a:normAutofit fontScale="92500" lnSpcReduction="10000"/>
          </a:bodyPr>
          <a:lstStyle/>
          <a:p>
            <a:r>
              <a:rPr lang="en-US" dirty="0" err="1" smtClean="0"/>
              <a:t>eBates</a:t>
            </a:r>
            <a:r>
              <a:rPr lang="en-US" dirty="0" smtClean="0"/>
              <a:t>…</a:t>
            </a:r>
            <a:r>
              <a:rPr lang="en-US" dirty="0"/>
              <a:t>Earn </a:t>
            </a:r>
            <a:r>
              <a:rPr lang="en-US" dirty="0" smtClean="0"/>
              <a:t>cash </a:t>
            </a:r>
            <a:r>
              <a:rPr lang="en-US" dirty="0"/>
              <a:t>b</a:t>
            </a:r>
            <a:r>
              <a:rPr lang="en-US" dirty="0" smtClean="0"/>
              <a:t>ack </a:t>
            </a:r>
            <a:r>
              <a:rPr lang="en-US" dirty="0"/>
              <a:t>at </a:t>
            </a:r>
            <a:r>
              <a:rPr lang="en-US" dirty="0" smtClean="0"/>
              <a:t>over 2500 stores by check or PayPal, and helps you find deals/coupons. </a:t>
            </a:r>
            <a:r>
              <a:rPr lang="en-US" dirty="0"/>
              <a:t>Y</a:t>
            </a:r>
            <a:r>
              <a:rPr lang="en-US" dirty="0" smtClean="0"/>
              <a:t>ou </a:t>
            </a:r>
            <a:r>
              <a:rPr lang="en-US" dirty="0"/>
              <a:t>must use your email to sign up for </a:t>
            </a:r>
            <a:r>
              <a:rPr lang="en-US" dirty="0" err="1" smtClean="0"/>
              <a:t>Ebates</a:t>
            </a:r>
            <a:r>
              <a:rPr lang="en-US" dirty="0" smtClean="0"/>
              <a:t>, </a:t>
            </a:r>
            <a:r>
              <a:rPr lang="en-US" dirty="0"/>
              <a:t>t</a:t>
            </a:r>
            <a:r>
              <a:rPr lang="en-US" dirty="0" smtClean="0"/>
              <a:t>hen </a:t>
            </a:r>
            <a:r>
              <a:rPr lang="en-US" dirty="0"/>
              <a:t>simply shop at your favorite store through the </a:t>
            </a:r>
            <a:r>
              <a:rPr lang="en-US" dirty="0" err="1"/>
              <a:t>Ebates</a:t>
            </a:r>
            <a:r>
              <a:rPr lang="en-US" dirty="0"/>
              <a:t> site or app. </a:t>
            </a:r>
            <a:endParaRPr lang="en-US" dirty="0" smtClean="0"/>
          </a:p>
          <a:p>
            <a:pPr lvl="1"/>
            <a:r>
              <a:rPr lang="en-US" dirty="0" err="1" smtClean="0"/>
              <a:t>Ebates</a:t>
            </a:r>
            <a:r>
              <a:rPr lang="en-US" dirty="0" smtClean="0"/>
              <a:t> </a:t>
            </a:r>
            <a:r>
              <a:rPr lang="en-US" dirty="0"/>
              <a:t>operates on a referral </a:t>
            </a:r>
            <a:r>
              <a:rPr lang="en-US" dirty="0" smtClean="0"/>
              <a:t>program…companies </a:t>
            </a:r>
            <a:r>
              <a:rPr lang="en-US" dirty="0"/>
              <a:t>pay them to direct online </a:t>
            </a:r>
            <a:r>
              <a:rPr lang="en-US" dirty="0" smtClean="0"/>
              <a:t>shoppers </a:t>
            </a:r>
            <a:r>
              <a:rPr lang="en-US" dirty="0"/>
              <a:t>to their sites. Then </a:t>
            </a:r>
            <a:r>
              <a:rPr lang="en-US" dirty="0" err="1"/>
              <a:t>Ebates</a:t>
            </a:r>
            <a:r>
              <a:rPr lang="en-US" dirty="0"/>
              <a:t> shares those commissions with you</a:t>
            </a:r>
            <a:r>
              <a:rPr lang="en-US" dirty="0" smtClean="0"/>
              <a:t>. </a:t>
            </a:r>
            <a:r>
              <a:rPr lang="en-US" dirty="0"/>
              <a:t>Then </a:t>
            </a:r>
            <a:r>
              <a:rPr lang="en-US" dirty="0" err="1"/>
              <a:t>Ebates</a:t>
            </a:r>
            <a:r>
              <a:rPr lang="en-US" dirty="0"/>
              <a:t> will mail you a </a:t>
            </a:r>
            <a:r>
              <a:rPr lang="en-US" dirty="0" smtClean="0"/>
              <a:t>check.</a:t>
            </a:r>
          </a:p>
          <a:p>
            <a:pPr lvl="1"/>
            <a:r>
              <a:rPr lang="en-US" dirty="0"/>
              <a:t>T</a:t>
            </a:r>
            <a:r>
              <a:rPr lang="en-US" dirty="0" smtClean="0"/>
              <a:t>hey also pay </a:t>
            </a:r>
            <a:r>
              <a:rPr lang="en-US" dirty="0"/>
              <a:t>you a bonus for every time you refer someone who signs up!</a:t>
            </a:r>
          </a:p>
          <a:p>
            <a:r>
              <a:rPr lang="en-US" dirty="0" err="1" smtClean="0"/>
              <a:t>Ibotta</a:t>
            </a:r>
            <a:r>
              <a:rPr lang="en-US" dirty="0" smtClean="0"/>
              <a:t>…Scan your </a:t>
            </a:r>
            <a:r>
              <a:rPr lang="en-US" dirty="0"/>
              <a:t>receipt into their app </a:t>
            </a:r>
            <a:r>
              <a:rPr lang="en-US" dirty="0" smtClean="0"/>
              <a:t>after shopping. </a:t>
            </a:r>
            <a:r>
              <a:rPr lang="en-US" dirty="0"/>
              <a:t>You will then get cash back for items you already purchased!</a:t>
            </a:r>
            <a:endParaRPr lang="en-US" dirty="0" smtClean="0"/>
          </a:p>
          <a:p>
            <a:r>
              <a:rPr lang="en-US" dirty="0" err="1" smtClean="0"/>
              <a:t>Swagbucks</a:t>
            </a:r>
            <a:r>
              <a:rPr lang="en-US" dirty="0" smtClean="0"/>
              <a:t>…lets </a:t>
            </a:r>
            <a:r>
              <a:rPr lang="en-US" dirty="0"/>
              <a:t>you earn FREE gift cards for taking </a:t>
            </a:r>
            <a:r>
              <a:rPr lang="en-US" dirty="0" smtClean="0"/>
              <a:t>surveys</a:t>
            </a:r>
            <a:r>
              <a:rPr lang="en-US" dirty="0"/>
              <a:t>, watching videos, shopping online and more!</a:t>
            </a:r>
            <a:endParaRPr lang="en-US" dirty="0" smtClean="0"/>
          </a:p>
          <a:p>
            <a:r>
              <a:rPr lang="en-US" dirty="0" err="1" smtClean="0"/>
              <a:t>TopCashback</a:t>
            </a:r>
            <a:r>
              <a:rPr lang="en-US" dirty="0" smtClean="0"/>
              <a:t>…online purchases…get </a:t>
            </a:r>
            <a:r>
              <a:rPr lang="en-US" dirty="0"/>
              <a:t>access to thousands of cash back deals and coupon </a:t>
            </a:r>
            <a:r>
              <a:rPr lang="en-US" dirty="0" smtClean="0"/>
              <a:t>codes w/no minimum payout threshold; plus bonuses</a:t>
            </a:r>
          </a:p>
          <a:p>
            <a:r>
              <a:rPr lang="en-US" dirty="0" smtClean="0"/>
              <a:t>Mr. Rebates</a:t>
            </a:r>
            <a:endParaRPr lang="en-US" dirty="0"/>
          </a:p>
        </p:txBody>
      </p:sp>
      <p:pic>
        <p:nvPicPr>
          <p:cNvPr id="2050" name="Picture 2" descr="https://app2-cdn2.sbx-cdn.com/content/home-6/images/logged-out/template-four-giftcards.png?v02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010" y="54221"/>
            <a:ext cx="2693065" cy="130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536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Mistakes Made</a:t>
            </a:r>
            <a:endParaRPr lang="en-US" dirty="0"/>
          </a:p>
        </p:txBody>
      </p:sp>
      <p:sp>
        <p:nvSpPr>
          <p:cNvPr id="3" name="Content Placeholder 2"/>
          <p:cNvSpPr>
            <a:spLocks noGrp="1"/>
          </p:cNvSpPr>
          <p:nvPr>
            <p:ph idx="10"/>
          </p:nvPr>
        </p:nvSpPr>
        <p:spPr>
          <a:xfrm>
            <a:off x="1189276" y="1306286"/>
            <a:ext cx="10277009" cy="5094514"/>
          </a:xfrm>
        </p:spPr>
        <p:txBody>
          <a:bodyPr>
            <a:normAutofit/>
          </a:bodyPr>
          <a:lstStyle/>
          <a:p>
            <a:r>
              <a:rPr lang="en-US" dirty="0" smtClean="0"/>
              <a:t>Being unrealistic in money saving expectations</a:t>
            </a:r>
          </a:p>
          <a:p>
            <a:r>
              <a:rPr lang="en-US" dirty="0" smtClean="0"/>
              <a:t>Using too many apps/websites</a:t>
            </a:r>
          </a:p>
          <a:p>
            <a:r>
              <a:rPr lang="en-US" dirty="0" smtClean="0"/>
              <a:t>Not taking advantage of a good sale without a coupon</a:t>
            </a:r>
          </a:p>
          <a:p>
            <a:r>
              <a:rPr lang="en-US" dirty="0" smtClean="0"/>
              <a:t>Not spending enough time at it…familiarized yourself with apps, getting organized, and narrowing your scope</a:t>
            </a:r>
          </a:p>
          <a:p>
            <a:r>
              <a:rPr lang="en-US" dirty="0" smtClean="0"/>
              <a:t>Forgetting to compare store brand item costs with name brand item even with a coupon</a:t>
            </a:r>
          </a:p>
          <a:p>
            <a:r>
              <a:rPr lang="en-US" dirty="0" smtClean="0"/>
              <a:t>Not reading the coupon carefully…size, variety, stacking option, etc.</a:t>
            </a:r>
          </a:p>
          <a:p>
            <a:r>
              <a:rPr lang="en-US" dirty="0" smtClean="0"/>
              <a:t>Not having a plan for the saving…tracking</a:t>
            </a:r>
          </a:p>
          <a:p>
            <a:r>
              <a:rPr lang="en-US" dirty="0" smtClean="0"/>
              <a:t>Not utilizing ‘cash back’ options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93176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Impacts</a:t>
            </a:r>
            <a:endParaRPr lang="en-US" dirty="0"/>
          </a:p>
        </p:txBody>
      </p:sp>
      <p:sp>
        <p:nvSpPr>
          <p:cNvPr id="3" name="Content Placeholder 2"/>
          <p:cNvSpPr>
            <a:spLocks noGrp="1"/>
          </p:cNvSpPr>
          <p:nvPr>
            <p:ph idx="10"/>
          </p:nvPr>
        </p:nvSpPr>
        <p:spPr>
          <a:xfrm>
            <a:off x="1189277" y="1320800"/>
            <a:ext cx="10104034" cy="4847771"/>
          </a:xfrm>
        </p:spPr>
        <p:txBody>
          <a:bodyPr/>
          <a:lstStyle/>
          <a:p>
            <a:r>
              <a:rPr lang="en-US" dirty="0" smtClean="0"/>
              <a:t>$ saved</a:t>
            </a:r>
          </a:p>
          <a:p>
            <a:r>
              <a:rPr lang="en-US" dirty="0"/>
              <a:t>S</a:t>
            </a:r>
            <a:r>
              <a:rPr lang="en-US" dirty="0" smtClean="0"/>
              <a:t>avings were used for:</a:t>
            </a:r>
          </a:p>
          <a:p>
            <a:pPr lvl="1"/>
            <a:r>
              <a:rPr lang="en-US" dirty="0" smtClean="0"/>
              <a:t>Pay down debt</a:t>
            </a:r>
          </a:p>
          <a:p>
            <a:pPr lvl="1"/>
            <a:r>
              <a:rPr lang="en-US" dirty="0" smtClean="0"/>
              <a:t>Down payment on a house</a:t>
            </a:r>
          </a:p>
          <a:p>
            <a:pPr lvl="1"/>
            <a:r>
              <a:rPr lang="en-US" dirty="0" smtClean="0"/>
              <a:t>Family vacation</a:t>
            </a:r>
          </a:p>
          <a:p>
            <a:pPr lvl="1"/>
            <a:r>
              <a:rPr lang="en-US" dirty="0" smtClean="0"/>
              <a:t>Cash only for Christmas</a:t>
            </a:r>
          </a:p>
          <a:p>
            <a:r>
              <a:rPr lang="en-US" dirty="0" smtClean="0"/>
              <a:t>Numbers taught</a:t>
            </a:r>
          </a:p>
          <a:p>
            <a:r>
              <a:rPr lang="en-US" dirty="0" smtClean="0"/>
              <a:t>Sense of accomplishment</a:t>
            </a:r>
          </a:p>
          <a:p>
            <a:r>
              <a:rPr lang="en-US" dirty="0" smtClean="0"/>
              <a:t>Example/teaching children</a:t>
            </a:r>
          </a:p>
          <a:p>
            <a:r>
              <a:rPr lang="en-US" dirty="0" smtClean="0"/>
              <a:t>Giving back/Generous</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6" y="925109"/>
            <a:ext cx="5436053" cy="3884789"/>
          </a:xfrm>
          <a:prstGeom prst="rect">
            <a:avLst/>
          </a:prstGeom>
        </p:spPr>
      </p:pic>
    </p:spTree>
    <p:extLst>
      <p:ext uri="{BB962C8B-B14F-4D97-AF65-F5344CB8AC3E}">
        <p14:creationId xmlns:p14="http://schemas.microsoft.com/office/powerpoint/2010/main" val="76037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Content Placeholder 2"/>
          <p:cNvSpPr>
            <a:spLocks noGrp="1"/>
          </p:cNvSpPr>
          <p:nvPr>
            <p:ph idx="10"/>
          </p:nvPr>
        </p:nvSpPr>
        <p:spPr/>
        <p:txBody>
          <a:bodyPr/>
          <a:lstStyle/>
          <a:p>
            <a:r>
              <a:rPr lang="en-US" smtClean="0"/>
              <a:t>Teresa.hunsaker@usu.edu</a:t>
            </a:r>
            <a:endParaRPr lang="en-US" dirty="0"/>
          </a:p>
        </p:txBody>
      </p:sp>
      <p:pic>
        <p:nvPicPr>
          <p:cNvPr id="4" name="Picture 3" descr="Uhaul-Coupons.jpg"/>
          <p:cNvPicPr>
            <a:picLocks noChangeAspect="1"/>
          </p:cNvPicPr>
          <p:nvPr/>
        </p:nvPicPr>
        <p:blipFill>
          <a:blip r:embed="rId2" cstate="print"/>
          <a:stretch>
            <a:fillRect/>
          </a:stretch>
        </p:blipFill>
        <p:spPr>
          <a:xfrm>
            <a:off x="2850472" y="2642390"/>
            <a:ext cx="5902393" cy="3916411"/>
          </a:xfrm>
          <a:prstGeom prst="rect">
            <a:avLst/>
          </a:prstGeom>
        </p:spPr>
      </p:pic>
    </p:spTree>
    <p:extLst>
      <p:ext uri="{BB962C8B-B14F-4D97-AF65-F5344CB8AC3E}">
        <p14:creationId xmlns:p14="http://schemas.microsoft.com/office/powerpoint/2010/main" val="257242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a:t>
            </a:r>
            <a:r>
              <a:rPr lang="en-US" baseline="30000" dirty="0" smtClean="0"/>
              <a:t>st</a:t>
            </a:r>
            <a:r>
              <a:rPr lang="en-US" dirty="0" smtClean="0"/>
              <a:t> Grocery Coupon…</a:t>
            </a:r>
            <a:endParaRPr lang="en-US" dirty="0"/>
          </a:p>
        </p:txBody>
      </p:sp>
      <p:sp>
        <p:nvSpPr>
          <p:cNvPr id="3" name="Content Placeholder 2"/>
          <p:cNvSpPr>
            <a:spLocks noGrp="1"/>
          </p:cNvSpPr>
          <p:nvPr>
            <p:ph idx="10"/>
          </p:nvPr>
        </p:nvSpPr>
        <p:spPr/>
        <p:txBody>
          <a:bodyPr>
            <a:normAutofit/>
          </a:bodyPr>
          <a:lstStyle/>
          <a:p>
            <a:pPr marL="0" indent="0" algn="ctr">
              <a:buNone/>
            </a:pPr>
            <a:r>
              <a:rPr lang="en-US" sz="8800" dirty="0" smtClean="0"/>
              <a:t>1895</a:t>
            </a:r>
            <a:endParaRPr lang="en-US" sz="8800" dirty="0"/>
          </a:p>
        </p:txBody>
      </p:sp>
      <p:pic>
        <p:nvPicPr>
          <p:cNvPr id="4" name="Picture 3" descr="grapenuts.jpg"/>
          <p:cNvPicPr>
            <a:picLocks noChangeAspect="1"/>
          </p:cNvPicPr>
          <p:nvPr/>
        </p:nvPicPr>
        <p:blipFill>
          <a:blip r:embed="rId3" cstate="print"/>
          <a:srcRect/>
          <a:stretch>
            <a:fillRect/>
          </a:stretch>
        </p:blipFill>
        <p:spPr bwMode="auto">
          <a:xfrm>
            <a:off x="8138160" y="808280"/>
            <a:ext cx="3689350" cy="5124566"/>
          </a:xfrm>
          <a:prstGeom prst="rect">
            <a:avLst/>
          </a:prstGeom>
          <a:ln>
            <a:noFill/>
          </a:ln>
          <a:effectLst>
            <a:outerShdw blurRad="292100" dist="139700" dir="2700000" algn="tl" rotWithShape="0">
              <a:srgbClr val="333333">
                <a:alpha val="65000"/>
              </a:srgbClr>
            </a:outerShdw>
          </a:effectLst>
        </p:spPr>
      </p:pic>
      <p:pic>
        <p:nvPicPr>
          <p:cNvPr id="5" name="Picture 6" descr="Image Detail"/>
          <p:cNvPicPr>
            <a:picLocks noChangeAspect="1" noChangeArrowheads="1"/>
          </p:cNvPicPr>
          <p:nvPr/>
        </p:nvPicPr>
        <p:blipFill>
          <a:blip r:embed="rId4" cstate="print"/>
          <a:srcRect/>
          <a:stretch>
            <a:fillRect/>
          </a:stretch>
        </p:blipFill>
        <p:spPr bwMode="auto">
          <a:xfrm>
            <a:off x="1588943" y="1657076"/>
            <a:ext cx="2992582" cy="2926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6841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Coupons Continue</a:t>
            </a:r>
            <a:endParaRPr lang="en-US" dirty="0"/>
          </a:p>
        </p:txBody>
      </p:sp>
      <p:sp>
        <p:nvSpPr>
          <p:cNvPr id="3" name="Content Placeholder 2"/>
          <p:cNvSpPr>
            <a:spLocks noGrp="1"/>
          </p:cNvSpPr>
          <p:nvPr>
            <p:ph idx="10"/>
          </p:nvPr>
        </p:nvSpPr>
        <p:spPr>
          <a:xfrm>
            <a:off x="1189277" y="1489436"/>
            <a:ext cx="5043883" cy="4110085"/>
          </a:xfrm>
        </p:spPr>
        <p:txBody>
          <a:bodyPr>
            <a:normAutofit/>
          </a:bodyPr>
          <a:lstStyle/>
          <a:p>
            <a:pPr marL="0" indent="0">
              <a:buNone/>
            </a:pPr>
            <a:r>
              <a:rPr lang="en-US" sz="8800" dirty="0" smtClean="0"/>
              <a:t>1957</a:t>
            </a:r>
          </a:p>
          <a:p>
            <a:pPr marL="0" indent="0">
              <a:buNone/>
            </a:pPr>
            <a:r>
              <a:rPr lang="en-US" sz="4000" dirty="0"/>
              <a:t>Nielson Clearing House was developed</a:t>
            </a:r>
          </a:p>
          <a:p>
            <a:pPr marL="0" indent="0">
              <a:buNone/>
            </a:pPr>
            <a:endParaRPr lang="en-US" sz="2000" dirty="0"/>
          </a:p>
        </p:txBody>
      </p:sp>
      <p:pic>
        <p:nvPicPr>
          <p:cNvPr id="4" name="Picture 3" descr="1950screstcoupon.jpg"/>
          <p:cNvPicPr>
            <a:picLocks noChangeAspect="1"/>
          </p:cNvPicPr>
          <p:nvPr/>
        </p:nvPicPr>
        <p:blipFill>
          <a:blip r:embed="rId3" cstate="print"/>
          <a:srcRect b="52000"/>
          <a:stretch>
            <a:fillRect/>
          </a:stretch>
        </p:blipFill>
        <p:spPr>
          <a:xfrm>
            <a:off x="6116002" y="1630680"/>
            <a:ext cx="5805488" cy="4206240"/>
          </a:xfrm>
          <a:prstGeom prst="rect">
            <a:avLst/>
          </a:prstGeom>
        </p:spPr>
      </p:pic>
    </p:spTree>
    <p:extLst>
      <p:ext uri="{BB962C8B-B14F-4D97-AF65-F5344CB8AC3E}">
        <p14:creationId xmlns:p14="http://schemas.microsoft.com/office/powerpoint/2010/main" val="96830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of Coupons Continues…</a:t>
            </a:r>
            <a:endParaRPr lang="en-US" dirty="0"/>
          </a:p>
        </p:txBody>
      </p:sp>
      <p:sp>
        <p:nvSpPr>
          <p:cNvPr id="3" name="Content Placeholder 2"/>
          <p:cNvSpPr>
            <a:spLocks noGrp="1"/>
          </p:cNvSpPr>
          <p:nvPr>
            <p:ph idx="10"/>
          </p:nvPr>
        </p:nvSpPr>
        <p:spPr/>
        <p:txBody>
          <a:bodyPr/>
          <a:lstStyle/>
          <a:p>
            <a:endParaRPr lang="en-US"/>
          </a:p>
        </p:txBody>
      </p:sp>
      <p:pic>
        <p:nvPicPr>
          <p:cNvPr id="4" name="Picture 3" descr="1961 Mazola Margarine Magazine vintage illustration advertisement coupon.jpg"/>
          <p:cNvPicPr>
            <a:picLocks noChangeAspect="1"/>
          </p:cNvPicPr>
          <p:nvPr/>
        </p:nvPicPr>
        <p:blipFill>
          <a:blip r:embed="rId2" cstate="print"/>
          <a:stretch>
            <a:fillRect/>
          </a:stretch>
        </p:blipFill>
        <p:spPr>
          <a:xfrm>
            <a:off x="1111779" y="1348392"/>
            <a:ext cx="3457441" cy="2705448"/>
          </a:xfrm>
          <a:prstGeom prst="rect">
            <a:avLst/>
          </a:prstGeom>
        </p:spPr>
      </p:pic>
      <p:sp>
        <p:nvSpPr>
          <p:cNvPr id="5" name="Right Arrow 4"/>
          <p:cNvSpPr/>
          <p:nvPr/>
        </p:nvSpPr>
        <p:spPr>
          <a:xfrm rot="1163700">
            <a:off x="4944049" y="2772947"/>
            <a:ext cx="2286000" cy="1524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obile_coupon-300x264.jpg"/>
          <p:cNvPicPr>
            <a:picLocks noChangeAspect="1"/>
          </p:cNvPicPr>
          <p:nvPr/>
        </p:nvPicPr>
        <p:blipFill>
          <a:blip r:embed="rId3" cstate="print"/>
          <a:stretch>
            <a:fillRect/>
          </a:stretch>
        </p:blipFill>
        <p:spPr>
          <a:xfrm>
            <a:off x="7413262" y="2743200"/>
            <a:ext cx="3643358" cy="3206155"/>
          </a:xfrm>
          <a:prstGeom prst="rect">
            <a:avLst/>
          </a:prstGeom>
        </p:spPr>
      </p:pic>
    </p:spTree>
    <p:extLst>
      <p:ext uri="{BB962C8B-B14F-4D97-AF65-F5344CB8AC3E}">
        <p14:creationId xmlns:p14="http://schemas.microsoft.com/office/powerpoint/2010/main" val="205395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Coupon Use</a:t>
            </a:r>
            <a:endParaRPr lang="en-US" dirty="0"/>
          </a:p>
        </p:txBody>
      </p:sp>
      <p:sp>
        <p:nvSpPr>
          <p:cNvPr id="3" name="Content Placeholder 2"/>
          <p:cNvSpPr>
            <a:spLocks noGrp="1"/>
          </p:cNvSpPr>
          <p:nvPr>
            <p:ph idx="10"/>
          </p:nvPr>
        </p:nvSpPr>
        <p:spPr>
          <a:xfrm>
            <a:off x="1189277" y="1295400"/>
            <a:ext cx="10104034" cy="4304121"/>
          </a:xfrm>
        </p:spPr>
        <p:txBody>
          <a:bodyPr>
            <a:normAutofit/>
          </a:bodyPr>
          <a:lstStyle/>
          <a:p>
            <a:pPr marL="0" indent="0" algn="ctr">
              <a:buNone/>
            </a:pPr>
            <a:r>
              <a:rPr lang="en-US" sz="6600" dirty="0" smtClean="0"/>
              <a:t>55.7 million people</a:t>
            </a:r>
          </a:p>
          <a:p>
            <a:pPr marL="0" indent="0" algn="ctr">
              <a:buNone/>
            </a:pPr>
            <a:r>
              <a:rPr lang="en-US" sz="5400" dirty="0" smtClean="0"/>
              <a:t> </a:t>
            </a:r>
            <a:endParaRPr lang="en-US" sz="5400" dirty="0"/>
          </a:p>
        </p:txBody>
      </p:sp>
      <p:pic>
        <p:nvPicPr>
          <p:cNvPr id="4" name="Picture 3" descr="online-coupons1.jpg"/>
          <p:cNvPicPr>
            <a:picLocks noChangeAspect="1"/>
          </p:cNvPicPr>
          <p:nvPr/>
        </p:nvPicPr>
        <p:blipFill>
          <a:blip r:embed="rId3" cstate="print"/>
          <a:stretch>
            <a:fillRect/>
          </a:stretch>
        </p:blipFill>
        <p:spPr>
          <a:xfrm>
            <a:off x="2879019" y="2444262"/>
            <a:ext cx="5983628" cy="3512574"/>
          </a:xfrm>
          <a:prstGeom prst="rect">
            <a:avLst/>
          </a:prstGeom>
        </p:spPr>
      </p:pic>
    </p:spTree>
    <p:extLst>
      <p:ext uri="{BB962C8B-B14F-4D97-AF65-F5344CB8AC3E}">
        <p14:creationId xmlns:p14="http://schemas.microsoft.com/office/powerpoint/2010/main" val="364778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 Phone Use In Store</a:t>
            </a:r>
            <a:endParaRPr lang="en-US" dirty="0"/>
          </a:p>
        </p:txBody>
      </p:sp>
      <p:sp>
        <p:nvSpPr>
          <p:cNvPr id="3" name="Content Placeholder 2"/>
          <p:cNvSpPr>
            <a:spLocks noGrp="1"/>
          </p:cNvSpPr>
          <p:nvPr>
            <p:ph idx="10"/>
          </p:nvPr>
        </p:nvSpPr>
        <p:spPr/>
        <p:txBody>
          <a:bodyPr>
            <a:normAutofit/>
          </a:bodyPr>
          <a:lstStyle/>
          <a:p>
            <a:pPr marL="0" indent="0" algn="ctr">
              <a:buNone/>
            </a:pPr>
            <a:r>
              <a:rPr lang="en-US" sz="8800" dirty="0" smtClean="0"/>
              <a:t>40%</a:t>
            </a:r>
            <a:endParaRPr lang="en-US" sz="8800" dirty="0"/>
          </a:p>
        </p:txBody>
      </p:sp>
      <p:pic>
        <p:nvPicPr>
          <p:cNvPr id="4" name="Picture 3" descr="on line coupons.png"/>
          <p:cNvPicPr>
            <a:picLocks noChangeAspect="1"/>
          </p:cNvPicPr>
          <p:nvPr/>
        </p:nvPicPr>
        <p:blipFill>
          <a:blip r:embed="rId3" cstate="print"/>
          <a:stretch>
            <a:fillRect/>
          </a:stretch>
        </p:blipFill>
        <p:spPr>
          <a:xfrm>
            <a:off x="3854991" y="2819400"/>
            <a:ext cx="4772606" cy="3505736"/>
          </a:xfrm>
          <a:prstGeom prst="rect">
            <a:avLst/>
          </a:prstGeom>
        </p:spPr>
      </p:pic>
    </p:spTree>
    <p:extLst>
      <p:ext uri="{BB962C8B-B14F-4D97-AF65-F5344CB8AC3E}">
        <p14:creationId xmlns:p14="http://schemas.microsoft.com/office/powerpoint/2010/main" val="220632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277" y="335280"/>
            <a:ext cx="10104034" cy="804322"/>
          </a:xfrm>
        </p:spPr>
        <p:txBody>
          <a:bodyPr/>
          <a:lstStyle/>
          <a:p>
            <a:r>
              <a:rPr lang="en-US" dirty="0" smtClean="0"/>
              <a:t>Stats for 2016</a:t>
            </a:r>
            <a:endParaRPr lang="en-US" dirty="0"/>
          </a:p>
        </p:txBody>
      </p:sp>
      <p:sp>
        <p:nvSpPr>
          <p:cNvPr id="3" name="Content Placeholder 2"/>
          <p:cNvSpPr>
            <a:spLocks noGrp="1"/>
          </p:cNvSpPr>
          <p:nvPr>
            <p:ph idx="10"/>
          </p:nvPr>
        </p:nvSpPr>
        <p:spPr/>
        <p:txBody>
          <a:bodyPr/>
          <a:lstStyle/>
          <a:p>
            <a:endParaRPr lang="en-US" dirty="0"/>
          </a:p>
        </p:txBody>
      </p:sp>
      <p:pic>
        <p:nvPicPr>
          <p:cNvPr id="4" name="Picture 3" descr="money-and-coupons.jpg"/>
          <p:cNvPicPr>
            <a:picLocks noChangeAspect="1"/>
          </p:cNvPicPr>
          <p:nvPr/>
        </p:nvPicPr>
        <p:blipFill>
          <a:blip r:embed="rId3" cstate="print"/>
          <a:stretch>
            <a:fillRect/>
          </a:stretch>
        </p:blipFill>
        <p:spPr>
          <a:xfrm>
            <a:off x="3080945" y="1489436"/>
            <a:ext cx="6320697" cy="4218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426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10232</TotalTime>
  <Words>1912</Words>
  <Application>Microsoft Office PowerPoint</Application>
  <PresentationFormat>Widescreen</PresentationFormat>
  <Paragraphs>303</Paragraphs>
  <Slides>36</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 Unicode MS</vt:lpstr>
      <vt:lpstr>Arial</vt:lpstr>
      <vt:lpstr>Calibri</vt:lpstr>
      <vt:lpstr>Office Theme</vt:lpstr>
      <vt:lpstr>Coupon Craze</vt:lpstr>
      <vt:lpstr>Objective</vt:lpstr>
      <vt:lpstr>How Far Back Do Coupons Go?</vt:lpstr>
      <vt:lpstr>1st Grocery Coupon…</vt:lpstr>
      <vt:lpstr>Additional Coupons Continue</vt:lpstr>
      <vt:lpstr>Evolution of Coupons Continues…</vt:lpstr>
      <vt:lpstr>Online Coupon Use</vt:lpstr>
      <vt:lpstr>Smart Phone Use In Store</vt:lpstr>
      <vt:lpstr>Stats for 2016</vt:lpstr>
      <vt:lpstr>Who Uses Coupons by Age</vt:lpstr>
      <vt:lpstr>Who Uses Income by Income?</vt:lpstr>
      <vt:lpstr>Coupon Savings Used For…</vt:lpstr>
      <vt:lpstr>When online couponing…</vt:lpstr>
      <vt:lpstr>When online couponing…</vt:lpstr>
      <vt:lpstr>PowerPoint Presentation</vt:lpstr>
      <vt:lpstr>Think About</vt:lpstr>
      <vt:lpstr>Educator Tips for Teaching</vt:lpstr>
      <vt:lpstr>Educator Tips for Teaching</vt:lpstr>
      <vt:lpstr>Virus Protection</vt:lpstr>
      <vt:lpstr>Websites…coupons and promo codes</vt:lpstr>
      <vt:lpstr>Apps</vt:lpstr>
      <vt:lpstr>Travel</vt:lpstr>
      <vt:lpstr>Eating Out</vt:lpstr>
      <vt:lpstr>Other Categories for Savings</vt:lpstr>
      <vt:lpstr>Coupon Stacking</vt:lpstr>
      <vt:lpstr>Stacking Continued…</vt:lpstr>
      <vt:lpstr>Stacking Promo Codes</vt:lpstr>
      <vt:lpstr>Krazy Coupon Lady </vt:lpstr>
      <vt:lpstr>Another Local Example</vt:lpstr>
      <vt:lpstr>Recent Savings</vt:lpstr>
      <vt:lpstr>Grocery App Demo</vt:lpstr>
      <vt:lpstr>Flipp App</vt:lpstr>
      <vt:lpstr>Consider Cash Back—Rebates </vt:lpstr>
      <vt:lpstr>Common Mistakes Made</vt:lpstr>
      <vt:lpstr>Impacts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Darlene Christensen</cp:lastModifiedBy>
  <cp:revision>152</cp:revision>
  <dcterms:created xsi:type="dcterms:W3CDTF">2016-02-18T23:29:21Z</dcterms:created>
  <dcterms:modified xsi:type="dcterms:W3CDTF">2018-10-24T18:10:49Z</dcterms:modified>
</cp:coreProperties>
</file>