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1.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96" r:id="rId3"/>
    <p:sldId id="298" r:id="rId4"/>
    <p:sldId id="297" r:id="rId5"/>
    <p:sldId id="347" r:id="rId6"/>
    <p:sldId id="351" r:id="rId7"/>
    <p:sldId id="349" r:id="rId8"/>
    <p:sldId id="333" r:id="rId9"/>
    <p:sldId id="334" r:id="rId10"/>
    <p:sldId id="350" r:id="rId11"/>
    <p:sldId id="300" r:id="rId12"/>
    <p:sldId id="338" r:id="rId13"/>
    <p:sldId id="339" r:id="rId14"/>
    <p:sldId id="343" r:id="rId15"/>
    <p:sldId id="301" r:id="rId16"/>
    <p:sldId id="410" r:id="rId17"/>
    <p:sldId id="411" r:id="rId18"/>
    <p:sldId id="412" r:id="rId19"/>
    <p:sldId id="346" r:id="rId20"/>
    <p:sldId id="336" r:id="rId21"/>
    <p:sldId id="330" r:id="rId22"/>
    <p:sldId id="335" r:id="rId23"/>
    <p:sldId id="352" r:id="rId24"/>
    <p:sldId id="353" r:id="rId25"/>
    <p:sldId id="354" r:id="rId26"/>
    <p:sldId id="345" r:id="rId27"/>
    <p:sldId id="413" r:id="rId28"/>
    <p:sldId id="344" r:id="rId29"/>
    <p:sldId id="355" r:id="rId30"/>
    <p:sldId id="356" r:id="rId31"/>
    <p:sldId id="327" r:id="rId32"/>
    <p:sldId id="341" r:id="rId33"/>
    <p:sldId id="342" r:id="rId34"/>
    <p:sldId id="326" r:id="rId35"/>
    <p:sldId id="402" r:id="rId36"/>
    <p:sldId id="382" r:id="rId37"/>
    <p:sldId id="414" r:id="rId38"/>
    <p:sldId id="403" r:id="rId39"/>
    <p:sldId id="404" r:id="rId40"/>
    <p:sldId id="405" r:id="rId41"/>
    <p:sldId id="406" r:id="rId42"/>
    <p:sldId id="407" r:id="rId43"/>
    <p:sldId id="302" r:id="rId44"/>
    <p:sldId id="279" r:id="rId45"/>
    <p:sldId id="340" r:id="rId46"/>
    <p:sldId id="409"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72904" autoAdjust="0"/>
  </p:normalViewPr>
  <p:slideViewPr>
    <p:cSldViewPr>
      <p:cViewPr varScale="1">
        <p:scale>
          <a:sx n="65" d="100"/>
          <a:sy n="65" d="100"/>
        </p:scale>
        <p:origin x="204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005881-2D7A-47F0-8C95-285980BB188F}" type="datetimeFigureOut">
              <a:rPr lang="en-US" smtClean="0"/>
              <a:pPr/>
              <a:t>12/12/2017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F668A3-8539-4ED3-8223-2A3BAEE9F78E}" type="slidenum">
              <a:rPr lang="en-US" smtClean="0"/>
              <a:pPr/>
              <a:t>‹#›</a:t>
            </a:fld>
            <a:endParaRPr lang="en-US"/>
          </a:p>
        </p:txBody>
      </p:sp>
    </p:spTree>
    <p:extLst>
      <p:ext uri="{BB962C8B-B14F-4D97-AF65-F5344CB8AC3E}">
        <p14:creationId xmlns:p14="http://schemas.microsoft.com/office/powerpoint/2010/main" val="261740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0719D403-407F-4CC8-B840-CC9D398DAA72}" type="datetimeFigureOut">
              <a:rPr lang="en-US"/>
              <a:pPr>
                <a:defRPr/>
              </a:pPr>
              <a:t>12/12/2017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CFF1EC05-CF86-452D-99C1-B27753D70B4F}" type="slidenum">
              <a:rPr lang="en-US"/>
              <a:pPr>
                <a:defRPr/>
              </a:pPr>
              <a:t>‹#›</a:t>
            </a:fld>
            <a:endParaRPr lang="en-US"/>
          </a:p>
        </p:txBody>
      </p:sp>
    </p:spTree>
    <p:extLst>
      <p:ext uri="{BB962C8B-B14F-4D97-AF65-F5344CB8AC3E}">
        <p14:creationId xmlns:p14="http://schemas.microsoft.com/office/powerpoint/2010/main" val="2743602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level of </a:t>
            </a:r>
            <a:r>
              <a:rPr lang="en-US" dirty="0" err="1" smtClean="0"/>
              <a:t>couponer</a:t>
            </a:r>
            <a:r>
              <a:rPr lang="en-US" dirty="0" smtClean="0"/>
              <a:t> are you? </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67681-18FE-46C3-9D63-4A8FE09F2737}" type="slidenum">
              <a:rPr lang="en-US" smtClean="0"/>
              <a:pPr/>
              <a:t>1</a:t>
            </a:fld>
            <a:endParaRPr lang="en-US" smtClean="0"/>
          </a:p>
        </p:txBody>
      </p:sp>
    </p:spTree>
    <p:extLst>
      <p:ext uri="{BB962C8B-B14F-4D97-AF65-F5344CB8AC3E}">
        <p14:creationId xmlns:p14="http://schemas.microsoft.com/office/powerpoint/2010/main" val="195965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According to a survey by </a:t>
            </a:r>
            <a:r>
              <a:rPr lang="en-US" dirty="0" err="1" smtClean="0"/>
              <a:t>RedPlum</a:t>
            </a:r>
            <a:r>
              <a:rPr lang="en-US" dirty="0" smtClean="0"/>
              <a:t> of more than 23,000 shoppers 96 percent said they would still use coupons even if they won a big lottery. People have become more and more</a:t>
            </a:r>
            <a:r>
              <a:rPr lang="en-US" baseline="0" dirty="0" smtClean="0"/>
              <a:t> focused on being </a:t>
            </a:r>
            <a:r>
              <a:rPr lang="en-US" dirty="0" smtClean="0"/>
              <a:t> value-minded since the onset of the recession. </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11</a:t>
            </a:fld>
            <a:endParaRPr lang="en-US"/>
          </a:p>
        </p:txBody>
      </p:sp>
    </p:spTree>
    <p:extLst>
      <p:ext uri="{BB962C8B-B14F-4D97-AF65-F5344CB8AC3E}">
        <p14:creationId xmlns:p14="http://schemas.microsoft.com/office/powerpoint/2010/main" val="368709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partly</a:t>
            </a:r>
            <a:r>
              <a:rPr lang="en-US" baseline="0" dirty="0" smtClean="0"/>
              <a:t> to on-line coupons, coupons are now cool. </a:t>
            </a:r>
            <a:r>
              <a:rPr lang="en-US" dirty="0" smtClean="0"/>
              <a:t>Source: National Coupon Council </a:t>
            </a:r>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13</a:t>
            </a:fld>
            <a:endParaRPr lang="en-US"/>
          </a:p>
        </p:txBody>
      </p:sp>
    </p:spTree>
    <p:extLst>
      <p:ext uri="{BB962C8B-B14F-4D97-AF65-F5344CB8AC3E}">
        <p14:creationId xmlns:p14="http://schemas.microsoft.com/office/powerpoint/2010/main" val="427514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Sunday Newspaper or in your mailbox</a:t>
            </a:r>
          </a:p>
          <a:p>
            <a:pPr eaLnBrk="1" hangingPunct="1">
              <a:lnSpc>
                <a:spcPct val="90000"/>
              </a:lnSpc>
            </a:pPr>
            <a:r>
              <a:rPr lang="en-US" dirty="0" smtClean="0"/>
              <a:t>If you already get the Sunday newspaper great- if not, think about if it is worth the cost</a:t>
            </a:r>
            <a:r>
              <a:rPr lang="en-US" baseline="0" dirty="0" smtClean="0"/>
              <a:t> to do so.</a:t>
            </a:r>
          </a:p>
          <a:p>
            <a:pPr eaLnBrk="1" hangingPunct="1">
              <a:lnSpc>
                <a:spcPct val="90000"/>
              </a:lnSpc>
            </a:pPr>
            <a:r>
              <a:rPr lang="en-US" baseline="0" dirty="0" smtClean="0"/>
              <a:t>Grocery Guru </a:t>
            </a:r>
          </a:p>
          <a:p>
            <a:pPr eaLnBrk="1" hangingPunct="1">
              <a:lnSpc>
                <a:spcPct val="90000"/>
              </a:lnSpc>
            </a:pPr>
            <a:endParaRPr lang="en-US" baseline="0" dirty="0" smtClean="0"/>
          </a:p>
          <a:p>
            <a:pPr eaLnBrk="1" hangingPunct="1">
              <a:lnSpc>
                <a:spcPct val="90000"/>
              </a:lnSpc>
            </a:pPr>
            <a:r>
              <a:rPr lang="en-US" baseline="0" dirty="0" smtClean="0"/>
              <a:t>Also- as you have probably noticed, you get some free ads in the mail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15</a:t>
            </a:fld>
            <a:endParaRPr lang="en-US"/>
          </a:p>
        </p:txBody>
      </p:sp>
    </p:spTree>
    <p:extLst>
      <p:ext uri="{BB962C8B-B14F-4D97-AF65-F5344CB8AC3E}">
        <p14:creationId xmlns:p14="http://schemas.microsoft.com/office/powerpoint/2010/main" val="253603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eaLnBrk="1" hangingPunct="1">
              <a:lnSpc>
                <a:spcPct val="90000"/>
              </a:lnSpc>
            </a:pPr>
            <a:r>
              <a:rPr lang="en-US" dirty="0" smtClean="0"/>
              <a:t> P&amp; G </a:t>
            </a:r>
            <a:r>
              <a:rPr lang="en-US" dirty="0" err="1" smtClean="0"/>
              <a:t>BrandSaver</a:t>
            </a:r>
            <a:endParaRPr lang="en-US" dirty="0" smtClean="0"/>
          </a:p>
          <a:p>
            <a:pPr eaLnBrk="1" hangingPunct="1">
              <a:lnSpc>
                <a:spcPct val="90000"/>
              </a:lnSpc>
            </a:pPr>
            <a:r>
              <a:rPr lang="en-US" dirty="0" smtClean="0"/>
              <a:t>Smart</a:t>
            </a:r>
            <a:r>
              <a:rPr lang="en-US" baseline="0" dirty="0" smtClean="0"/>
              <a:t> Source</a:t>
            </a:r>
          </a:p>
          <a:p>
            <a:pPr eaLnBrk="1" hangingPunct="1">
              <a:lnSpc>
                <a:spcPct val="90000"/>
              </a:lnSpc>
            </a:pPr>
            <a:r>
              <a:rPr lang="en-US" baseline="0" dirty="0" smtClean="0"/>
              <a:t>Red Plum</a:t>
            </a:r>
            <a:endParaRPr lang="en-US" dirty="0" smtClean="0"/>
          </a:p>
          <a:p>
            <a:pPr eaLnBrk="1" hangingPunct="1">
              <a:lnSpc>
                <a:spcPct val="90000"/>
              </a:lnSpc>
            </a:pPr>
            <a:r>
              <a:rPr lang="en-US" dirty="0" smtClean="0"/>
              <a:t>The Parade magazine</a:t>
            </a:r>
            <a:r>
              <a:rPr lang="en-US" baseline="0" dirty="0" smtClean="0"/>
              <a:t> – often has buy one, get one free</a:t>
            </a:r>
          </a:p>
          <a:p>
            <a:pPr eaLnBrk="1" hangingPunct="1">
              <a:lnSpc>
                <a:spcPct val="90000"/>
              </a:lnSpc>
            </a:pPr>
            <a:r>
              <a:rPr lang="en-US" baseline="0" dirty="0" smtClean="0"/>
              <a:t>Three major coupon inserts available through newspaper and/or mail: </a:t>
            </a:r>
            <a:endParaRPr lang="en-US" dirty="0" smtClean="0"/>
          </a:p>
          <a:p>
            <a:pPr eaLnBrk="1" hangingPunct="1">
              <a:lnSpc>
                <a:spcPct val="90000"/>
              </a:lnSpc>
            </a:pPr>
            <a:endParaRPr lang="en-US" baseline="0" dirty="0" smtClean="0"/>
          </a:p>
          <a:p>
            <a:r>
              <a:rPr lang="en-US" dirty="0" smtClean="0"/>
              <a:t>Tooele </a:t>
            </a:r>
          </a:p>
          <a:p>
            <a:r>
              <a:rPr lang="en-US" dirty="0" smtClean="0"/>
              <a:t>Transcript- Smart Source runs</a:t>
            </a:r>
            <a:r>
              <a:rPr lang="en-US" baseline="0" dirty="0" smtClean="0"/>
              <a:t> in Tuesday papers</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16</a:t>
            </a:fld>
            <a:endParaRPr lang="en-US"/>
          </a:p>
        </p:txBody>
      </p:sp>
    </p:spTree>
    <p:extLst>
      <p:ext uri="{BB962C8B-B14F-4D97-AF65-F5344CB8AC3E}">
        <p14:creationId xmlns:p14="http://schemas.microsoft.com/office/powerpoint/2010/main" val="92677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Magazines - coupons</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19</a:t>
            </a:fld>
            <a:endParaRPr lang="en-US"/>
          </a:p>
        </p:txBody>
      </p:sp>
    </p:spTree>
    <p:extLst>
      <p:ext uri="{BB962C8B-B14F-4D97-AF65-F5344CB8AC3E}">
        <p14:creationId xmlns:p14="http://schemas.microsoft.com/office/powerpoint/2010/main" val="332858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Printed with cash register receipt – also known as </a:t>
            </a:r>
            <a:r>
              <a:rPr lang="en-US" dirty="0" err="1" smtClean="0"/>
              <a:t>catalina</a:t>
            </a:r>
            <a:r>
              <a:rPr lang="en-US" baseline="0" dirty="0" smtClean="0"/>
              <a:t> coupons – you can use these on your next purchase</a:t>
            </a:r>
          </a:p>
          <a:p>
            <a:pPr eaLnBrk="1" hangingPunct="1">
              <a:lnSpc>
                <a:spcPct val="90000"/>
              </a:lnSpc>
            </a:pPr>
            <a:endParaRPr lang="en-US" dirty="0" smtClean="0"/>
          </a:p>
          <a:p>
            <a:r>
              <a:rPr lang="en-US" dirty="0" smtClean="0"/>
              <a:t>In most cases </a:t>
            </a:r>
            <a:r>
              <a:rPr lang="en-US" dirty="0" err="1" smtClean="0"/>
              <a:t>Catalinas</a:t>
            </a:r>
            <a:r>
              <a:rPr lang="en-US" dirty="0" smtClean="0"/>
              <a:t> cannot be combined with other manufacturer’s coupons, unless they are specifically categorized as store coupons</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Grocery Store (Shelf Display unit)</a:t>
            </a:r>
          </a:p>
          <a:p>
            <a:endParaRPr lang="en-US" dirty="0" smtClean="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20</a:t>
            </a:fld>
            <a:endParaRPr lang="en-US"/>
          </a:p>
        </p:txBody>
      </p:sp>
    </p:spTree>
    <p:extLst>
      <p:ext uri="{BB962C8B-B14F-4D97-AF65-F5344CB8AC3E}">
        <p14:creationId xmlns:p14="http://schemas.microsoft.com/office/powerpoint/2010/main" val="198592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Manufacturers web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Packages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21</a:t>
            </a:fld>
            <a:endParaRPr lang="en-US"/>
          </a:p>
        </p:txBody>
      </p:sp>
    </p:spTree>
    <p:extLst>
      <p:ext uri="{BB962C8B-B14F-4D97-AF65-F5344CB8AC3E}">
        <p14:creationId xmlns:p14="http://schemas.microsoft.com/office/powerpoint/2010/main" val="235337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Internet</a:t>
            </a:r>
          </a:p>
          <a:p>
            <a:pPr eaLnBrk="1" hangingPunct="1">
              <a:lnSpc>
                <a:spcPct val="90000"/>
              </a:lnSpc>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Samples</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22</a:t>
            </a:fld>
            <a:endParaRPr lang="en-US"/>
          </a:p>
        </p:txBody>
      </p:sp>
    </p:spTree>
    <p:extLst>
      <p:ext uri="{BB962C8B-B14F-4D97-AF65-F5344CB8AC3E}">
        <p14:creationId xmlns:p14="http://schemas.microsoft.com/office/powerpoint/2010/main" val="195353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Food storage</a:t>
            </a:r>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31</a:t>
            </a:fld>
            <a:endParaRPr lang="en-US"/>
          </a:p>
        </p:txBody>
      </p:sp>
    </p:spTree>
    <p:extLst>
      <p:ext uri="{BB962C8B-B14F-4D97-AF65-F5344CB8AC3E}">
        <p14:creationId xmlns:p14="http://schemas.microsoft.com/office/powerpoint/2010/main" val="340916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NEED</a:t>
            </a:r>
            <a:r>
              <a:rPr lang="en-US" baseline="0" dirty="0" smtClean="0"/>
              <a:t> TO REWORD – SOURCE: </a:t>
            </a:r>
            <a:endParaRPr lang="en-US" dirty="0" smtClean="0"/>
          </a:p>
          <a:p>
            <a:endParaRPr lang="en-US" dirty="0" smtClean="0"/>
          </a:p>
          <a:p>
            <a:r>
              <a:rPr lang="en-US" dirty="0" smtClean="0"/>
              <a:t>There are lots of ways to organize coupons; the key is to find the approach that works best for you. Three options to consider: </a:t>
            </a:r>
          </a:p>
          <a:p>
            <a:r>
              <a:rPr lang="en-US" dirty="0" smtClean="0"/>
              <a:t>Clipping out all coupons </a:t>
            </a:r>
          </a:p>
          <a:p>
            <a:r>
              <a:rPr lang="en-US" dirty="0" smtClean="0"/>
              <a:t>Clipping out just the coupons that you intend to use </a:t>
            </a:r>
          </a:p>
          <a:p>
            <a:r>
              <a:rPr lang="en-US" dirty="0" smtClean="0"/>
              <a:t>Leaving the coupon inserts intact, and clipping coupons on an "as-needed" basis</a:t>
            </a:r>
          </a:p>
          <a:p>
            <a:r>
              <a:rPr lang="en-US" dirty="0" smtClean="0"/>
              <a:t>Whichever approach you choose, there are several things that you can do to ensure that your coupons remain neat and accessible: </a:t>
            </a:r>
          </a:p>
          <a:p>
            <a:r>
              <a:rPr lang="en-US" b="1" dirty="0" smtClean="0"/>
              <a:t>Develop a filing system.</a:t>
            </a:r>
            <a:r>
              <a:rPr lang="en-US" dirty="0" smtClean="0"/>
              <a:t> Many </a:t>
            </a:r>
            <a:r>
              <a:rPr lang="en-US" dirty="0" err="1" smtClean="0"/>
              <a:t>couponers</a:t>
            </a:r>
            <a:r>
              <a:rPr lang="en-US" dirty="0" smtClean="0"/>
              <a:t> organize their coupons by grocery category--dairy, frozen foods, deli, etc. – but it's not the only way to go. Find a filing system that works for you--by aisle, by expiration, etc. – and put it into action. </a:t>
            </a:r>
          </a:p>
          <a:p>
            <a:r>
              <a:rPr lang="en-US" b="1" dirty="0" smtClean="0"/>
              <a:t>Find a container to hold your coupons.</a:t>
            </a:r>
            <a:r>
              <a:rPr lang="en-US" dirty="0" smtClean="0"/>
              <a:t> Use a shoebox, a storage container, a coupon binder, a coupon wallet or a recipe box – it doesn't matter what you choose – but it's important to have a landing spot for all of those coupons. </a:t>
            </a:r>
          </a:p>
          <a:p>
            <a:r>
              <a:rPr lang="en-US" b="1" dirty="0" smtClean="0"/>
              <a:t>File coupons the same day you get them.</a:t>
            </a:r>
            <a:r>
              <a:rPr lang="en-US" dirty="0" smtClean="0"/>
              <a:t> Okay, so you may not always have time to file your coupons right away, but try to file them as soon as you can. This will prevent them from getting lost, and save you the hassle of having to sort through a big mess of coupons all at once. </a:t>
            </a:r>
          </a:p>
          <a:p>
            <a:r>
              <a:rPr lang="en-US" b="1" dirty="0" smtClean="0"/>
              <a:t>Purge regularly.</a:t>
            </a:r>
            <a:r>
              <a:rPr lang="en-US" dirty="0" smtClean="0"/>
              <a:t> Expired coupons won't save you money, so don't let them hog space in your coupon file. Set a schedule for purging expired coupons, and stick to it.</a:t>
            </a:r>
          </a:p>
          <a:p>
            <a:r>
              <a:rPr lang="en-US" dirty="0" smtClean="0"/>
              <a:t>www.frugalliving.aboutcom.</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34</a:t>
            </a:fld>
            <a:endParaRPr lang="en-US"/>
          </a:p>
        </p:txBody>
      </p:sp>
    </p:spTree>
    <p:extLst>
      <p:ext uri="{BB962C8B-B14F-4D97-AF65-F5344CB8AC3E}">
        <p14:creationId xmlns:p14="http://schemas.microsoft.com/office/powerpoint/2010/main" val="322854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sz="4800" dirty="0" smtClean="0"/>
              <a:t>A clever entrepreneur, </a:t>
            </a:r>
            <a:r>
              <a:rPr lang="en-US" sz="4800" dirty="0" err="1" smtClean="0"/>
              <a:t>Asa</a:t>
            </a:r>
            <a:r>
              <a:rPr lang="en-US" sz="4800" dirty="0" smtClean="0"/>
              <a:t> Candler, a druggist, was the first to come up with coupons. He had purchased the formula for Coca-Cola and gave out individual handwritten coupons for a free glass of this new fountain beverage. </a:t>
            </a:r>
            <a:endParaRPr lang="en-US" dirty="0" smtClean="0"/>
          </a:p>
          <a:p>
            <a:pPr>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997713-DC38-45CF-AA7E-F6A4CB7FAD74}" type="slidenum">
              <a:rPr lang="en-US" smtClean="0"/>
              <a:pPr/>
              <a:t>2</a:t>
            </a:fld>
            <a:endParaRPr lang="en-US" smtClean="0"/>
          </a:p>
        </p:txBody>
      </p:sp>
    </p:spTree>
    <p:extLst>
      <p:ext uri="{BB962C8B-B14F-4D97-AF65-F5344CB8AC3E}">
        <p14:creationId xmlns:p14="http://schemas.microsoft.com/office/powerpoint/2010/main" val="724685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90F835-28FF-4CA6-BE28-8FFF4F1649F8}" type="slidenum">
              <a:rPr lang="en-US" smtClean="0"/>
              <a:pPr/>
              <a:t>44</a:t>
            </a:fld>
            <a:endParaRPr lang="en-US" smtClean="0"/>
          </a:p>
        </p:txBody>
      </p:sp>
    </p:spTree>
    <p:extLst>
      <p:ext uri="{BB962C8B-B14F-4D97-AF65-F5344CB8AC3E}">
        <p14:creationId xmlns:p14="http://schemas.microsoft.com/office/powerpoint/2010/main" val="237402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a:p>
            <a:pPr eaLnBrk="1" hangingPunct="1">
              <a:lnSpc>
                <a:spcPct val="90000"/>
              </a:lnSpc>
            </a:pPr>
            <a:r>
              <a:rPr lang="en-US" smtClean="0"/>
              <a:t>The next year, another successful businessman, C.W. Post, began to promote his new health cereal. He offered a one cent coupon, good towards the purchase of his new product Grape Nuts. </a:t>
            </a:r>
          </a:p>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6A60AE-ADE7-46F2-9551-8FA825631256}" type="slidenum">
              <a:rPr lang="en-US" smtClean="0"/>
              <a:pPr/>
              <a:t>3</a:t>
            </a:fld>
            <a:endParaRPr lang="en-US" smtClean="0"/>
          </a:p>
        </p:txBody>
      </p:sp>
    </p:spTree>
    <p:extLst>
      <p:ext uri="{BB962C8B-B14F-4D97-AF65-F5344CB8AC3E}">
        <p14:creationId xmlns:p14="http://schemas.microsoft.com/office/powerpoint/2010/main" val="42123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1930’s- widely used because of the depression</a:t>
            </a:r>
          </a:p>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F1B3CE-2CB2-405E-9CE6-BC139816917E}" type="slidenum">
              <a:rPr lang="en-US" smtClean="0"/>
              <a:pPr/>
              <a:t>4</a:t>
            </a:fld>
            <a:endParaRPr lang="en-US" smtClean="0"/>
          </a:p>
        </p:txBody>
      </p:sp>
    </p:spTree>
    <p:extLst>
      <p:ext uri="{BB962C8B-B14F-4D97-AF65-F5344CB8AC3E}">
        <p14:creationId xmlns:p14="http://schemas.microsoft.com/office/powerpoint/2010/main" val="258451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1957- the Nelson Clearing House was developed to assist with coupon redemption. Grocery stores were not getting reimbursed. </a:t>
            </a: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5</a:t>
            </a:fld>
            <a:endParaRPr lang="en-US"/>
          </a:p>
        </p:txBody>
      </p:sp>
    </p:spTree>
    <p:extLst>
      <p:ext uri="{BB962C8B-B14F-4D97-AF65-F5344CB8AC3E}">
        <p14:creationId xmlns:p14="http://schemas.microsoft.com/office/powerpoint/2010/main" val="101756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6</a:t>
            </a:fld>
            <a:endParaRPr lang="en-US"/>
          </a:p>
        </p:txBody>
      </p:sp>
    </p:spTree>
    <p:extLst>
      <p:ext uri="{BB962C8B-B14F-4D97-AF65-F5344CB8AC3E}">
        <p14:creationId xmlns:p14="http://schemas.microsoft.com/office/powerpoint/2010/main" val="329525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7</a:t>
            </a:fld>
            <a:endParaRPr lang="en-US"/>
          </a:p>
        </p:txBody>
      </p:sp>
    </p:spTree>
    <p:extLst>
      <p:ext uri="{BB962C8B-B14F-4D97-AF65-F5344CB8AC3E}">
        <p14:creationId xmlns:p14="http://schemas.microsoft.com/office/powerpoint/2010/main" val="21543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Promotion Marketing Association Coupon Council </a:t>
            </a:r>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8</a:t>
            </a:fld>
            <a:endParaRPr lang="en-US"/>
          </a:p>
        </p:txBody>
      </p:sp>
    </p:spTree>
    <p:extLst>
      <p:ext uri="{BB962C8B-B14F-4D97-AF65-F5344CB8AC3E}">
        <p14:creationId xmlns:p14="http://schemas.microsoft.com/office/powerpoint/2010/main" val="42310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70 billion of coupon </a:t>
            </a:r>
            <a:r>
              <a:rPr lang="en-US" sz="1200" b="0" u="sng" strike="noStrike" kern="1200" dirty="0" smtClean="0">
                <a:solidFill>
                  <a:schemeClr val="tx1"/>
                </a:solidFill>
                <a:latin typeface="+mn-lt"/>
                <a:ea typeface="+mn-ea"/>
                <a:cs typeface="+mn-cs"/>
                <a:hlinkClick r:id="" action="ppaction://hlinkfile"/>
              </a:rPr>
              <a:t>saving</a:t>
            </a:r>
            <a:r>
              <a:rPr lang="en-US" sz="1200" u="none" strike="noStrike" kern="1200" dirty="0" smtClean="0">
                <a:solidFill>
                  <a:schemeClr val="tx1"/>
                </a:solidFill>
                <a:latin typeface="+mn-lt"/>
                <a:ea typeface="+mn-ea"/>
                <a:cs typeface="+mn-cs"/>
              </a:rPr>
              <a:t> offered by manufacturers each year, only $4.5 billion are redeemed by consumers. That's barely 6%</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FF1EC05-CF86-452D-99C1-B27753D70B4F}" type="slidenum">
              <a:rPr lang="en-US" smtClean="0"/>
              <a:pPr>
                <a:defRPr/>
              </a:pPr>
              <a:t>9</a:t>
            </a:fld>
            <a:endParaRPr lang="en-US"/>
          </a:p>
        </p:txBody>
      </p:sp>
    </p:spTree>
    <p:extLst>
      <p:ext uri="{BB962C8B-B14F-4D97-AF65-F5344CB8AC3E}">
        <p14:creationId xmlns:p14="http://schemas.microsoft.com/office/powerpoint/2010/main" val="85280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8C9C95-6A6D-4970-A8F8-B2C2EAC74D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9F172C-04B2-458D-8A91-84E65C56C8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0F775-28BB-43D9-8B7A-5DB2BA1C25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286F96-1D6A-4467-BCC7-72CD3ADA5E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BCC41F-A1B1-4951-B1EA-455C84F34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15EF5-45A2-4A28-8DA6-56BE759EC9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4718A0-D99F-4693-B2D0-4BE094895D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3BD172-8F4F-4A6B-9AB4-C57F76BC68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E8CE19-43D7-4FEF-A975-EB7C7BB360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4F3528-706B-41C8-BEAD-F25ABF616A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9043EE-96C1-4E51-AB01-5C6B1BFAAB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F389F5-6FFD-4AC8-A396-BD5AC8147ADC}" type="slidenum">
              <a:rPr lang="en-US"/>
              <a:pPr>
                <a:defRPr/>
              </a:pPr>
              <a:t>‹#›</a:t>
            </a:fld>
            <a:endParaRPr lang="en-US"/>
          </a:p>
        </p:txBody>
      </p:sp>
      <p:pic>
        <p:nvPicPr>
          <p:cNvPr id="1031" name="Picture 2" descr="http://extension.usu.edu/marketing/files/uploads/horizontal_blue_02C.png"/>
          <p:cNvPicPr>
            <a:picLocks noChangeAspect="1" noChangeArrowheads="1"/>
          </p:cNvPicPr>
          <p:nvPr userDrawn="1"/>
        </p:nvPicPr>
        <p:blipFill>
          <a:blip r:embed="rId13" cstate="print"/>
          <a:srcRect/>
          <a:stretch>
            <a:fillRect/>
          </a:stretch>
        </p:blipFill>
        <p:spPr bwMode="auto">
          <a:xfrm>
            <a:off x="6615113" y="5791200"/>
            <a:ext cx="2382837" cy="917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hyperlink" Target="http://www.redplum.com/"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tide.com/en-US/index.j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couponmom.com/tutorials-416" TargetMode="External"/><Relationship Id="rId2" Type="http://schemas.openxmlformats.org/officeDocument/2006/relationships/hyperlink" Target="http://coupondivas.com/videos.html" TargetMode="External"/><Relationship Id="rId1" Type="http://schemas.openxmlformats.org/officeDocument/2006/relationships/slideLayout" Target="../slideLayouts/slideLayout6.xml"/><Relationship Id="rId5" Type="http://schemas.openxmlformats.org/officeDocument/2006/relationships/hyperlink" Target="http://www.cuckooforcoupondeals.com/" TargetMode="External"/><Relationship Id="rId4" Type="http://schemas.openxmlformats.org/officeDocument/2006/relationships/hyperlink" Target="http://www.youtube.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http://images.partycity.com/images/set_c/en_us/emails-pc/110318-tween/coupon.gif?utm_source=Marketlive+Email&amp;utm_medium=email&amp;utm_term=SAVE+%2410+-+Use+Code+PC3YN4&amp;utm_content=Limited-Time+Exclusive+Email+Offer!&amp;utm_campaign=Week+13+-+20110318+Birthday+with+%2410+off+%2450"/>
          <p:cNvPicPr>
            <a:picLocks noChangeAspect="1" noChangeArrowheads="1"/>
          </p:cNvPicPr>
          <p:nvPr/>
        </p:nvPicPr>
        <p:blipFill>
          <a:blip r:embed="rId3" cstate="print"/>
          <a:srcRect/>
          <a:stretch>
            <a:fillRect/>
          </a:stretch>
        </p:blipFill>
        <p:spPr bwMode="auto">
          <a:xfrm rot="-330597">
            <a:off x="777598" y="2558060"/>
            <a:ext cx="2590443" cy="2036751"/>
          </a:xfrm>
          <a:prstGeom prst="rect">
            <a:avLst/>
          </a:prstGeom>
          <a:noFill/>
          <a:ln w="9525">
            <a:noFill/>
            <a:miter lim="800000"/>
            <a:headEnd/>
            <a:tailEnd/>
          </a:ln>
        </p:spPr>
      </p:pic>
      <p:pic>
        <p:nvPicPr>
          <p:cNvPr id="2052" name="Picture 4" descr="coupons.jpg"/>
          <p:cNvPicPr>
            <a:picLocks noChangeAspect="1"/>
          </p:cNvPicPr>
          <p:nvPr/>
        </p:nvPicPr>
        <p:blipFill>
          <a:blip r:embed="rId4" cstate="print"/>
          <a:srcRect/>
          <a:stretch>
            <a:fillRect/>
          </a:stretch>
        </p:blipFill>
        <p:spPr bwMode="auto">
          <a:xfrm rot="341968">
            <a:off x="3842795" y="2610369"/>
            <a:ext cx="3581400" cy="2373313"/>
          </a:xfrm>
          <a:prstGeom prst="rect">
            <a:avLst/>
          </a:prstGeom>
          <a:noFill/>
          <a:ln w="9525">
            <a:noFill/>
            <a:miter lim="800000"/>
            <a:headEnd/>
            <a:tailEnd/>
          </a:ln>
        </p:spPr>
      </p:pic>
      <p:sp>
        <p:nvSpPr>
          <p:cNvPr id="5" name="Rectangle 4"/>
          <p:cNvSpPr/>
          <p:nvPr/>
        </p:nvSpPr>
        <p:spPr>
          <a:xfrm>
            <a:off x="609600" y="457200"/>
            <a:ext cx="78486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CUT IT OUT! COUPON CRAZE</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38600"/>
            <a:ext cx="4572000" cy="2246769"/>
          </a:xfrm>
          <a:prstGeom prst="rect">
            <a:avLst/>
          </a:prstGeom>
        </p:spPr>
        <p:txBody>
          <a:bodyPr wrap="square">
            <a:spAutoFit/>
          </a:bodyPr>
          <a:lstStyle/>
          <a:p>
            <a:pPr algn="ctr"/>
            <a:r>
              <a:rPr lang="en-US" sz="4400" dirty="0" smtClean="0"/>
              <a:t>Only</a:t>
            </a:r>
          </a:p>
          <a:p>
            <a:pPr algn="ctr"/>
            <a:r>
              <a:rPr lang="en-US" sz="9600" dirty="0" smtClean="0"/>
              <a:t>7% </a:t>
            </a:r>
            <a:r>
              <a:rPr lang="en-US" sz="4400" dirty="0" smtClean="0"/>
              <a:t>splurge</a:t>
            </a:r>
            <a:r>
              <a:rPr lang="en-US" sz="9600" dirty="0" smtClean="0"/>
              <a:t> </a:t>
            </a:r>
            <a:endParaRPr lang="en-US" sz="9600" dirty="0"/>
          </a:p>
        </p:txBody>
      </p:sp>
      <p:pic>
        <p:nvPicPr>
          <p:cNvPr id="4" name="Picture 3" descr="piggybank.jpg"/>
          <p:cNvPicPr>
            <a:picLocks noChangeAspect="1"/>
          </p:cNvPicPr>
          <p:nvPr/>
        </p:nvPicPr>
        <p:blipFill>
          <a:blip r:embed="rId2" cstate="print"/>
          <a:stretch>
            <a:fillRect/>
          </a:stretch>
        </p:blipFill>
        <p:spPr>
          <a:xfrm>
            <a:off x="5791200" y="1066800"/>
            <a:ext cx="2834395" cy="4257675"/>
          </a:xfrm>
          <a:prstGeom prst="rect">
            <a:avLst/>
          </a:prstGeom>
        </p:spPr>
      </p:pic>
      <p:sp>
        <p:nvSpPr>
          <p:cNvPr id="5" name="Rectangle 4"/>
          <p:cNvSpPr/>
          <p:nvPr/>
        </p:nvSpPr>
        <p:spPr>
          <a:xfrm>
            <a:off x="533400" y="1447800"/>
            <a:ext cx="4790626" cy="1846659"/>
          </a:xfrm>
          <a:prstGeom prst="rect">
            <a:avLst/>
          </a:prstGeom>
        </p:spPr>
        <p:txBody>
          <a:bodyPr wrap="square">
            <a:spAutoFit/>
          </a:bodyPr>
          <a:lstStyle/>
          <a:p>
            <a:pPr>
              <a:buFont typeface="Arial" pitchFamily="34" charset="0"/>
              <a:buChar char="•"/>
            </a:pPr>
            <a:r>
              <a:rPr lang="en-US" sz="3200" dirty="0" smtClean="0"/>
              <a:t>Paying debt</a:t>
            </a:r>
          </a:p>
          <a:p>
            <a:pPr>
              <a:buFont typeface="Arial" pitchFamily="34" charset="0"/>
              <a:buChar char="•"/>
            </a:pPr>
            <a:r>
              <a:rPr lang="en-US" sz="3200" dirty="0" smtClean="0"/>
              <a:t>Long-term savings</a:t>
            </a:r>
          </a:p>
          <a:p>
            <a:pPr>
              <a:buFont typeface="Arial" pitchFamily="34" charset="0"/>
              <a:buChar char="•"/>
            </a:pPr>
            <a:r>
              <a:rPr lang="en-US" sz="3200" dirty="0" smtClean="0"/>
              <a:t>Emergency fund</a:t>
            </a:r>
          </a:p>
          <a:p>
            <a:endParaRPr lang="en-US" dirty="0"/>
          </a:p>
        </p:txBody>
      </p:sp>
      <p:sp>
        <p:nvSpPr>
          <p:cNvPr id="6" name="TextBox 5"/>
          <p:cNvSpPr txBox="1"/>
          <p:nvPr/>
        </p:nvSpPr>
        <p:spPr>
          <a:xfrm>
            <a:off x="381000" y="304800"/>
            <a:ext cx="6781800" cy="923330"/>
          </a:xfrm>
          <a:prstGeom prst="rect">
            <a:avLst/>
          </a:prstGeom>
          <a:noFill/>
        </p:spPr>
        <p:txBody>
          <a:bodyPr wrap="square" rtlCol="0">
            <a:spAutoFit/>
          </a:bodyPr>
          <a:lstStyle/>
          <a:p>
            <a:r>
              <a:rPr lang="en-US" sz="5400" dirty="0" smtClean="0"/>
              <a:t>Coupon savings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oneyfalling.jpg"/>
          <p:cNvPicPr>
            <a:picLocks noChangeAspect="1"/>
          </p:cNvPicPr>
          <p:nvPr/>
        </p:nvPicPr>
        <p:blipFill>
          <a:blip r:embed="rId3" cstate="print"/>
          <a:stretch>
            <a:fillRect/>
          </a:stretch>
        </p:blipFill>
        <p:spPr>
          <a:xfrm>
            <a:off x="990600" y="533400"/>
            <a:ext cx="7340600" cy="4886087"/>
          </a:xfrm>
          <a:prstGeom prst="rect">
            <a:avLst/>
          </a:prstGeom>
        </p:spPr>
      </p:pic>
      <p:sp>
        <p:nvSpPr>
          <p:cNvPr id="4" name="Rectangle 3"/>
          <p:cNvSpPr/>
          <p:nvPr/>
        </p:nvSpPr>
        <p:spPr>
          <a:xfrm>
            <a:off x="838200" y="1066800"/>
            <a:ext cx="3505200" cy="1421928"/>
          </a:xfrm>
          <a:prstGeom prst="rect">
            <a:avLst/>
          </a:prstGeom>
        </p:spPr>
        <p:txBody>
          <a:bodyPr wrap="square">
            <a:spAutoFit/>
          </a:bodyPr>
          <a:lstStyle/>
          <a:p>
            <a:pPr algn="ctr">
              <a:lnSpc>
                <a:spcPct val="90000"/>
              </a:lnSpc>
            </a:pPr>
            <a:r>
              <a:rPr lang="en-US" sz="9600" dirty="0" smtClean="0">
                <a:cs typeface="Arial" charset="0"/>
              </a:rPr>
              <a:t>96%</a:t>
            </a:r>
            <a:endParaRPr lang="en-US" sz="9600" dirty="0">
              <a:cs typeface="Arial" charset="0"/>
            </a:endParaRPr>
          </a:p>
        </p:txBody>
      </p:sp>
      <p:sp>
        <p:nvSpPr>
          <p:cNvPr id="6" name="Rectangle 5"/>
          <p:cNvSpPr/>
          <p:nvPr/>
        </p:nvSpPr>
        <p:spPr>
          <a:xfrm>
            <a:off x="838200" y="5334000"/>
            <a:ext cx="5410200" cy="1200329"/>
          </a:xfrm>
          <a:prstGeom prst="rect">
            <a:avLst/>
          </a:prstGeom>
        </p:spPr>
        <p:txBody>
          <a:bodyPr wrap="square">
            <a:spAutoFit/>
          </a:bodyPr>
          <a:lstStyle/>
          <a:p>
            <a:r>
              <a:rPr lang="en-US" sz="3600" dirty="0" smtClean="0"/>
              <a:t>Would still use coupons if they won the lottery</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coupons? </a:t>
            </a:r>
            <a:endParaRPr lang="en-US" dirty="0"/>
          </a:p>
        </p:txBody>
      </p:sp>
      <p:pic>
        <p:nvPicPr>
          <p:cNvPr id="88067" name="Picture 3"/>
          <p:cNvPicPr>
            <a:picLocks noChangeAspect="1" noChangeArrowheads="1"/>
          </p:cNvPicPr>
          <p:nvPr/>
        </p:nvPicPr>
        <p:blipFill>
          <a:blip r:embed="rId2" cstate="print">
            <a:lum bright="24000" contrast="6000"/>
          </a:blip>
          <a:srcRect/>
          <a:stretch>
            <a:fillRect/>
          </a:stretch>
        </p:blipFill>
        <p:spPr bwMode="auto">
          <a:xfrm>
            <a:off x="1447800" y="1219200"/>
            <a:ext cx="6291262" cy="4449763"/>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womancoupons.jpg"/>
          <p:cNvPicPr>
            <a:picLocks noChangeAspect="1"/>
          </p:cNvPicPr>
          <p:nvPr/>
        </p:nvPicPr>
        <p:blipFill>
          <a:blip r:embed="rId3" cstate="print"/>
          <a:stretch>
            <a:fillRect/>
          </a:stretch>
        </p:blipFill>
        <p:spPr>
          <a:xfrm>
            <a:off x="4301378" y="457200"/>
            <a:ext cx="4433047" cy="5257800"/>
          </a:xfrm>
          <a:prstGeom prst="rect">
            <a:avLst/>
          </a:prstGeom>
        </p:spPr>
      </p:pic>
      <p:sp>
        <p:nvSpPr>
          <p:cNvPr id="2" name="Title 1"/>
          <p:cNvSpPr>
            <a:spLocks noGrp="1"/>
          </p:cNvSpPr>
          <p:nvPr>
            <p:ph type="title"/>
          </p:nvPr>
        </p:nvSpPr>
        <p:spPr>
          <a:xfrm>
            <a:off x="304800" y="457200"/>
            <a:ext cx="4267200" cy="5211762"/>
          </a:xfrm>
        </p:spPr>
        <p:txBody>
          <a:bodyPr/>
          <a:lstStyle/>
          <a:p>
            <a:pPr eaLnBrk="1" hangingPunct="1"/>
            <a:r>
              <a:rPr lang="en-US" sz="4000" dirty="0" smtClean="0"/>
              <a:t>AGES:</a:t>
            </a:r>
            <a:br>
              <a:rPr lang="en-US" sz="4000" dirty="0" smtClean="0"/>
            </a:br>
            <a:r>
              <a:rPr lang="en-US" sz="4000" dirty="0" smtClean="0"/>
              <a:t/>
            </a:r>
            <a:br>
              <a:rPr lang="en-US" sz="4000" dirty="0" smtClean="0"/>
            </a:br>
            <a:r>
              <a:rPr lang="en-US" sz="4000" dirty="0" smtClean="0"/>
              <a:t>Age 18-24 – 65%</a:t>
            </a:r>
            <a:br>
              <a:rPr lang="en-US" sz="4000" dirty="0" smtClean="0"/>
            </a:br>
            <a:r>
              <a:rPr lang="en-US" sz="4000" dirty="0" smtClean="0"/>
              <a:t>Age 25-34 – 71%</a:t>
            </a:r>
            <a:br>
              <a:rPr lang="en-US" sz="4000" dirty="0" smtClean="0"/>
            </a:br>
            <a:r>
              <a:rPr lang="en-US" sz="4000" dirty="0" smtClean="0"/>
              <a:t>Age 35-44 – 77%</a:t>
            </a:r>
            <a:br>
              <a:rPr lang="en-US" sz="4000" dirty="0" smtClean="0"/>
            </a:br>
            <a:r>
              <a:rPr lang="en-US" sz="4000" dirty="0" smtClean="0"/>
              <a:t>Age 45-54 – 80%</a:t>
            </a:r>
            <a:br>
              <a:rPr lang="en-US" sz="4000" dirty="0" smtClean="0"/>
            </a:br>
            <a:r>
              <a:rPr lang="en-US" sz="4000" dirty="0" smtClean="0"/>
              <a:t>Age 55-64 – 81%</a:t>
            </a:r>
            <a:br>
              <a:rPr lang="en-US" sz="4000" dirty="0" smtClean="0"/>
            </a:br>
            <a:r>
              <a:rPr lang="en-US" sz="4000" dirty="0" smtClean="0"/>
              <a:t>Age 65+  - 80%</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381000"/>
            <a:ext cx="6477000" cy="3785652"/>
          </a:xfrm>
          <a:prstGeom prst="rect">
            <a:avLst/>
          </a:prstGeom>
        </p:spPr>
        <p:txBody>
          <a:bodyPr wrap="square">
            <a:spAutoFit/>
          </a:bodyPr>
          <a:lstStyle/>
          <a:p>
            <a:pPr eaLnBrk="1" hangingPunct="1">
              <a:buFont typeface="Wingdings" pitchFamily="2" charset="2"/>
              <a:buNone/>
            </a:pPr>
            <a:r>
              <a:rPr lang="en-US" sz="4000" dirty="0" smtClean="0"/>
              <a:t>INCOME:</a:t>
            </a:r>
          </a:p>
          <a:p>
            <a:pPr eaLnBrk="1" hangingPunct="1">
              <a:buFont typeface="Wingdings" pitchFamily="2" charset="2"/>
              <a:buNone/>
            </a:pPr>
            <a:endParaRPr lang="en-US" sz="4000" dirty="0" smtClean="0"/>
          </a:p>
          <a:p>
            <a:pPr eaLnBrk="1" hangingPunct="1"/>
            <a:r>
              <a:rPr lang="en-US" sz="4000" dirty="0" smtClean="0"/>
              <a:t>Under $25,000  74%</a:t>
            </a:r>
          </a:p>
          <a:p>
            <a:pPr eaLnBrk="1" hangingPunct="1"/>
            <a:r>
              <a:rPr lang="en-US" sz="4000" dirty="0" smtClean="0"/>
              <a:t>$25-50,000 – 80%</a:t>
            </a:r>
          </a:p>
          <a:p>
            <a:pPr eaLnBrk="1" hangingPunct="1"/>
            <a:r>
              <a:rPr lang="en-US" sz="4000" dirty="0" smtClean="0"/>
              <a:t>$50-75,000 – 77%</a:t>
            </a:r>
          </a:p>
          <a:p>
            <a:pPr eaLnBrk="1" hangingPunct="1"/>
            <a:r>
              <a:rPr lang="en-US" sz="4000" dirty="0" smtClean="0"/>
              <a:t>$75,000 – 76%</a:t>
            </a:r>
          </a:p>
        </p:txBody>
      </p:sp>
      <p:pic>
        <p:nvPicPr>
          <p:cNvPr id="4" name="Picture 3" descr="pantspocketoutnomoney.jpg"/>
          <p:cNvPicPr>
            <a:picLocks noChangeAspect="1"/>
          </p:cNvPicPr>
          <p:nvPr/>
        </p:nvPicPr>
        <p:blipFill>
          <a:blip r:embed="rId2" cstate="print"/>
          <a:stretch>
            <a:fillRect/>
          </a:stretch>
        </p:blipFill>
        <p:spPr>
          <a:xfrm>
            <a:off x="762000" y="4343400"/>
            <a:ext cx="3333750" cy="22193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b="1" dirty="0" smtClean="0"/>
              <a:t>Where Do You Find Coupons? </a:t>
            </a:r>
            <a:endParaRPr lang="en-US" b="1" dirty="0"/>
          </a:p>
        </p:txBody>
      </p:sp>
      <p:pic>
        <p:nvPicPr>
          <p:cNvPr id="4" name="Picture 3" descr="newspaper.jpg"/>
          <p:cNvPicPr>
            <a:picLocks noChangeAspect="1"/>
          </p:cNvPicPr>
          <p:nvPr/>
        </p:nvPicPr>
        <p:blipFill>
          <a:blip r:embed="rId3" cstate="print"/>
          <a:stretch>
            <a:fillRect/>
          </a:stretch>
        </p:blipFill>
        <p:spPr>
          <a:xfrm rot="21239940">
            <a:off x="4761957" y="2617411"/>
            <a:ext cx="3548369" cy="2362200"/>
          </a:xfrm>
          <a:prstGeom prst="rect">
            <a:avLst/>
          </a:prstGeom>
        </p:spPr>
      </p:pic>
      <p:sp>
        <p:nvSpPr>
          <p:cNvPr id="6" name="Rectangle 5"/>
          <p:cNvSpPr/>
          <p:nvPr/>
        </p:nvSpPr>
        <p:spPr>
          <a:xfrm>
            <a:off x="5105400" y="1295400"/>
            <a:ext cx="3048000" cy="1311128"/>
          </a:xfrm>
          <a:prstGeom prst="rect">
            <a:avLst/>
          </a:prstGeom>
        </p:spPr>
        <p:txBody>
          <a:bodyPr wrap="square">
            <a:spAutoFit/>
          </a:bodyPr>
          <a:lstStyle/>
          <a:p>
            <a:pPr algn="ctr" eaLnBrk="1" hangingPunct="1">
              <a:lnSpc>
                <a:spcPct val="90000"/>
              </a:lnSpc>
            </a:pPr>
            <a:r>
              <a:rPr lang="en-US" sz="4400" dirty="0" smtClean="0"/>
              <a:t>Sunday </a:t>
            </a:r>
          </a:p>
          <a:p>
            <a:pPr algn="ctr" eaLnBrk="1" hangingPunct="1">
              <a:lnSpc>
                <a:spcPct val="90000"/>
              </a:lnSpc>
            </a:pPr>
            <a:r>
              <a:rPr lang="en-US" sz="4400" dirty="0" smtClean="0"/>
              <a:t>Newspaper</a:t>
            </a:r>
          </a:p>
        </p:txBody>
      </p:sp>
      <p:pic>
        <p:nvPicPr>
          <p:cNvPr id="7" name="Picture 6" descr="mailbox.jpg"/>
          <p:cNvPicPr>
            <a:picLocks noChangeAspect="1"/>
          </p:cNvPicPr>
          <p:nvPr/>
        </p:nvPicPr>
        <p:blipFill>
          <a:blip r:embed="rId4" cstate="print"/>
          <a:stretch>
            <a:fillRect/>
          </a:stretch>
        </p:blipFill>
        <p:spPr>
          <a:xfrm>
            <a:off x="609600" y="1524000"/>
            <a:ext cx="2649147" cy="3962400"/>
          </a:xfrm>
          <a:prstGeom prst="rect">
            <a:avLst/>
          </a:prstGeom>
        </p:spPr>
      </p:pic>
      <p:sp>
        <p:nvSpPr>
          <p:cNvPr id="8" name="Rectangle 7"/>
          <p:cNvSpPr/>
          <p:nvPr/>
        </p:nvSpPr>
        <p:spPr>
          <a:xfrm>
            <a:off x="0" y="5867400"/>
            <a:ext cx="4572000" cy="701731"/>
          </a:xfrm>
          <a:prstGeom prst="rect">
            <a:avLst/>
          </a:prstGeom>
        </p:spPr>
        <p:txBody>
          <a:bodyPr>
            <a:spAutoFit/>
          </a:bodyPr>
          <a:lstStyle/>
          <a:p>
            <a:pPr algn="ctr" eaLnBrk="1" hangingPunct="1">
              <a:lnSpc>
                <a:spcPct val="90000"/>
              </a:lnSpc>
            </a:pPr>
            <a:r>
              <a:rPr lang="en-US" sz="4400" dirty="0" smtClean="0"/>
              <a:t>In the Mailbox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229600" cy="1143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2050" name="Picture 2" descr="P&amp;G brandSAVER"/>
          <p:cNvPicPr>
            <a:picLocks noChangeAspect="1" noChangeArrowheads="1"/>
          </p:cNvPicPr>
          <p:nvPr/>
        </p:nvPicPr>
        <p:blipFill>
          <a:blip r:embed="rId3" cstate="print"/>
          <a:srcRect/>
          <a:stretch>
            <a:fillRect/>
          </a:stretch>
        </p:blipFill>
        <p:spPr bwMode="auto">
          <a:xfrm>
            <a:off x="1295400" y="4724400"/>
            <a:ext cx="6364224" cy="685800"/>
          </a:xfrm>
          <a:prstGeom prst="rect">
            <a:avLst/>
          </a:prstGeom>
          <a:noFill/>
        </p:spPr>
      </p:pic>
      <p:pic>
        <p:nvPicPr>
          <p:cNvPr id="2052" name="Picture 4" descr="Redplum">
            <a:hlinkClick r:id="rId4"/>
          </p:cNvPr>
          <p:cNvPicPr>
            <a:picLocks noChangeAspect="1" noChangeArrowheads="1"/>
          </p:cNvPicPr>
          <p:nvPr/>
        </p:nvPicPr>
        <p:blipFill>
          <a:blip r:embed="rId5" cstate="print"/>
          <a:srcRect/>
          <a:stretch>
            <a:fillRect/>
          </a:stretch>
        </p:blipFill>
        <p:spPr bwMode="auto">
          <a:xfrm>
            <a:off x="2743200" y="2057400"/>
            <a:ext cx="3810000" cy="1842200"/>
          </a:xfrm>
          <a:prstGeom prst="rect">
            <a:avLst/>
          </a:prstGeom>
          <a:noFill/>
        </p:spPr>
      </p:pic>
      <p:pic>
        <p:nvPicPr>
          <p:cNvPr id="2054" name="Picture 6" descr="http://4.bp.blogspot.com/_uU_cIrKmem8/S87GLdZekOI/AAAAAAAAALU/L-KVMMKLK70/s320/smart-source-logo.gif"/>
          <p:cNvPicPr>
            <a:picLocks noChangeAspect="1" noChangeArrowheads="1"/>
          </p:cNvPicPr>
          <p:nvPr/>
        </p:nvPicPr>
        <p:blipFill>
          <a:blip r:embed="rId6" cstate="print"/>
          <a:srcRect/>
          <a:stretch>
            <a:fillRect/>
          </a:stretch>
        </p:blipFill>
        <p:spPr bwMode="auto">
          <a:xfrm>
            <a:off x="1752600" y="304800"/>
            <a:ext cx="6000740" cy="1600200"/>
          </a:xfrm>
          <a:prstGeom prst="rect">
            <a:avLst/>
          </a:prstGeom>
          <a:noFill/>
        </p:spPr>
      </p:pic>
      <p:sp>
        <p:nvSpPr>
          <p:cNvPr id="6" name="TextBox 5"/>
          <p:cNvSpPr txBox="1"/>
          <p:nvPr/>
        </p:nvSpPr>
        <p:spPr>
          <a:xfrm>
            <a:off x="1828800" y="1447800"/>
            <a:ext cx="6172200" cy="369332"/>
          </a:xfrm>
          <a:prstGeom prst="rect">
            <a:avLst/>
          </a:prstGeom>
          <a:noFill/>
        </p:spPr>
        <p:txBody>
          <a:bodyPr wrap="square" rtlCol="0">
            <a:spAutoFit/>
          </a:bodyPr>
          <a:lstStyle/>
          <a:p>
            <a:pPr algn="ctr"/>
            <a:r>
              <a:rPr lang="en-US" dirty="0" smtClean="0"/>
              <a:t>Tuesday Tooele Transcript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Sunday Inserts</a:t>
            </a:r>
            <a:endParaRPr lang="en-US" dirty="0"/>
          </a:p>
        </p:txBody>
      </p:sp>
      <p:pic>
        <p:nvPicPr>
          <p:cNvPr id="6" name="Picture 5" descr="sunday-coupon-inserts1.jpg"/>
          <p:cNvPicPr>
            <a:picLocks noChangeAspect="1"/>
          </p:cNvPicPr>
          <p:nvPr/>
        </p:nvPicPr>
        <p:blipFill>
          <a:blip r:embed="rId4" cstate="print"/>
          <a:stretch>
            <a:fillRect/>
          </a:stretch>
        </p:blipFill>
        <p:spPr>
          <a:xfrm>
            <a:off x="2057400" y="1447800"/>
            <a:ext cx="5029200" cy="3352800"/>
          </a:xfrm>
          <a:prstGeom prst="rect">
            <a:avLst/>
          </a:prstGeom>
        </p:spPr>
      </p:pic>
      <p:sp>
        <p:nvSpPr>
          <p:cNvPr id="8" name="TextBox 7"/>
          <p:cNvSpPr txBox="1"/>
          <p:nvPr/>
        </p:nvSpPr>
        <p:spPr>
          <a:xfrm>
            <a:off x="533400" y="6019800"/>
            <a:ext cx="5334000" cy="369332"/>
          </a:xfrm>
          <a:prstGeom prst="rect">
            <a:avLst/>
          </a:prstGeom>
          <a:noFill/>
        </p:spPr>
        <p:txBody>
          <a:bodyPr wrap="square" rtlCol="0">
            <a:spAutoFit/>
          </a:bodyPr>
          <a:lstStyle/>
          <a:p>
            <a:r>
              <a:rPr lang="en-US" dirty="0" smtClean="0"/>
              <a:t>Photo credit: savvyalbertsonslady.com</a:t>
            </a:r>
            <a:endParaRPr lang="en-US" dirty="0"/>
          </a:p>
        </p:txBody>
      </p:sp>
      <p:sp>
        <p:nvSpPr>
          <p:cNvPr id="5" name="TextBox 4"/>
          <p:cNvSpPr txBox="1"/>
          <p:nvPr/>
        </p:nvSpPr>
        <p:spPr>
          <a:xfrm>
            <a:off x="914400" y="4800600"/>
            <a:ext cx="5638800" cy="1200329"/>
          </a:xfrm>
          <a:prstGeom prst="rect">
            <a:avLst/>
          </a:prstGeom>
          <a:noFill/>
        </p:spPr>
        <p:txBody>
          <a:bodyPr wrap="square" rtlCol="0">
            <a:spAutoFit/>
          </a:bodyPr>
          <a:lstStyle/>
          <a:p>
            <a:pPr algn="ctr"/>
            <a:r>
              <a:rPr lang="en-US" sz="3600" dirty="0" smtClean="0"/>
              <a:t>New Products – </a:t>
            </a:r>
          </a:p>
          <a:p>
            <a:pPr algn="ctr"/>
            <a:r>
              <a:rPr lang="en-US" sz="3600" dirty="0" smtClean="0"/>
              <a:t>may not be what you need</a:t>
            </a:r>
            <a:endParaRPr lang="en-US" sz="3600" dirty="0"/>
          </a:p>
        </p:txBody>
      </p:sp>
    </p:spTree>
    <p:controls>
      <mc:AlternateContent xmlns:mc="http://schemas.openxmlformats.org/markup-compatibility/2006">
        <mc:Choice xmlns:v="urn:schemas-microsoft-com:vml" Requires="v">
          <p:control spid="81922" name="DefaultOcx" r:id="rId2" imgW="228600" imgH="274320"/>
        </mc:Choice>
        <mc:Fallback>
          <p:control name="DefaultOcx" r:id="rId2" imgW="228600" imgH="274320">
            <p:pic>
              <p:nvPicPr>
                <p:cNvPr id="3" name="DefaultOcx"/>
                <p:cNvPicPr preferRelativeResize="0">
                  <a:picLocks noChangeArrowheads="1" noChangeShapeType="1"/>
                </p:cNvPicPr>
                <p:nvPr/>
              </p:nvPicPr>
              <p:blipFill>
                <a:blip r:embed="rId5"/>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dirty="0" smtClean="0"/>
              <a:t>Tribune &amp; Deseret News have same coupons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4 newspapers a week</a:t>
            </a:r>
            <a:endParaRPr lang="en-US" dirty="0"/>
          </a:p>
        </p:txBody>
      </p:sp>
      <p:pic>
        <p:nvPicPr>
          <p:cNvPr id="3" name="Picture 2" descr="News2a.jpg"/>
          <p:cNvPicPr>
            <a:picLocks noChangeAspect="1"/>
          </p:cNvPicPr>
          <p:nvPr/>
        </p:nvPicPr>
        <p:blipFill>
          <a:blip r:embed="rId2" cstate="print"/>
          <a:stretch>
            <a:fillRect/>
          </a:stretch>
        </p:blipFill>
        <p:spPr>
          <a:xfrm>
            <a:off x="2514600" y="1524000"/>
            <a:ext cx="3995697" cy="2971800"/>
          </a:xfrm>
          <a:prstGeom prst="rect">
            <a:avLst/>
          </a:prstGeom>
        </p:spPr>
      </p:pic>
      <p:sp>
        <p:nvSpPr>
          <p:cNvPr id="4" name="TextBox 3"/>
          <p:cNvSpPr txBox="1"/>
          <p:nvPr/>
        </p:nvSpPr>
        <p:spPr>
          <a:xfrm>
            <a:off x="533400" y="6019800"/>
            <a:ext cx="5334000" cy="369332"/>
          </a:xfrm>
          <a:prstGeom prst="rect">
            <a:avLst/>
          </a:prstGeom>
          <a:noFill/>
        </p:spPr>
        <p:txBody>
          <a:bodyPr wrap="square" rtlCol="0">
            <a:spAutoFit/>
          </a:bodyPr>
          <a:lstStyle/>
          <a:p>
            <a:r>
              <a:rPr lang="en-US" dirty="0" smtClean="0"/>
              <a:t>Photo credit: utahdealdiva.com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l you magazine.jpg"/>
          <p:cNvPicPr>
            <a:picLocks noChangeAspect="1"/>
          </p:cNvPicPr>
          <p:nvPr/>
        </p:nvPicPr>
        <p:blipFill>
          <a:blip r:embed="rId3" cstate="print"/>
          <a:stretch>
            <a:fillRect/>
          </a:stretch>
        </p:blipFill>
        <p:spPr>
          <a:xfrm>
            <a:off x="761999" y="1905000"/>
            <a:ext cx="3261527" cy="4343400"/>
          </a:xfrm>
          <a:prstGeom prst="rect">
            <a:avLst/>
          </a:prstGeom>
        </p:spPr>
      </p:pic>
      <p:pic>
        <p:nvPicPr>
          <p:cNvPr id="4" name="Picture 2" descr="https://secure.familycircle.com/fc/images/marketing/landing_page/CIR_SEOland_std_699_top_3041.jpg"/>
          <p:cNvPicPr>
            <a:picLocks noChangeAspect="1" noChangeArrowheads="1"/>
          </p:cNvPicPr>
          <p:nvPr/>
        </p:nvPicPr>
        <p:blipFill>
          <a:blip r:embed="rId4" cstate="print"/>
          <a:srcRect l="64454" b="3988"/>
          <a:stretch>
            <a:fillRect/>
          </a:stretch>
        </p:blipFill>
        <p:spPr bwMode="auto">
          <a:xfrm rot="21292371">
            <a:off x="4411987" y="2013271"/>
            <a:ext cx="2573338" cy="3355533"/>
          </a:xfrm>
          <a:prstGeom prst="rect">
            <a:avLst/>
          </a:prstGeom>
          <a:noFill/>
        </p:spPr>
      </p:pic>
      <p:sp>
        <p:nvSpPr>
          <p:cNvPr id="5" name="Rectangle 4"/>
          <p:cNvSpPr/>
          <p:nvPr/>
        </p:nvSpPr>
        <p:spPr>
          <a:xfrm>
            <a:off x="1371600" y="762000"/>
            <a:ext cx="2914580" cy="769441"/>
          </a:xfrm>
          <a:prstGeom prst="rect">
            <a:avLst/>
          </a:prstGeom>
        </p:spPr>
        <p:txBody>
          <a:bodyPr wrap="none">
            <a:spAutoFit/>
          </a:bodyPr>
          <a:lstStyle/>
          <a:p>
            <a:r>
              <a:rPr lang="en-US" sz="4400" dirty="0" smtClean="0"/>
              <a:t>Magazines</a:t>
            </a:r>
            <a:endParaRPr lang="en-US" sz="4400" dirty="0"/>
          </a:p>
        </p:txBody>
      </p:sp>
      <p:pic>
        <p:nvPicPr>
          <p:cNvPr id="6" name="Picture 5" descr="goodhousekeeping.jpg"/>
          <p:cNvPicPr>
            <a:picLocks noChangeAspect="1"/>
          </p:cNvPicPr>
          <p:nvPr/>
        </p:nvPicPr>
        <p:blipFill>
          <a:blip r:embed="rId5" cstate="print"/>
          <a:stretch>
            <a:fillRect/>
          </a:stretch>
        </p:blipFill>
        <p:spPr>
          <a:xfrm>
            <a:off x="6477000" y="685800"/>
            <a:ext cx="2238375" cy="29615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How far back do coupons go? </a:t>
            </a:r>
          </a:p>
        </p:txBody>
      </p:sp>
      <p:sp>
        <p:nvSpPr>
          <p:cNvPr id="3" name="Rectangle 2"/>
          <p:cNvSpPr/>
          <p:nvPr/>
        </p:nvSpPr>
        <p:spPr>
          <a:xfrm>
            <a:off x="3276600" y="2590800"/>
            <a:ext cx="4572000" cy="2668588"/>
          </a:xfrm>
          <a:prstGeom prst="rect">
            <a:avLst/>
          </a:prstGeom>
        </p:spPr>
        <p:txBody>
          <a:bodyPr>
            <a:spAutoFit/>
          </a:bodyPr>
          <a:lstStyle/>
          <a:p>
            <a:pPr algn="ctr">
              <a:lnSpc>
                <a:spcPct val="90000"/>
              </a:lnSpc>
              <a:defRPr/>
            </a:pPr>
            <a:r>
              <a:rPr lang="en-US" sz="15000" dirty="0">
                <a:latin typeface="+mj-lt"/>
              </a:rPr>
              <a:t>1894</a:t>
            </a:r>
          </a:p>
          <a:p>
            <a:pPr>
              <a:lnSpc>
                <a:spcPct val="90000"/>
              </a:lnSpc>
              <a:defRPr/>
            </a:pPr>
            <a:endParaRPr lang="en-US" dirty="0"/>
          </a:p>
          <a:p>
            <a:pPr>
              <a:lnSpc>
                <a:spcPct val="90000"/>
              </a:lnSpc>
              <a:defRPr/>
            </a:pPr>
            <a:endParaRPr lang="en-US" dirty="0"/>
          </a:p>
        </p:txBody>
      </p:sp>
      <p:pic>
        <p:nvPicPr>
          <p:cNvPr id="6148" name="Picture 4" descr="cokeinabottle.jpg"/>
          <p:cNvPicPr>
            <a:picLocks noChangeAspect="1"/>
          </p:cNvPicPr>
          <p:nvPr/>
        </p:nvPicPr>
        <p:blipFill>
          <a:blip r:embed="rId3" cstate="print"/>
          <a:srcRect/>
          <a:stretch>
            <a:fillRect/>
          </a:stretch>
        </p:blipFill>
        <p:spPr bwMode="auto">
          <a:xfrm rot="-607847">
            <a:off x="371475" y="1762125"/>
            <a:ext cx="3113088"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343400"/>
            <a:ext cx="4191000" cy="1189038"/>
          </a:xfrm>
        </p:spPr>
        <p:txBody>
          <a:bodyPr/>
          <a:lstStyle/>
          <a:p>
            <a:r>
              <a:rPr lang="en-US" dirty="0" smtClean="0"/>
              <a:t>Tear sheets</a:t>
            </a:r>
            <a:endParaRPr lang="en-US" dirty="0"/>
          </a:p>
        </p:txBody>
      </p:sp>
      <p:pic>
        <p:nvPicPr>
          <p:cNvPr id="3" name="Picture 2" descr="cashregister.jpg"/>
          <p:cNvPicPr>
            <a:picLocks noChangeAspect="1"/>
          </p:cNvPicPr>
          <p:nvPr/>
        </p:nvPicPr>
        <p:blipFill>
          <a:blip r:embed="rId3" cstate="print"/>
          <a:stretch>
            <a:fillRect/>
          </a:stretch>
        </p:blipFill>
        <p:spPr>
          <a:xfrm>
            <a:off x="457200" y="3505200"/>
            <a:ext cx="3352800" cy="3352800"/>
          </a:xfrm>
          <a:prstGeom prst="rect">
            <a:avLst/>
          </a:prstGeom>
        </p:spPr>
      </p:pic>
      <p:sp>
        <p:nvSpPr>
          <p:cNvPr id="6" name="Rectangle 5"/>
          <p:cNvSpPr/>
          <p:nvPr/>
        </p:nvSpPr>
        <p:spPr>
          <a:xfrm>
            <a:off x="228600" y="228600"/>
            <a:ext cx="3581400" cy="3139321"/>
          </a:xfrm>
          <a:prstGeom prst="rect">
            <a:avLst/>
          </a:prstGeom>
        </p:spPr>
        <p:txBody>
          <a:bodyPr wrap="square">
            <a:spAutoFit/>
          </a:bodyPr>
          <a:lstStyle/>
          <a:p>
            <a:pPr algn="ctr" eaLnBrk="1" hangingPunct="1">
              <a:lnSpc>
                <a:spcPct val="90000"/>
              </a:lnSpc>
            </a:pPr>
            <a:r>
              <a:rPr lang="en-US" sz="4400" dirty="0" smtClean="0"/>
              <a:t>Printed with cash register receipt</a:t>
            </a:r>
          </a:p>
          <a:p>
            <a:pPr algn="ctr" eaLnBrk="1" hangingPunct="1">
              <a:lnSpc>
                <a:spcPct val="90000"/>
              </a:lnSpc>
            </a:pPr>
            <a:endParaRPr lang="en-US" sz="4400" dirty="0" smtClean="0"/>
          </a:p>
          <a:p>
            <a:pPr algn="ctr" eaLnBrk="1" hangingPunct="1">
              <a:lnSpc>
                <a:spcPct val="90000"/>
              </a:lnSpc>
            </a:pPr>
            <a:r>
              <a:rPr lang="en-US" sz="4400" dirty="0" smtClean="0"/>
              <a:t>(</a:t>
            </a:r>
            <a:r>
              <a:rPr lang="en-US" sz="4400" dirty="0" err="1" smtClean="0"/>
              <a:t>Catalinas</a:t>
            </a:r>
            <a:r>
              <a:rPr lang="en-US" sz="4400" dirty="0" smtClean="0"/>
              <a:t>)</a:t>
            </a:r>
          </a:p>
        </p:txBody>
      </p:sp>
      <p:pic>
        <p:nvPicPr>
          <p:cNvPr id="7" name="Picture 6" descr="tearpadcoupon.jpg"/>
          <p:cNvPicPr>
            <a:picLocks noChangeAspect="1"/>
          </p:cNvPicPr>
          <p:nvPr/>
        </p:nvPicPr>
        <p:blipFill>
          <a:blip r:embed="rId4" cstate="print"/>
          <a:stretch>
            <a:fillRect/>
          </a:stretch>
        </p:blipFill>
        <p:spPr>
          <a:xfrm>
            <a:off x="3962400" y="1066800"/>
            <a:ext cx="4842301" cy="27301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nergizerBunny.jpg"/>
          <p:cNvPicPr>
            <a:picLocks noChangeAspect="1"/>
          </p:cNvPicPr>
          <p:nvPr/>
        </p:nvPicPr>
        <p:blipFill>
          <a:blip r:embed="rId3" cstate="print"/>
          <a:stretch>
            <a:fillRect/>
          </a:stretch>
        </p:blipFill>
        <p:spPr>
          <a:xfrm>
            <a:off x="5029200" y="381000"/>
            <a:ext cx="2194560" cy="2548521"/>
          </a:xfrm>
          <a:prstGeom prst="rect">
            <a:avLst/>
          </a:prstGeom>
        </p:spPr>
      </p:pic>
      <p:sp>
        <p:nvSpPr>
          <p:cNvPr id="2" name="Title 1"/>
          <p:cNvSpPr>
            <a:spLocks noGrp="1"/>
          </p:cNvSpPr>
          <p:nvPr>
            <p:ph type="title"/>
          </p:nvPr>
        </p:nvSpPr>
        <p:spPr>
          <a:xfrm>
            <a:off x="457200" y="274638"/>
            <a:ext cx="4038600" cy="1143000"/>
          </a:xfrm>
        </p:spPr>
        <p:txBody>
          <a:bodyPr/>
          <a:lstStyle/>
          <a:p>
            <a:r>
              <a:rPr lang="en-US" dirty="0" smtClean="0"/>
              <a:t>Product Packages</a:t>
            </a:r>
            <a:endParaRPr lang="en-US" dirty="0"/>
          </a:p>
        </p:txBody>
      </p:sp>
      <p:pic>
        <p:nvPicPr>
          <p:cNvPr id="61442" name="Picture 2" descr="Tide Official Site">
            <a:hlinkClick r:id="rId4" tooltip="Tide Official Site"/>
          </p:cNvPr>
          <p:cNvPicPr>
            <a:picLocks noChangeAspect="1" noChangeArrowheads="1"/>
          </p:cNvPicPr>
          <p:nvPr/>
        </p:nvPicPr>
        <p:blipFill>
          <a:blip r:embed="rId5" cstate="print"/>
          <a:srcRect/>
          <a:stretch>
            <a:fillRect/>
          </a:stretch>
        </p:blipFill>
        <p:spPr bwMode="auto">
          <a:xfrm>
            <a:off x="6020846" y="1600200"/>
            <a:ext cx="3123154" cy="2438400"/>
          </a:xfrm>
          <a:prstGeom prst="rect">
            <a:avLst/>
          </a:prstGeom>
          <a:noFill/>
        </p:spPr>
      </p:pic>
      <p:pic>
        <p:nvPicPr>
          <p:cNvPr id="61448" name="Picture 8" descr="http://www.campbellsoup.com/Images/products/2292.png"/>
          <p:cNvPicPr>
            <a:picLocks noChangeAspect="1" noChangeArrowheads="1"/>
          </p:cNvPicPr>
          <p:nvPr/>
        </p:nvPicPr>
        <p:blipFill>
          <a:blip r:embed="rId6" cstate="print"/>
          <a:srcRect/>
          <a:stretch>
            <a:fillRect/>
          </a:stretch>
        </p:blipFill>
        <p:spPr bwMode="auto">
          <a:xfrm rot="21250469">
            <a:off x="3696541" y="1553798"/>
            <a:ext cx="2209800" cy="2381250"/>
          </a:xfrm>
          <a:prstGeom prst="rect">
            <a:avLst/>
          </a:prstGeom>
          <a:noFill/>
        </p:spPr>
      </p:pic>
      <p:pic>
        <p:nvPicPr>
          <p:cNvPr id="61452" name="Picture 12" descr="http://www.nutmegstatenutrition.com/images/Honey%20Almond%20Cereal%20Box.jpg"/>
          <p:cNvPicPr>
            <a:picLocks noChangeAspect="1" noChangeArrowheads="1"/>
          </p:cNvPicPr>
          <p:nvPr/>
        </p:nvPicPr>
        <p:blipFill>
          <a:blip r:embed="rId7" cstate="print"/>
          <a:srcRect/>
          <a:stretch>
            <a:fillRect/>
          </a:stretch>
        </p:blipFill>
        <p:spPr bwMode="auto">
          <a:xfrm>
            <a:off x="0" y="1524000"/>
            <a:ext cx="3124200" cy="3898952"/>
          </a:xfrm>
          <a:prstGeom prst="rect">
            <a:avLst/>
          </a:prstGeom>
          <a:noFill/>
        </p:spPr>
      </p:pic>
      <p:pic>
        <p:nvPicPr>
          <p:cNvPr id="6" name="Picture 2" descr="http://www.michelinas.com/Resources/images/54555.png"/>
          <p:cNvPicPr>
            <a:picLocks noChangeAspect="1" noChangeArrowheads="1"/>
          </p:cNvPicPr>
          <p:nvPr/>
        </p:nvPicPr>
        <p:blipFill>
          <a:blip r:embed="rId8" cstate="print"/>
          <a:srcRect/>
          <a:stretch>
            <a:fillRect/>
          </a:stretch>
        </p:blipFill>
        <p:spPr bwMode="auto">
          <a:xfrm rot="21143409">
            <a:off x="1149218" y="4039075"/>
            <a:ext cx="3276600" cy="2613479"/>
          </a:xfrm>
          <a:prstGeom prst="rect">
            <a:avLst/>
          </a:prstGeom>
          <a:noFill/>
        </p:spPr>
      </p:pic>
      <p:sp>
        <p:nvSpPr>
          <p:cNvPr id="12" name="Rectangle 11"/>
          <p:cNvSpPr/>
          <p:nvPr/>
        </p:nvSpPr>
        <p:spPr>
          <a:xfrm>
            <a:off x="4800600" y="4267200"/>
            <a:ext cx="3950120" cy="1446550"/>
          </a:xfrm>
          <a:prstGeom prst="rect">
            <a:avLst/>
          </a:prstGeom>
        </p:spPr>
        <p:txBody>
          <a:bodyPr wrap="none">
            <a:spAutoFit/>
          </a:bodyPr>
          <a:lstStyle/>
          <a:p>
            <a:r>
              <a:rPr lang="en-US" sz="4400" dirty="0" smtClean="0"/>
              <a:t>Manufacturers </a:t>
            </a:r>
          </a:p>
          <a:p>
            <a:r>
              <a:rPr lang="en-US" sz="4400" dirty="0" smtClean="0"/>
              <a:t>websites</a:t>
            </a:r>
            <a:endParaRPr lang="en-US"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14400"/>
            <a:ext cx="4114800" cy="1143000"/>
          </a:xfrm>
        </p:spPr>
        <p:txBody>
          <a:bodyPr/>
          <a:lstStyle/>
          <a:p>
            <a:r>
              <a:rPr lang="en-US" dirty="0" smtClean="0"/>
              <a:t>With </a:t>
            </a:r>
            <a:br>
              <a:rPr lang="en-US" dirty="0" smtClean="0"/>
            </a:br>
            <a:r>
              <a:rPr lang="en-US" dirty="0" smtClean="0"/>
              <a:t>Free Samples</a:t>
            </a:r>
            <a:endParaRPr lang="en-US" dirty="0"/>
          </a:p>
        </p:txBody>
      </p:sp>
      <p:pic>
        <p:nvPicPr>
          <p:cNvPr id="4" name="Picture 3" descr="samples.jpg"/>
          <p:cNvPicPr>
            <a:picLocks noChangeAspect="1"/>
          </p:cNvPicPr>
          <p:nvPr/>
        </p:nvPicPr>
        <p:blipFill>
          <a:blip r:embed="rId3" cstate="print"/>
          <a:stretch>
            <a:fillRect/>
          </a:stretch>
        </p:blipFill>
        <p:spPr>
          <a:xfrm>
            <a:off x="4953000" y="2667000"/>
            <a:ext cx="3788967" cy="2819400"/>
          </a:xfrm>
          <a:prstGeom prst="rect">
            <a:avLst/>
          </a:prstGeom>
        </p:spPr>
      </p:pic>
      <p:sp>
        <p:nvSpPr>
          <p:cNvPr id="7" name="Rectangle 6"/>
          <p:cNvSpPr/>
          <p:nvPr/>
        </p:nvSpPr>
        <p:spPr>
          <a:xfrm>
            <a:off x="533400" y="4800600"/>
            <a:ext cx="5029200" cy="769441"/>
          </a:xfrm>
          <a:prstGeom prst="rect">
            <a:avLst/>
          </a:prstGeom>
        </p:spPr>
        <p:txBody>
          <a:bodyPr wrap="square">
            <a:spAutoFit/>
          </a:bodyPr>
          <a:lstStyle/>
          <a:p>
            <a:r>
              <a:rPr lang="en-US" sz="4400" dirty="0" smtClean="0"/>
              <a:t>On the internet</a:t>
            </a:r>
            <a:endParaRPr lang="en-US" sz="4400" dirty="0"/>
          </a:p>
        </p:txBody>
      </p:sp>
      <p:pic>
        <p:nvPicPr>
          <p:cNvPr id="2052" name="Picture 4" descr="http://techngear.com/wp-content/uploads/2011/01/HP-Pavilion-Slimline-s5730f-Desktop-PC.jpg"/>
          <p:cNvPicPr>
            <a:picLocks noChangeAspect="1" noChangeArrowheads="1"/>
          </p:cNvPicPr>
          <p:nvPr/>
        </p:nvPicPr>
        <p:blipFill>
          <a:blip r:embed="rId4" cstate="print"/>
          <a:srcRect/>
          <a:stretch>
            <a:fillRect/>
          </a:stretch>
        </p:blipFill>
        <p:spPr bwMode="auto">
          <a:xfrm>
            <a:off x="0" y="533400"/>
            <a:ext cx="4846849" cy="39528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43948">
            <a:off x="457200" y="274638"/>
            <a:ext cx="3200400" cy="1143000"/>
          </a:xfrm>
        </p:spPr>
        <p:txBody>
          <a:bodyPr/>
          <a:lstStyle/>
          <a:p>
            <a:r>
              <a:rPr lang="en-US" dirty="0" err="1" smtClean="0"/>
              <a:t>Peelie</a:t>
            </a:r>
            <a:endParaRPr lang="en-US" dirty="0"/>
          </a:p>
        </p:txBody>
      </p:sp>
      <p:pic>
        <p:nvPicPr>
          <p:cNvPr id="3" name="Picture 2" descr="Advil $2 coupon.JPG"/>
          <p:cNvPicPr>
            <a:picLocks noChangeAspect="1"/>
          </p:cNvPicPr>
          <p:nvPr/>
        </p:nvPicPr>
        <p:blipFill>
          <a:blip r:embed="rId2" cstate="print"/>
          <a:stretch>
            <a:fillRect/>
          </a:stretch>
        </p:blipFill>
        <p:spPr>
          <a:xfrm>
            <a:off x="2133600" y="1295400"/>
            <a:ext cx="2718924" cy="1728216"/>
          </a:xfrm>
          <a:prstGeom prst="rect">
            <a:avLst/>
          </a:prstGeom>
        </p:spPr>
      </p:pic>
      <p:sp>
        <p:nvSpPr>
          <p:cNvPr id="4" name="Rectangle 3"/>
          <p:cNvSpPr/>
          <p:nvPr/>
        </p:nvSpPr>
        <p:spPr>
          <a:xfrm rot="649485">
            <a:off x="6705600" y="533400"/>
            <a:ext cx="1846980" cy="769441"/>
          </a:xfrm>
          <a:prstGeom prst="rect">
            <a:avLst/>
          </a:prstGeom>
        </p:spPr>
        <p:txBody>
          <a:bodyPr wrap="none">
            <a:spAutoFit/>
          </a:bodyPr>
          <a:lstStyle/>
          <a:p>
            <a:r>
              <a:rPr lang="en-US" sz="4400" dirty="0" err="1" smtClean="0"/>
              <a:t>Blinkie</a:t>
            </a:r>
            <a:endParaRPr lang="en-US" sz="4400" dirty="0"/>
          </a:p>
        </p:txBody>
      </p:sp>
      <p:pic>
        <p:nvPicPr>
          <p:cNvPr id="5" name="Picture 4" descr="blinkie-coupon-400x316.jpg"/>
          <p:cNvPicPr>
            <a:picLocks noChangeAspect="1"/>
          </p:cNvPicPr>
          <p:nvPr/>
        </p:nvPicPr>
        <p:blipFill>
          <a:blip r:embed="rId3" cstate="print"/>
          <a:srcRect l="24000" r="18000" b="22152"/>
          <a:stretch>
            <a:fillRect/>
          </a:stretch>
        </p:blipFill>
        <p:spPr>
          <a:xfrm>
            <a:off x="6400800" y="1524000"/>
            <a:ext cx="2209800" cy="2343150"/>
          </a:xfrm>
          <a:prstGeom prst="rect">
            <a:avLst/>
          </a:prstGeom>
        </p:spPr>
      </p:pic>
      <p:pic>
        <p:nvPicPr>
          <p:cNvPr id="6" name="Picture 5" descr="handtag.jpg"/>
          <p:cNvPicPr>
            <a:picLocks noChangeAspect="1"/>
          </p:cNvPicPr>
          <p:nvPr/>
        </p:nvPicPr>
        <p:blipFill>
          <a:blip r:embed="rId4" cstate="print"/>
          <a:stretch>
            <a:fillRect/>
          </a:stretch>
        </p:blipFill>
        <p:spPr>
          <a:xfrm>
            <a:off x="3505200" y="3733800"/>
            <a:ext cx="2057400" cy="2743200"/>
          </a:xfrm>
          <a:prstGeom prst="rect">
            <a:avLst/>
          </a:prstGeom>
        </p:spPr>
      </p:pic>
      <p:sp>
        <p:nvSpPr>
          <p:cNvPr id="7" name="Rectangle 6"/>
          <p:cNvSpPr/>
          <p:nvPr/>
        </p:nvSpPr>
        <p:spPr>
          <a:xfrm rot="21107195">
            <a:off x="838200" y="4419600"/>
            <a:ext cx="2319866" cy="769441"/>
          </a:xfrm>
          <a:prstGeom prst="rect">
            <a:avLst/>
          </a:prstGeom>
        </p:spPr>
        <p:txBody>
          <a:bodyPr wrap="none">
            <a:spAutoFit/>
          </a:bodyPr>
          <a:lstStyle/>
          <a:p>
            <a:r>
              <a:rPr lang="en-US" sz="4400" dirty="0" smtClean="0"/>
              <a:t>Hangtag</a:t>
            </a:r>
            <a:endParaRPr 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 Rebates</a:t>
            </a:r>
            <a:endParaRPr lang="en-US" dirty="0"/>
          </a:p>
        </p:txBody>
      </p:sp>
      <p:pic>
        <p:nvPicPr>
          <p:cNvPr id="3" name="Picture 2" descr="beer rebate.jpg"/>
          <p:cNvPicPr>
            <a:picLocks noChangeAspect="1"/>
          </p:cNvPicPr>
          <p:nvPr/>
        </p:nvPicPr>
        <p:blipFill>
          <a:blip r:embed="rId2" cstate="print"/>
          <a:stretch>
            <a:fillRect/>
          </a:stretch>
        </p:blipFill>
        <p:spPr>
          <a:xfrm>
            <a:off x="1828800" y="1524000"/>
            <a:ext cx="5605690" cy="4060109"/>
          </a:xfrm>
          <a:prstGeom prst="rect">
            <a:avLst/>
          </a:prstGeom>
        </p:spPr>
      </p:pic>
      <p:sp>
        <p:nvSpPr>
          <p:cNvPr id="5" name="Rectangle 4"/>
          <p:cNvSpPr/>
          <p:nvPr/>
        </p:nvSpPr>
        <p:spPr>
          <a:xfrm>
            <a:off x="228600" y="5867400"/>
            <a:ext cx="6705600" cy="461665"/>
          </a:xfrm>
          <a:prstGeom prst="rect">
            <a:avLst/>
          </a:prstGeom>
        </p:spPr>
        <p:txBody>
          <a:bodyPr wrap="square">
            <a:spAutoFit/>
          </a:bodyPr>
          <a:lstStyle/>
          <a:p>
            <a:r>
              <a:rPr lang="en-US" sz="2400" dirty="0" smtClean="0"/>
              <a:t>http://www.youtube.com/watch?v=NZM1Z4ig-l8</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Loyalty Card</a:t>
            </a:r>
            <a:endParaRPr lang="en-US" dirty="0"/>
          </a:p>
        </p:txBody>
      </p:sp>
      <p:pic>
        <p:nvPicPr>
          <p:cNvPr id="3" name="Picture 2" descr="storeloyaltycards.jpg"/>
          <p:cNvPicPr>
            <a:picLocks noChangeAspect="1"/>
          </p:cNvPicPr>
          <p:nvPr/>
        </p:nvPicPr>
        <p:blipFill>
          <a:blip r:embed="rId2" cstate="print"/>
          <a:stretch>
            <a:fillRect/>
          </a:stretch>
        </p:blipFill>
        <p:spPr>
          <a:xfrm>
            <a:off x="2133600" y="1447800"/>
            <a:ext cx="4572000" cy="3044952"/>
          </a:xfrm>
          <a:prstGeom prst="rect">
            <a:avLst/>
          </a:prstGeom>
        </p:spPr>
      </p:pic>
      <p:sp>
        <p:nvSpPr>
          <p:cNvPr id="4" name="Rectangle 3"/>
          <p:cNvSpPr/>
          <p:nvPr/>
        </p:nvSpPr>
        <p:spPr>
          <a:xfrm>
            <a:off x="762000" y="5181600"/>
            <a:ext cx="5105400" cy="1200329"/>
          </a:xfrm>
          <a:prstGeom prst="rect">
            <a:avLst/>
          </a:prstGeom>
        </p:spPr>
        <p:txBody>
          <a:bodyPr wrap="square">
            <a:spAutoFit/>
          </a:bodyPr>
          <a:lstStyle/>
          <a:p>
            <a:r>
              <a:rPr lang="en-US" sz="3600" dirty="0" smtClean="0"/>
              <a:t>Scan to get discounts &amp; customized </a:t>
            </a:r>
            <a:r>
              <a:rPr lang="en-US" sz="3600" dirty="0" err="1" smtClean="0"/>
              <a:t>catalinas</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Coupons</a:t>
            </a:r>
            <a:endParaRPr lang="en-US" dirty="0"/>
          </a:p>
        </p:txBody>
      </p:sp>
      <p:pic>
        <p:nvPicPr>
          <p:cNvPr id="4" name="Picture 3" descr="stacked coupons.jpg"/>
          <p:cNvPicPr>
            <a:picLocks noChangeAspect="1"/>
          </p:cNvPicPr>
          <p:nvPr/>
        </p:nvPicPr>
        <p:blipFill>
          <a:blip r:embed="rId2" cstate="print"/>
          <a:stretch>
            <a:fillRect/>
          </a:stretch>
        </p:blipFill>
        <p:spPr>
          <a:xfrm>
            <a:off x="3962400" y="1524000"/>
            <a:ext cx="4419600" cy="3841486"/>
          </a:xfrm>
          <a:prstGeom prst="rect">
            <a:avLst/>
          </a:prstGeom>
        </p:spPr>
      </p:pic>
      <p:sp>
        <p:nvSpPr>
          <p:cNvPr id="5" name="Rectangle 4"/>
          <p:cNvSpPr/>
          <p:nvPr/>
        </p:nvSpPr>
        <p:spPr>
          <a:xfrm>
            <a:off x="304800" y="2667000"/>
            <a:ext cx="3608680" cy="1938992"/>
          </a:xfrm>
          <a:prstGeom prst="rect">
            <a:avLst/>
          </a:prstGeom>
        </p:spPr>
        <p:txBody>
          <a:bodyPr wrap="none">
            <a:spAutoFit/>
          </a:bodyPr>
          <a:lstStyle/>
          <a:p>
            <a:pPr algn="ctr"/>
            <a:r>
              <a:rPr lang="en-US" sz="4000" dirty="0" smtClean="0"/>
              <a:t>Manufacturers </a:t>
            </a:r>
          </a:p>
          <a:p>
            <a:pPr algn="ctr"/>
            <a:r>
              <a:rPr lang="en-US" sz="4000" dirty="0" smtClean="0"/>
              <a:t>+</a:t>
            </a:r>
          </a:p>
          <a:p>
            <a:pPr algn="ctr"/>
            <a:r>
              <a:rPr lang="en-US" sz="4000" dirty="0" smtClean="0"/>
              <a:t>Store</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3886200" cy="1020762"/>
          </a:xfrm>
        </p:spPr>
        <p:txBody>
          <a:bodyPr/>
          <a:lstStyle/>
          <a:p>
            <a:r>
              <a:rPr lang="en-US" dirty="0" smtClean="0"/>
              <a:t>Stacking Savings</a:t>
            </a:r>
            <a:endParaRPr lang="en-US" dirty="0"/>
          </a:p>
        </p:txBody>
      </p:sp>
      <p:pic>
        <p:nvPicPr>
          <p:cNvPr id="126978" name="Picture 2" descr="http://t3.gstatic.com/images?q=tbn:ANd9GcTrXE4JCe2sZaWF5TQlXCNJKXRP-M_6tQ7VLNDF-QVfpLKrgmiIdA"/>
          <p:cNvPicPr>
            <a:picLocks noChangeAspect="1" noChangeArrowheads="1"/>
          </p:cNvPicPr>
          <p:nvPr/>
        </p:nvPicPr>
        <p:blipFill>
          <a:blip r:embed="rId2" cstate="print"/>
          <a:srcRect/>
          <a:stretch>
            <a:fillRect/>
          </a:stretch>
        </p:blipFill>
        <p:spPr bwMode="auto">
          <a:xfrm>
            <a:off x="3962400" y="381000"/>
            <a:ext cx="4819650" cy="942976"/>
          </a:xfrm>
          <a:prstGeom prst="rect">
            <a:avLst/>
          </a:prstGeom>
          <a:noFill/>
        </p:spPr>
      </p:pic>
      <p:sp>
        <p:nvSpPr>
          <p:cNvPr id="4" name="TextBox 3"/>
          <p:cNvSpPr txBox="1"/>
          <p:nvPr/>
        </p:nvSpPr>
        <p:spPr>
          <a:xfrm>
            <a:off x="1066800" y="1676400"/>
            <a:ext cx="7543800" cy="4832092"/>
          </a:xfrm>
          <a:prstGeom prst="rect">
            <a:avLst/>
          </a:prstGeom>
          <a:noFill/>
        </p:spPr>
        <p:txBody>
          <a:bodyPr wrap="square" rtlCol="0">
            <a:spAutoFit/>
          </a:bodyPr>
          <a:lstStyle/>
          <a:p>
            <a:pPr>
              <a:buFont typeface="Arial" pitchFamily="34" charset="0"/>
              <a:buChar char="•"/>
            </a:pPr>
            <a:r>
              <a:rPr lang="en-US" sz="2800" dirty="0" smtClean="0"/>
              <a:t> Found $5 Catalina on ground near trash (used to buy paper towels- FREE)</a:t>
            </a:r>
          </a:p>
          <a:p>
            <a:endParaRPr lang="en-US" sz="2800" dirty="0" smtClean="0"/>
          </a:p>
          <a:p>
            <a:pPr>
              <a:buFont typeface="Arial" pitchFamily="34" charset="0"/>
              <a:buChar char="•"/>
            </a:pPr>
            <a:r>
              <a:rPr lang="en-US" sz="2800" dirty="0" smtClean="0"/>
              <a:t>In store ad- $20 </a:t>
            </a:r>
            <a:r>
              <a:rPr lang="en-US" sz="2800" dirty="0" err="1" smtClean="0"/>
              <a:t>Prevacid</a:t>
            </a:r>
            <a:r>
              <a:rPr lang="en-US" sz="2800" dirty="0" smtClean="0"/>
              <a:t> (normally $23.97)</a:t>
            </a:r>
          </a:p>
          <a:p>
            <a:endParaRPr lang="en-US" sz="2800" dirty="0" smtClean="0"/>
          </a:p>
          <a:p>
            <a:pPr>
              <a:buFont typeface="Arial" pitchFamily="34" charset="0"/>
              <a:buChar char="•"/>
            </a:pPr>
            <a:r>
              <a:rPr lang="en-US" sz="2800" dirty="0" smtClean="0"/>
              <a:t>$10 Register Savings for $20 spent on certain products-  </a:t>
            </a:r>
            <a:r>
              <a:rPr lang="en-US" sz="2800" dirty="0" err="1" smtClean="0"/>
              <a:t>Prevacid</a:t>
            </a:r>
            <a:r>
              <a:rPr lang="en-US" sz="2800" dirty="0" smtClean="0"/>
              <a:t> included</a:t>
            </a:r>
          </a:p>
          <a:p>
            <a:pPr>
              <a:buFont typeface="Arial" pitchFamily="34" charset="0"/>
              <a:buChar char="•"/>
            </a:pPr>
            <a:endParaRPr lang="en-US" sz="2800" dirty="0" smtClean="0"/>
          </a:p>
          <a:p>
            <a:pPr>
              <a:buFont typeface="Arial" pitchFamily="34" charset="0"/>
              <a:buChar char="•"/>
            </a:pPr>
            <a:r>
              <a:rPr lang="en-US" sz="2800" dirty="0" smtClean="0"/>
              <a:t>Normally would pay $23.97 for </a:t>
            </a:r>
            <a:r>
              <a:rPr lang="en-US" sz="2800" dirty="0" err="1" smtClean="0"/>
              <a:t>prevacid</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Savings- $13.97</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t/>
            </a:r>
            <a:br>
              <a:rPr lang="en-US" dirty="0" smtClean="0"/>
            </a:br>
            <a:r>
              <a:rPr lang="en-US" dirty="0" smtClean="0"/>
              <a:t/>
            </a:r>
            <a:br>
              <a:rPr lang="en-US" dirty="0" smtClean="0"/>
            </a:br>
            <a:r>
              <a:rPr lang="en-US" dirty="0" smtClean="0"/>
              <a:t>Bring coupon policy </a:t>
            </a:r>
            <a:br>
              <a:rPr lang="en-US" dirty="0" smtClean="0"/>
            </a:br>
            <a:r>
              <a:rPr lang="en-US" dirty="0" smtClean="0"/>
              <a:t/>
            </a:r>
            <a:br>
              <a:rPr lang="en-US" dirty="0" smtClean="0"/>
            </a:br>
            <a:r>
              <a:rPr lang="en-US" dirty="0" smtClean="0"/>
              <a:t/>
            </a:r>
            <a:br>
              <a:rPr lang="en-US" dirty="0" smtClean="0"/>
            </a:br>
            <a:endParaRPr lang="en-US" dirty="0"/>
          </a:p>
        </p:txBody>
      </p:sp>
      <p:pic>
        <p:nvPicPr>
          <p:cNvPr id="3" name="Picture 2" descr="checkingout.jpg"/>
          <p:cNvPicPr>
            <a:picLocks noChangeAspect="1"/>
          </p:cNvPicPr>
          <p:nvPr/>
        </p:nvPicPr>
        <p:blipFill>
          <a:blip r:embed="rId2" cstate="print"/>
          <a:stretch>
            <a:fillRect/>
          </a:stretch>
        </p:blipFill>
        <p:spPr>
          <a:xfrm>
            <a:off x="1905000" y="1371599"/>
            <a:ext cx="4724400" cy="3351371"/>
          </a:xfrm>
          <a:prstGeom prst="rect">
            <a:avLst/>
          </a:prstGeom>
        </p:spPr>
      </p:pic>
      <p:sp>
        <p:nvSpPr>
          <p:cNvPr id="4" name="TextBox 3"/>
          <p:cNvSpPr txBox="1"/>
          <p:nvPr/>
        </p:nvSpPr>
        <p:spPr>
          <a:xfrm>
            <a:off x="838200" y="4800600"/>
            <a:ext cx="5334000" cy="1446550"/>
          </a:xfrm>
          <a:prstGeom prst="rect">
            <a:avLst/>
          </a:prstGeom>
          <a:noFill/>
        </p:spPr>
        <p:txBody>
          <a:bodyPr wrap="square" rtlCol="0">
            <a:spAutoFit/>
          </a:bodyPr>
          <a:lstStyle/>
          <a:p>
            <a:pPr algn="ctr"/>
            <a:r>
              <a:rPr lang="en-US" sz="4400" dirty="0" smtClean="0"/>
              <a:t>Problems? </a:t>
            </a:r>
            <a:br>
              <a:rPr lang="en-US" sz="4400" dirty="0" smtClean="0"/>
            </a:br>
            <a:r>
              <a:rPr lang="en-US" sz="4400" dirty="0" smtClean="0"/>
              <a:t>Ask for a manager</a:t>
            </a:r>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Dealing with Cashiers </a:t>
            </a:r>
            <a:br>
              <a:rPr lang="en-US" dirty="0" smtClean="0"/>
            </a:br>
            <a:r>
              <a:rPr lang="en-US" dirty="0" smtClean="0"/>
              <a:t>&amp; other Shoppers</a:t>
            </a:r>
            <a:endParaRPr lang="en-US" dirty="0"/>
          </a:p>
        </p:txBody>
      </p:sp>
      <p:pic>
        <p:nvPicPr>
          <p:cNvPr id="3" name="Picture 2" descr="cashier-job.jpg"/>
          <p:cNvPicPr>
            <a:picLocks noChangeAspect="1"/>
          </p:cNvPicPr>
          <p:nvPr/>
        </p:nvPicPr>
        <p:blipFill>
          <a:blip r:embed="rId2" cstate="print"/>
          <a:stretch>
            <a:fillRect/>
          </a:stretch>
        </p:blipFill>
        <p:spPr>
          <a:xfrm>
            <a:off x="1676400" y="1905000"/>
            <a:ext cx="5486400" cy="3657600"/>
          </a:xfrm>
          <a:prstGeom prst="rect">
            <a:avLst/>
          </a:prstGeom>
        </p:spPr>
      </p:pic>
      <p:sp>
        <p:nvSpPr>
          <p:cNvPr id="4" name="Rectangle 3"/>
          <p:cNvSpPr/>
          <p:nvPr/>
        </p:nvSpPr>
        <p:spPr>
          <a:xfrm>
            <a:off x="1066800" y="5943600"/>
            <a:ext cx="4519186" cy="646331"/>
          </a:xfrm>
          <a:prstGeom prst="rect">
            <a:avLst/>
          </a:prstGeom>
        </p:spPr>
        <p:txBody>
          <a:bodyPr wrap="none">
            <a:spAutoFit/>
          </a:bodyPr>
          <a:lstStyle/>
          <a:p>
            <a:r>
              <a:rPr lang="en-US" sz="3600" dirty="0" smtClean="0"/>
              <a:t>Plan some extra time</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1</a:t>
            </a:r>
            <a:r>
              <a:rPr lang="en-US" baseline="30000" smtClean="0"/>
              <a:t>st</a:t>
            </a:r>
            <a:r>
              <a:rPr lang="en-US" smtClean="0"/>
              <a:t> grocery coupon</a:t>
            </a:r>
          </a:p>
        </p:txBody>
      </p:sp>
      <p:pic>
        <p:nvPicPr>
          <p:cNvPr id="7171" name="Picture 3" descr="grapenuts.jpg"/>
          <p:cNvPicPr>
            <a:picLocks noChangeAspect="1"/>
          </p:cNvPicPr>
          <p:nvPr/>
        </p:nvPicPr>
        <p:blipFill>
          <a:blip r:embed="rId3" cstate="print"/>
          <a:srcRect/>
          <a:stretch>
            <a:fillRect/>
          </a:stretch>
        </p:blipFill>
        <p:spPr bwMode="auto">
          <a:xfrm>
            <a:off x="5715000" y="1600200"/>
            <a:ext cx="2774950" cy="3854450"/>
          </a:xfrm>
          <a:prstGeom prst="rect">
            <a:avLst/>
          </a:prstGeom>
          <a:noFill/>
          <a:ln w="9525">
            <a:noFill/>
            <a:miter lim="800000"/>
            <a:headEnd/>
            <a:tailEnd/>
          </a:ln>
        </p:spPr>
      </p:pic>
      <p:sp>
        <p:nvSpPr>
          <p:cNvPr id="7172" name="Rectangle 4"/>
          <p:cNvSpPr>
            <a:spLocks noChangeArrowheads="1"/>
          </p:cNvSpPr>
          <p:nvPr/>
        </p:nvSpPr>
        <p:spPr bwMode="auto">
          <a:xfrm>
            <a:off x="1447800" y="1600200"/>
            <a:ext cx="2922595" cy="1421928"/>
          </a:xfrm>
          <a:prstGeom prst="rect">
            <a:avLst/>
          </a:prstGeom>
          <a:noFill/>
          <a:ln w="9525">
            <a:noFill/>
            <a:miter lim="800000"/>
            <a:headEnd/>
            <a:tailEnd/>
          </a:ln>
        </p:spPr>
        <p:txBody>
          <a:bodyPr wrap="none">
            <a:spAutoFit/>
          </a:bodyPr>
          <a:lstStyle/>
          <a:p>
            <a:pPr algn="ctr">
              <a:lnSpc>
                <a:spcPct val="90000"/>
              </a:lnSpc>
            </a:pPr>
            <a:r>
              <a:rPr lang="en-US" sz="9600" dirty="0">
                <a:cs typeface="Arial" charset="0"/>
              </a:rPr>
              <a:t>1895</a:t>
            </a:r>
          </a:p>
        </p:txBody>
      </p:sp>
      <p:pic>
        <p:nvPicPr>
          <p:cNvPr id="7174" name="Picture 6" descr="Image Detail"/>
          <p:cNvPicPr>
            <a:picLocks noChangeAspect="1" noChangeArrowheads="1"/>
          </p:cNvPicPr>
          <p:nvPr/>
        </p:nvPicPr>
        <p:blipFill>
          <a:blip r:embed="rId4" cstate="print"/>
          <a:srcRect/>
          <a:stretch>
            <a:fillRect/>
          </a:stretch>
        </p:blipFill>
        <p:spPr bwMode="auto">
          <a:xfrm>
            <a:off x="1143000" y="2895600"/>
            <a:ext cx="3819525" cy="373464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Transactions</a:t>
            </a:r>
            <a:endParaRPr lang="en-US" dirty="0"/>
          </a:p>
        </p:txBody>
      </p:sp>
      <p:pic>
        <p:nvPicPr>
          <p:cNvPr id="3" name="Picture 2" descr="multiple transitions.jpg"/>
          <p:cNvPicPr>
            <a:picLocks noChangeAspect="1"/>
          </p:cNvPicPr>
          <p:nvPr/>
        </p:nvPicPr>
        <p:blipFill>
          <a:blip r:embed="rId2" cstate="print"/>
          <a:stretch>
            <a:fillRect/>
          </a:stretch>
        </p:blipFill>
        <p:spPr>
          <a:xfrm>
            <a:off x="4419600" y="1828800"/>
            <a:ext cx="4267200" cy="3200400"/>
          </a:xfrm>
          <a:prstGeom prst="rect">
            <a:avLst/>
          </a:prstGeom>
        </p:spPr>
      </p:pic>
      <p:sp>
        <p:nvSpPr>
          <p:cNvPr id="4" name="Rectangle 3"/>
          <p:cNvSpPr/>
          <p:nvPr/>
        </p:nvSpPr>
        <p:spPr>
          <a:xfrm>
            <a:off x="1219200" y="5638800"/>
            <a:ext cx="3954929" cy="646331"/>
          </a:xfrm>
          <a:prstGeom prst="rect">
            <a:avLst/>
          </a:prstGeom>
        </p:spPr>
        <p:txBody>
          <a:bodyPr wrap="none">
            <a:spAutoFit/>
          </a:bodyPr>
          <a:lstStyle/>
          <a:p>
            <a:r>
              <a:rPr lang="en-US" sz="3600" dirty="0" smtClean="0"/>
              <a:t>Check store policy</a:t>
            </a:r>
            <a:endParaRPr lang="en-US" sz="3600" dirty="0"/>
          </a:p>
        </p:txBody>
      </p:sp>
      <p:pic>
        <p:nvPicPr>
          <p:cNvPr id="5" name="Picture 4" descr="multiple coupons.jpg"/>
          <p:cNvPicPr>
            <a:picLocks noChangeAspect="1"/>
          </p:cNvPicPr>
          <p:nvPr/>
        </p:nvPicPr>
        <p:blipFill>
          <a:blip r:embed="rId3" cstate="print"/>
          <a:stretch>
            <a:fillRect/>
          </a:stretch>
        </p:blipFill>
        <p:spPr>
          <a:xfrm rot="21207544">
            <a:off x="897681" y="1448776"/>
            <a:ext cx="2914963" cy="388661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Good way to build up food storage OR donate</a:t>
            </a:r>
            <a:endParaRPr lang="en-US" dirty="0"/>
          </a:p>
        </p:txBody>
      </p:sp>
      <p:pic>
        <p:nvPicPr>
          <p:cNvPr id="3" name="Picture 2" descr="food-storage.jpg"/>
          <p:cNvPicPr>
            <a:picLocks noChangeAspect="1"/>
          </p:cNvPicPr>
          <p:nvPr/>
        </p:nvPicPr>
        <p:blipFill>
          <a:blip r:embed="rId3" cstate="print"/>
          <a:stretch>
            <a:fillRect/>
          </a:stretch>
        </p:blipFill>
        <p:spPr>
          <a:xfrm>
            <a:off x="1143000" y="2057400"/>
            <a:ext cx="5257800" cy="39433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838200" y="1905000"/>
            <a:ext cx="7467600" cy="923330"/>
          </a:xfrm>
          <a:prstGeom prst="rect">
            <a:avLst/>
          </a:prstGeom>
        </p:spPr>
        <p:txBody>
          <a:bodyPr wrap="square">
            <a:spAutoFit/>
          </a:bodyPr>
          <a:lstStyle/>
          <a:p>
            <a:pPr algn="ctr"/>
            <a:r>
              <a:rPr lang="en-US" sz="3600" dirty="0" smtClean="0"/>
              <a:t>DOUBLE-AD TUESDAYS </a:t>
            </a:r>
            <a:r>
              <a:rPr lang="en-US" dirty="0" smtClean="0"/>
              <a:t/>
            </a:r>
            <a:br>
              <a:rPr lang="en-US" dirty="0" smtClean="0"/>
            </a:br>
            <a:endParaRPr lang="en-US" dirty="0"/>
          </a:p>
        </p:txBody>
      </p:sp>
      <p:pic>
        <p:nvPicPr>
          <p:cNvPr id="5" name="Picture 4" descr="soelberg's.png"/>
          <p:cNvPicPr>
            <a:picLocks noChangeAspect="1"/>
          </p:cNvPicPr>
          <p:nvPr/>
        </p:nvPicPr>
        <p:blipFill>
          <a:blip r:embed="rId2" cstate="print"/>
          <a:stretch>
            <a:fillRect/>
          </a:stretch>
        </p:blipFill>
        <p:spPr>
          <a:xfrm>
            <a:off x="1600200" y="381000"/>
            <a:ext cx="5829300" cy="1353230"/>
          </a:xfrm>
          <a:prstGeom prst="rect">
            <a:avLst/>
          </a:prstGeom>
        </p:spPr>
      </p:pic>
      <p:pic>
        <p:nvPicPr>
          <p:cNvPr id="7" name="Picture 6" descr="albertsons.jpg"/>
          <p:cNvPicPr>
            <a:picLocks noChangeAspect="1"/>
          </p:cNvPicPr>
          <p:nvPr/>
        </p:nvPicPr>
        <p:blipFill>
          <a:blip r:embed="rId3" cstate="print"/>
          <a:stretch>
            <a:fillRect/>
          </a:stretch>
        </p:blipFill>
        <p:spPr>
          <a:xfrm>
            <a:off x="914400" y="3733800"/>
            <a:ext cx="2495550" cy="1828800"/>
          </a:xfrm>
          <a:prstGeom prst="rect">
            <a:avLst/>
          </a:prstGeom>
        </p:spPr>
      </p:pic>
      <p:sp>
        <p:nvSpPr>
          <p:cNvPr id="8" name="TextBox 7"/>
          <p:cNvSpPr txBox="1"/>
          <p:nvPr/>
        </p:nvSpPr>
        <p:spPr>
          <a:xfrm>
            <a:off x="3810000" y="3505200"/>
            <a:ext cx="4495800" cy="2308324"/>
          </a:xfrm>
          <a:prstGeom prst="rect">
            <a:avLst/>
          </a:prstGeom>
          <a:noFill/>
        </p:spPr>
        <p:txBody>
          <a:bodyPr wrap="square" rtlCol="0">
            <a:spAutoFit/>
          </a:bodyPr>
          <a:lstStyle/>
          <a:p>
            <a:pPr algn="ctr"/>
            <a:r>
              <a:rPr lang="en-US" sz="3600" dirty="0" smtClean="0"/>
              <a:t>Shopping list with coupons to</a:t>
            </a:r>
          </a:p>
          <a:p>
            <a:pPr algn="ctr"/>
            <a:r>
              <a:rPr lang="en-US" sz="3600" dirty="0" smtClean="0"/>
              <a:t>Print or send to Smartphone </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828800" y="1905000"/>
            <a:ext cx="5715000" cy="1200329"/>
          </a:xfrm>
          <a:prstGeom prst="rect">
            <a:avLst/>
          </a:prstGeom>
        </p:spPr>
        <p:txBody>
          <a:bodyPr wrap="square">
            <a:spAutoFit/>
          </a:bodyPr>
          <a:lstStyle/>
          <a:p>
            <a:pPr algn="ctr"/>
            <a:r>
              <a:rPr lang="en-US" sz="3600" dirty="0" smtClean="0"/>
              <a:t>Weekly on-line coupons</a:t>
            </a:r>
          </a:p>
          <a:p>
            <a:pPr algn="ctr"/>
            <a:r>
              <a:rPr lang="en-US" sz="3600" dirty="0" smtClean="0"/>
              <a:t>30 day deals</a:t>
            </a:r>
            <a:endParaRPr lang="en-US" sz="3600" dirty="0"/>
          </a:p>
        </p:txBody>
      </p:sp>
      <p:pic>
        <p:nvPicPr>
          <p:cNvPr id="4" name="Picture 3" descr="maceysheader_bg.png"/>
          <p:cNvPicPr>
            <a:picLocks noChangeAspect="1"/>
          </p:cNvPicPr>
          <p:nvPr/>
        </p:nvPicPr>
        <p:blipFill>
          <a:blip r:embed="rId2" cstate="print"/>
          <a:stretch>
            <a:fillRect/>
          </a:stretch>
        </p:blipFill>
        <p:spPr>
          <a:xfrm>
            <a:off x="0" y="533400"/>
            <a:ext cx="9144000" cy="1098770"/>
          </a:xfrm>
          <a:prstGeom prst="rect">
            <a:avLst/>
          </a:prstGeom>
        </p:spPr>
      </p:pic>
      <p:pic>
        <p:nvPicPr>
          <p:cNvPr id="89090" name="Picture 2" descr="Walmart. Save Money. Live Better."/>
          <p:cNvPicPr>
            <a:picLocks noChangeAspect="1" noChangeArrowheads="1"/>
          </p:cNvPicPr>
          <p:nvPr/>
        </p:nvPicPr>
        <p:blipFill>
          <a:blip r:embed="rId3" cstate="print"/>
          <a:srcRect/>
          <a:stretch>
            <a:fillRect/>
          </a:stretch>
        </p:blipFill>
        <p:spPr bwMode="auto">
          <a:xfrm>
            <a:off x="762000" y="3429000"/>
            <a:ext cx="5105400" cy="1359852"/>
          </a:xfrm>
          <a:prstGeom prst="rect">
            <a:avLst/>
          </a:prstGeom>
          <a:noFill/>
        </p:spPr>
      </p:pic>
      <p:sp>
        <p:nvSpPr>
          <p:cNvPr id="6" name="Rectangle 5"/>
          <p:cNvSpPr/>
          <p:nvPr/>
        </p:nvSpPr>
        <p:spPr>
          <a:xfrm>
            <a:off x="609600" y="5105400"/>
            <a:ext cx="5943600" cy="1200329"/>
          </a:xfrm>
          <a:prstGeom prst="rect">
            <a:avLst/>
          </a:prstGeom>
        </p:spPr>
        <p:txBody>
          <a:bodyPr wrap="square">
            <a:spAutoFit/>
          </a:bodyPr>
          <a:lstStyle/>
          <a:p>
            <a:pPr algn="ctr"/>
            <a:r>
              <a:rPr lang="en-US" sz="3600" dirty="0" smtClean="0"/>
              <a:t>Printable on-line coupons</a:t>
            </a:r>
          </a:p>
          <a:p>
            <a:pPr algn="ctr"/>
            <a:r>
              <a:rPr lang="en-US" sz="3600" dirty="0" smtClean="0"/>
              <a:t>Competitors Price Match </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
            </a:r>
            <a:br>
              <a:rPr lang="en-US" dirty="0" smtClean="0"/>
            </a:br>
            <a:r>
              <a:rPr lang="en-US" dirty="0" smtClean="0"/>
              <a:t>Get organized</a:t>
            </a:r>
            <a:br>
              <a:rPr lang="en-US" dirty="0" smtClean="0"/>
            </a:br>
            <a:r>
              <a:rPr lang="en-US" dirty="0" smtClean="0"/>
              <a:t/>
            </a:r>
            <a:br>
              <a:rPr lang="en-US" dirty="0" smtClean="0"/>
            </a:br>
            <a:endParaRPr lang="en-US" dirty="0"/>
          </a:p>
        </p:txBody>
      </p:sp>
      <p:sp>
        <p:nvSpPr>
          <p:cNvPr id="3" name="Rectangle 2"/>
          <p:cNvSpPr/>
          <p:nvPr/>
        </p:nvSpPr>
        <p:spPr>
          <a:xfrm>
            <a:off x="762000" y="5638800"/>
            <a:ext cx="5004896" cy="707886"/>
          </a:xfrm>
          <a:prstGeom prst="rect">
            <a:avLst/>
          </a:prstGeom>
        </p:spPr>
        <p:txBody>
          <a:bodyPr wrap="none">
            <a:spAutoFit/>
          </a:bodyPr>
          <a:lstStyle/>
          <a:p>
            <a:r>
              <a:rPr lang="en-US" sz="4000" dirty="0" smtClean="0"/>
              <a:t>What works for you? </a:t>
            </a:r>
            <a:endParaRPr lang="en-US" sz="4000" dirty="0"/>
          </a:p>
        </p:txBody>
      </p:sp>
      <p:pic>
        <p:nvPicPr>
          <p:cNvPr id="4" name="Picture 3" descr="cartcouponholder.jpg"/>
          <p:cNvPicPr>
            <a:picLocks noChangeAspect="1"/>
          </p:cNvPicPr>
          <p:nvPr/>
        </p:nvPicPr>
        <p:blipFill>
          <a:blip r:embed="rId3" cstate="print"/>
          <a:stretch>
            <a:fillRect/>
          </a:stretch>
        </p:blipFill>
        <p:spPr>
          <a:xfrm>
            <a:off x="5562600" y="1676400"/>
            <a:ext cx="2857500" cy="2857500"/>
          </a:xfrm>
          <a:prstGeom prst="rect">
            <a:avLst/>
          </a:prstGeom>
        </p:spPr>
      </p:pic>
      <p:pic>
        <p:nvPicPr>
          <p:cNvPr id="5" name="Picture 4" descr="seriouscouponfolder.jpg"/>
          <p:cNvPicPr>
            <a:picLocks noChangeAspect="1"/>
          </p:cNvPicPr>
          <p:nvPr/>
        </p:nvPicPr>
        <p:blipFill>
          <a:blip r:embed="rId4" cstate="print"/>
          <a:stretch>
            <a:fillRect/>
          </a:stretch>
        </p:blipFill>
        <p:spPr>
          <a:xfrm>
            <a:off x="228600" y="1828800"/>
            <a:ext cx="4966737" cy="3733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open to trying other Brands</a:t>
            </a:r>
            <a:endParaRPr lang="en-US" dirty="0"/>
          </a:p>
        </p:txBody>
      </p:sp>
      <p:pic>
        <p:nvPicPr>
          <p:cNvPr id="3" name="Picture 2" descr="purex.jpg"/>
          <p:cNvPicPr>
            <a:picLocks noChangeAspect="1"/>
          </p:cNvPicPr>
          <p:nvPr/>
        </p:nvPicPr>
        <p:blipFill>
          <a:blip r:embed="rId2" cstate="print"/>
          <a:stretch>
            <a:fillRect/>
          </a:stretch>
        </p:blipFill>
        <p:spPr>
          <a:xfrm rot="21245829">
            <a:off x="943435" y="1934035"/>
            <a:ext cx="3720210" cy="3720210"/>
          </a:xfrm>
          <a:prstGeom prst="rect">
            <a:avLst/>
          </a:prstGeom>
        </p:spPr>
      </p:pic>
      <p:pic>
        <p:nvPicPr>
          <p:cNvPr id="4" name="Picture 3" descr="tide.png"/>
          <p:cNvPicPr>
            <a:picLocks noChangeAspect="1"/>
          </p:cNvPicPr>
          <p:nvPr/>
        </p:nvPicPr>
        <p:blipFill>
          <a:blip r:embed="rId3" cstate="print"/>
          <a:stretch>
            <a:fillRect/>
          </a:stretch>
        </p:blipFill>
        <p:spPr>
          <a:xfrm rot="668738">
            <a:off x="4391219" y="1648020"/>
            <a:ext cx="4042818" cy="404281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ution.jpg"/>
          <p:cNvPicPr>
            <a:picLocks noChangeAspect="1"/>
          </p:cNvPicPr>
          <p:nvPr/>
        </p:nvPicPr>
        <p:blipFill>
          <a:blip r:embed="rId2" cstate="print"/>
          <a:stretch>
            <a:fillRect/>
          </a:stretch>
        </p:blipFill>
        <p:spPr>
          <a:xfrm>
            <a:off x="914400" y="1295400"/>
            <a:ext cx="5765800" cy="5765800"/>
          </a:xfrm>
          <a:prstGeom prst="rect">
            <a:avLst/>
          </a:prstGeom>
        </p:spPr>
      </p:pic>
      <p:sp>
        <p:nvSpPr>
          <p:cNvPr id="2" name="Title 1"/>
          <p:cNvSpPr>
            <a:spLocks noGrp="1"/>
          </p:cNvSpPr>
          <p:nvPr>
            <p:ph type="title"/>
          </p:nvPr>
        </p:nvSpPr>
        <p:spPr>
          <a:xfrm>
            <a:off x="457200" y="1371600"/>
            <a:ext cx="8229600" cy="1143000"/>
          </a:xfrm>
        </p:spPr>
        <p:txBody>
          <a:bodyPr/>
          <a:lstStyle/>
          <a:p>
            <a:r>
              <a:rPr lang="en-US" dirty="0" smtClean="0"/>
              <a:t/>
            </a:r>
            <a:br>
              <a:rPr lang="en-US" dirty="0" smtClean="0"/>
            </a:br>
            <a:r>
              <a:rPr lang="en-US" dirty="0" smtClean="0"/>
              <a:t>Don’t buy items you </a:t>
            </a:r>
            <a:br>
              <a:rPr lang="en-US" dirty="0" smtClean="0"/>
            </a:br>
            <a:r>
              <a:rPr lang="en-US" dirty="0" smtClean="0"/>
              <a:t>wouldn’t ordinarily buy</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really saving? </a:t>
            </a:r>
            <a:endParaRPr lang="en-US" dirty="0"/>
          </a:p>
        </p:txBody>
      </p:sp>
      <p:pic>
        <p:nvPicPr>
          <p:cNvPr id="165890" name="Picture 2" descr="http://www.loansafe.org/wp-content/uploads/2010/02/credit-cards.jpg"/>
          <p:cNvPicPr>
            <a:picLocks noChangeAspect="1" noChangeArrowheads="1"/>
          </p:cNvPicPr>
          <p:nvPr/>
        </p:nvPicPr>
        <p:blipFill>
          <a:blip r:embed="rId2" cstate="print"/>
          <a:srcRect/>
          <a:stretch>
            <a:fillRect/>
          </a:stretch>
        </p:blipFill>
        <p:spPr bwMode="auto">
          <a:xfrm>
            <a:off x="2514600" y="1295400"/>
            <a:ext cx="4457700" cy="3343275"/>
          </a:xfrm>
          <a:prstGeom prst="rect">
            <a:avLst/>
          </a:prstGeom>
          <a:noFill/>
        </p:spPr>
      </p:pic>
      <p:sp>
        <p:nvSpPr>
          <p:cNvPr id="4" name="Rectangle 3"/>
          <p:cNvSpPr/>
          <p:nvPr/>
        </p:nvSpPr>
        <p:spPr>
          <a:xfrm>
            <a:off x="1295400" y="6019800"/>
            <a:ext cx="2941831" cy="369332"/>
          </a:xfrm>
          <a:prstGeom prst="rect">
            <a:avLst/>
          </a:prstGeom>
        </p:spPr>
        <p:txBody>
          <a:bodyPr wrap="none">
            <a:spAutoFit/>
          </a:bodyPr>
          <a:lstStyle/>
          <a:p>
            <a:r>
              <a:rPr lang="en-US" dirty="0" smtClean="0"/>
              <a:t>Photo credit: loancredit.org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to save</a:t>
            </a:r>
            <a:endParaRPr lang="en-US" dirty="0"/>
          </a:p>
        </p:txBody>
      </p:sp>
      <p:pic>
        <p:nvPicPr>
          <p:cNvPr id="94210" name="Picture 2" descr="http://www.commercialtrucrentals.com/wp-content/uploads/2011/09/Avis-Car-Rental.jpg"/>
          <p:cNvPicPr>
            <a:picLocks noChangeAspect="1" noChangeArrowheads="1"/>
          </p:cNvPicPr>
          <p:nvPr/>
        </p:nvPicPr>
        <p:blipFill>
          <a:blip r:embed="rId2" cstate="print"/>
          <a:srcRect/>
          <a:stretch>
            <a:fillRect/>
          </a:stretch>
        </p:blipFill>
        <p:spPr bwMode="auto">
          <a:xfrm>
            <a:off x="5105400" y="1752600"/>
            <a:ext cx="3333750" cy="3333750"/>
          </a:xfrm>
          <a:prstGeom prst="rect">
            <a:avLst/>
          </a:prstGeom>
          <a:noFill/>
        </p:spPr>
      </p:pic>
      <p:sp>
        <p:nvSpPr>
          <p:cNvPr id="4" name="Rectangle 3"/>
          <p:cNvSpPr/>
          <p:nvPr/>
        </p:nvSpPr>
        <p:spPr>
          <a:xfrm rot="20999733">
            <a:off x="1419525" y="2233830"/>
            <a:ext cx="2799749" cy="923330"/>
          </a:xfrm>
          <a:prstGeom prst="rect">
            <a:avLst/>
          </a:prstGeom>
        </p:spPr>
        <p:txBody>
          <a:bodyPr wrap="square">
            <a:spAutoFit/>
          </a:bodyPr>
          <a:lstStyle/>
          <a:p>
            <a:r>
              <a:rPr lang="en-US" sz="5400" dirty="0" smtClean="0"/>
              <a:t>Travel</a:t>
            </a:r>
            <a:endParaRPr lang="en-US" sz="5400" dirty="0"/>
          </a:p>
        </p:txBody>
      </p:sp>
      <p:pic>
        <p:nvPicPr>
          <p:cNvPr id="94212" name="Picture 4" descr="http://www.interestingideas.com/roadside/motels/twain.jpg"/>
          <p:cNvPicPr>
            <a:picLocks noChangeAspect="1" noChangeArrowheads="1"/>
          </p:cNvPicPr>
          <p:nvPr/>
        </p:nvPicPr>
        <p:blipFill>
          <a:blip r:embed="rId3" cstate="print"/>
          <a:srcRect t="50262"/>
          <a:stretch>
            <a:fillRect/>
          </a:stretch>
        </p:blipFill>
        <p:spPr bwMode="auto">
          <a:xfrm>
            <a:off x="457200" y="4572000"/>
            <a:ext cx="5715000" cy="18097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out</a:t>
            </a:r>
            <a:endParaRPr lang="en-US" dirty="0"/>
          </a:p>
        </p:txBody>
      </p:sp>
      <p:pic>
        <p:nvPicPr>
          <p:cNvPr id="167938" name="Picture 2" descr="http://upload.wikimedia.org/wikipedia/commons/thumb/4/4b/Restaurant.jpg/300px-Restaurant.jpg"/>
          <p:cNvPicPr>
            <a:picLocks noChangeAspect="1" noChangeArrowheads="1"/>
          </p:cNvPicPr>
          <p:nvPr/>
        </p:nvPicPr>
        <p:blipFill>
          <a:blip r:embed="rId2" cstate="print"/>
          <a:srcRect/>
          <a:stretch>
            <a:fillRect/>
          </a:stretch>
        </p:blipFill>
        <p:spPr bwMode="auto">
          <a:xfrm>
            <a:off x="1752600" y="1600200"/>
            <a:ext cx="5743150"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epression-family-3.jpg"/>
          <p:cNvPicPr>
            <a:picLocks noChangeAspect="1"/>
          </p:cNvPicPr>
          <p:nvPr/>
        </p:nvPicPr>
        <p:blipFill>
          <a:blip r:embed="rId3" cstate="print"/>
          <a:srcRect/>
          <a:stretch>
            <a:fillRect/>
          </a:stretch>
        </p:blipFill>
        <p:spPr bwMode="auto">
          <a:xfrm>
            <a:off x="1143000" y="1905000"/>
            <a:ext cx="4891088" cy="4365625"/>
          </a:xfrm>
          <a:prstGeom prst="rect">
            <a:avLst/>
          </a:prstGeom>
          <a:noFill/>
          <a:ln w="9525">
            <a:noFill/>
            <a:miter lim="800000"/>
            <a:headEnd/>
            <a:tailEnd/>
          </a:ln>
        </p:spPr>
      </p:pic>
      <p:sp>
        <p:nvSpPr>
          <p:cNvPr id="8196" name="Rectangle 4"/>
          <p:cNvSpPr>
            <a:spLocks noChangeArrowheads="1"/>
          </p:cNvSpPr>
          <p:nvPr/>
        </p:nvSpPr>
        <p:spPr bwMode="auto">
          <a:xfrm>
            <a:off x="2819400" y="304800"/>
            <a:ext cx="3538538" cy="1422400"/>
          </a:xfrm>
          <a:prstGeom prst="rect">
            <a:avLst/>
          </a:prstGeom>
          <a:noFill/>
          <a:ln w="9525">
            <a:noFill/>
            <a:miter lim="800000"/>
            <a:headEnd/>
            <a:tailEnd/>
          </a:ln>
        </p:spPr>
        <p:txBody>
          <a:bodyPr wrap="none">
            <a:spAutoFit/>
          </a:bodyPr>
          <a:lstStyle/>
          <a:p>
            <a:pPr algn="ctr">
              <a:lnSpc>
                <a:spcPct val="90000"/>
              </a:lnSpc>
            </a:pPr>
            <a:r>
              <a:rPr lang="en-US" sz="9600" dirty="0">
                <a:cs typeface="Arial" charset="0"/>
              </a:rPr>
              <a:t>1930s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&amp; Gifts</a:t>
            </a:r>
            <a:endParaRPr lang="en-US" dirty="0"/>
          </a:p>
        </p:txBody>
      </p:sp>
      <p:pic>
        <p:nvPicPr>
          <p:cNvPr id="168962" name="Picture 2" descr="http://dadarocks.com/wp-content/uploads/2010/12/gifts.jpg"/>
          <p:cNvPicPr>
            <a:picLocks noChangeAspect="1" noChangeArrowheads="1"/>
          </p:cNvPicPr>
          <p:nvPr/>
        </p:nvPicPr>
        <p:blipFill>
          <a:blip r:embed="rId2" cstate="print"/>
          <a:srcRect/>
          <a:stretch>
            <a:fillRect/>
          </a:stretch>
        </p:blipFill>
        <p:spPr bwMode="auto">
          <a:xfrm>
            <a:off x="0" y="3276600"/>
            <a:ext cx="5353050" cy="3038476"/>
          </a:xfrm>
          <a:prstGeom prst="rect">
            <a:avLst/>
          </a:prstGeom>
          <a:noFill/>
        </p:spPr>
      </p:pic>
      <p:pic>
        <p:nvPicPr>
          <p:cNvPr id="168964" name="Picture 4" descr="http://www.nationalfirefighter.com/images/specialfr.jpg"/>
          <p:cNvPicPr>
            <a:picLocks noChangeAspect="1" noChangeArrowheads="1"/>
          </p:cNvPicPr>
          <p:nvPr/>
        </p:nvPicPr>
        <p:blipFill>
          <a:blip r:embed="rId3" cstate="print"/>
          <a:srcRect/>
          <a:stretch>
            <a:fillRect/>
          </a:stretch>
        </p:blipFill>
        <p:spPr bwMode="auto">
          <a:xfrm rot="154051">
            <a:off x="4572000" y="1828800"/>
            <a:ext cx="3543300" cy="29622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&amp; Automobile</a:t>
            </a:r>
            <a:endParaRPr lang="en-US" dirty="0"/>
          </a:p>
        </p:txBody>
      </p:sp>
      <p:pic>
        <p:nvPicPr>
          <p:cNvPr id="169986" name="Picture 2" descr="http://jordanmpls.org/uploads/paint-can.jpg"/>
          <p:cNvPicPr>
            <a:picLocks noChangeAspect="1" noChangeArrowheads="1"/>
          </p:cNvPicPr>
          <p:nvPr/>
        </p:nvPicPr>
        <p:blipFill>
          <a:blip r:embed="rId2" cstate="print"/>
          <a:srcRect/>
          <a:stretch>
            <a:fillRect/>
          </a:stretch>
        </p:blipFill>
        <p:spPr bwMode="auto">
          <a:xfrm rot="21220043">
            <a:off x="914400" y="3200400"/>
            <a:ext cx="2857500" cy="3038476"/>
          </a:xfrm>
          <a:prstGeom prst="rect">
            <a:avLst/>
          </a:prstGeom>
          <a:noFill/>
        </p:spPr>
      </p:pic>
      <p:pic>
        <p:nvPicPr>
          <p:cNvPr id="169988" name="Picture 4" descr="http://mandrautorepair.com/wp-content/uploads/2011/05/Miami-Oil-Change-Kendall-Oil-Change.jpg"/>
          <p:cNvPicPr>
            <a:picLocks noChangeAspect="1" noChangeArrowheads="1"/>
          </p:cNvPicPr>
          <p:nvPr/>
        </p:nvPicPr>
        <p:blipFill>
          <a:blip r:embed="rId3" cstate="print"/>
          <a:srcRect/>
          <a:stretch>
            <a:fillRect/>
          </a:stretch>
        </p:blipFill>
        <p:spPr bwMode="auto">
          <a:xfrm>
            <a:off x="4267200" y="1752600"/>
            <a:ext cx="4048125" cy="26860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much, much more</a:t>
            </a:r>
            <a:endParaRPr lang="en-US" dirty="0"/>
          </a:p>
        </p:txBody>
      </p:sp>
      <p:pic>
        <p:nvPicPr>
          <p:cNvPr id="3" name="Picture 2" descr="coupons.jpg"/>
          <p:cNvPicPr>
            <a:picLocks noChangeAspect="1"/>
          </p:cNvPicPr>
          <p:nvPr/>
        </p:nvPicPr>
        <p:blipFill>
          <a:blip r:embed="rId2" cstate="print"/>
          <a:stretch>
            <a:fillRect/>
          </a:stretch>
        </p:blipFill>
        <p:spPr>
          <a:xfrm>
            <a:off x="1143000" y="1295400"/>
            <a:ext cx="6576205" cy="435673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smtClean="0"/>
              <a:t>Starting a Coupon Club</a:t>
            </a:r>
            <a:br>
              <a:rPr lang="en-US" dirty="0" smtClean="0"/>
            </a:br>
            <a:r>
              <a:rPr lang="en-US" dirty="0" smtClean="0"/>
              <a:t/>
            </a:r>
            <a:br>
              <a:rPr lang="en-US" dirty="0" smtClean="0"/>
            </a:br>
            <a:endParaRPr lang="en-US" sz="3200" dirty="0"/>
          </a:p>
        </p:txBody>
      </p:sp>
      <p:sp>
        <p:nvSpPr>
          <p:cNvPr id="3" name="TextBox 2"/>
          <p:cNvSpPr txBox="1"/>
          <p:nvPr/>
        </p:nvSpPr>
        <p:spPr>
          <a:xfrm>
            <a:off x="609600" y="914400"/>
            <a:ext cx="7467600" cy="7478970"/>
          </a:xfrm>
          <a:prstGeom prst="rect">
            <a:avLst/>
          </a:prstGeom>
          <a:noFill/>
        </p:spPr>
        <p:txBody>
          <a:bodyPr wrap="square" rtlCol="0">
            <a:spAutoFit/>
          </a:bodyPr>
          <a:lstStyle/>
          <a:p>
            <a:pPr>
              <a:buFont typeface="Arial" pitchFamily="34" charset="0"/>
              <a:buChar char="•"/>
            </a:pPr>
            <a:r>
              <a:rPr lang="en-US" sz="3200" dirty="0" smtClean="0"/>
              <a:t>Meet 1</a:t>
            </a:r>
            <a:r>
              <a:rPr lang="en-US" sz="3200" baseline="30000" dirty="0" smtClean="0"/>
              <a:t>st</a:t>
            </a:r>
            <a:r>
              <a:rPr lang="en-US" sz="3200" dirty="0" smtClean="0"/>
              <a:t> Thursday every month</a:t>
            </a:r>
          </a:p>
          <a:p>
            <a:pPr>
              <a:buFont typeface="Arial" pitchFamily="34" charset="0"/>
              <a:buChar char="•"/>
            </a:pPr>
            <a:endParaRPr lang="en-US" sz="3200" dirty="0" smtClean="0"/>
          </a:p>
          <a:p>
            <a:pPr>
              <a:buFont typeface="Arial" pitchFamily="34" charset="0"/>
              <a:buChar char="•"/>
            </a:pPr>
            <a:r>
              <a:rPr lang="en-US" sz="3200" dirty="0" smtClean="0"/>
              <a:t>Feb 2 – 6:30 – 7:30 p.m. </a:t>
            </a:r>
          </a:p>
          <a:p>
            <a:pPr>
              <a:buFont typeface="Arial" pitchFamily="34" charset="0"/>
              <a:buChar char="•"/>
            </a:pPr>
            <a:endParaRPr lang="en-US" sz="3200" dirty="0" smtClean="0"/>
          </a:p>
          <a:p>
            <a:pPr>
              <a:buFont typeface="Arial" pitchFamily="34" charset="0"/>
              <a:buChar char="•"/>
            </a:pPr>
            <a:r>
              <a:rPr lang="en-US" sz="3200" dirty="0" smtClean="0"/>
              <a:t>Getting organized </a:t>
            </a:r>
          </a:p>
          <a:p>
            <a:pPr>
              <a:buFont typeface="Arial" pitchFamily="34" charset="0"/>
              <a:buChar char="•"/>
            </a:pPr>
            <a:r>
              <a:rPr lang="en-US" sz="3200" dirty="0" smtClean="0"/>
              <a:t>(bring your binders, folders, etc.)</a:t>
            </a:r>
          </a:p>
          <a:p>
            <a:pPr>
              <a:buFont typeface="Arial" pitchFamily="34" charset="0"/>
              <a:buChar char="•"/>
            </a:pPr>
            <a:endParaRPr lang="en-US" sz="3200" dirty="0" smtClean="0"/>
          </a:p>
          <a:p>
            <a:pPr>
              <a:buFont typeface="Arial" pitchFamily="34" charset="0"/>
              <a:buChar char="•"/>
            </a:pPr>
            <a:r>
              <a:rPr lang="en-US" sz="3200" dirty="0" smtClean="0"/>
              <a:t>New to couponing? </a:t>
            </a:r>
          </a:p>
          <a:p>
            <a:r>
              <a:rPr lang="en-US" sz="3200" dirty="0" smtClean="0"/>
              <a:t>Just bring you!</a:t>
            </a:r>
          </a:p>
          <a:p>
            <a:endParaRPr lang="en-US" sz="3200" dirty="0" smtClean="0"/>
          </a:p>
          <a:p>
            <a:pPr>
              <a:buFont typeface="Arial" pitchFamily="34" charset="0"/>
              <a:buChar char="•"/>
            </a:pPr>
            <a:r>
              <a:rPr lang="en-US" sz="3200" dirty="0" smtClean="0"/>
              <a:t>Want to share? </a:t>
            </a:r>
          </a:p>
          <a:p>
            <a:endParaRPr lang="en-US" sz="3200" dirty="0" smtClean="0"/>
          </a:p>
          <a:p>
            <a:r>
              <a:rPr lang="en-US" sz="3200" dirty="0" smtClean="0"/>
              <a:t> </a:t>
            </a:r>
          </a:p>
          <a:p>
            <a:endParaRPr lang="en-US" sz="3200" dirty="0" smtClean="0"/>
          </a:p>
          <a:p>
            <a:endParaRPr lang="en-US" sz="3200" dirty="0"/>
          </a:p>
        </p:txBody>
      </p:sp>
      <p:pic>
        <p:nvPicPr>
          <p:cNvPr id="4" name="Picture 3" descr="coupons.jpg"/>
          <p:cNvPicPr>
            <a:picLocks noChangeAspect="1"/>
          </p:cNvPicPr>
          <p:nvPr/>
        </p:nvPicPr>
        <p:blipFill>
          <a:blip r:embed="rId2" cstate="print"/>
          <a:stretch>
            <a:fillRect/>
          </a:stretch>
        </p:blipFill>
        <p:spPr>
          <a:xfrm>
            <a:off x="5867400" y="1524000"/>
            <a:ext cx="2819400" cy="1867853"/>
          </a:xfrm>
          <a:prstGeom prst="rect">
            <a:avLst/>
          </a:prstGeom>
        </p:spPr>
      </p:pic>
      <p:sp>
        <p:nvSpPr>
          <p:cNvPr id="5" name="TextBox 4"/>
          <p:cNvSpPr txBox="1"/>
          <p:nvPr/>
        </p:nvSpPr>
        <p:spPr>
          <a:xfrm rot="349585">
            <a:off x="5827435" y="4507248"/>
            <a:ext cx="3276600" cy="954107"/>
          </a:xfrm>
          <a:prstGeom prst="rect">
            <a:avLst/>
          </a:prstGeom>
          <a:noFill/>
        </p:spPr>
        <p:txBody>
          <a:bodyPr wrap="square" rtlCol="0">
            <a:spAutoFit/>
          </a:bodyPr>
          <a:lstStyle/>
          <a:p>
            <a:r>
              <a:rPr lang="en-US" sz="2800" dirty="0" smtClean="0"/>
              <a:t>Leave the kids home please</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286000" y="762000"/>
            <a:ext cx="6172200" cy="2246769"/>
          </a:xfrm>
          <a:prstGeom prst="rect">
            <a:avLst/>
          </a:prstGeom>
          <a:noFill/>
          <a:ln w="9525">
            <a:noFill/>
            <a:miter lim="800000"/>
            <a:headEnd/>
            <a:tailEnd/>
          </a:ln>
        </p:spPr>
        <p:txBody>
          <a:bodyPr wrap="square">
            <a:spAutoFit/>
          </a:bodyPr>
          <a:lstStyle/>
          <a:p>
            <a:pPr algn="ctr"/>
            <a:r>
              <a:rPr lang="en-US" sz="7000" dirty="0" smtClean="0"/>
              <a:t>What tips do you have? </a:t>
            </a:r>
            <a:endParaRPr lang="en-US" sz="7000" dirty="0"/>
          </a:p>
        </p:txBody>
      </p:sp>
      <p:pic>
        <p:nvPicPr>
          <p:cNvPr id="3" name="Picture 2" descr="couponsscissors.jpg"/>
          <p:cNvPicPr>
            <a:picLocks noChangeAspect="1"/>
          </p:cNvPicPr>
          <p:nvPr/>
        </p:nvPicPr>
        <p:blipFill>
          <a:blip r:embed="rId3" cstate="print"/>
          <a:stretch>
            <a:fillRect/>
          </a:stretch>
        </p:blipFill>
        <p:spPr>
          <a:xfrm>
            <a:off x="381000" y="3429000"/>
            <a:ext cx="4629150" cy="307207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Want to learn more?</a:t>
            </a:r>
            <a:br>
              <a:rPr lang="en-US" dirty="0" smtClean="0"/>
            </a:br>
            <a:r>
              <a:rPr lang="en-US" dirty="0" smtClean="0"/>
              <a:t/>
            </a:r>
            <a:br>
              <a:rPr lang="en-US" dirty="0" smtClean="0"/>
            </a:br>
            <a:r>
              <a:rPr lang="en-US" sz="3600" dirty="0" smtClean="0"/>
              <a:t>Free tutorials, videos &amp; study guides </a:t>
            </a:r>
            <a:endParaRPr lang="en-US" sz="3600" dirty="0"/>
          </a:p>
        </p:txBody>
      </p:sp>
      <p:sp>
        <p:nvSpPr>
          <p:cNvPr id="3" name="Rectangle 2"/>
          <p:cNvSpPr/>
          <p:nvPr/>
        </p:nvSpPr>
        <p:spPr>
          <a:xfrm>
            <a:off x="1524000" y="2209800"/>
            <a:ext cx="6781800" cy="3508653"/>
          </a:xfrm>
          <a:prstGeom prst="rect">
            <a:avLst/>
          </a:prstGeom>
        </p:spPr>
        <p:txBody>
          <a:bodyPr wrap="square">
            <a:spAutoFit/>
          </a:bodyPr>
          <a:lstStyle/>
          <a:p>
            <a:endParaRPr lang="en-US" b="1" dirty="0" smtClean="0"/>
          </a:p>
          <a:p>
            <a:endParaRPr lang="en-US" b="1" dirty="0" smtClean="0"/>
          </a:p>
          <a:p>
            <a:endParaRPr lang="en-US" sz="2400" b="1" dirty="0" smtClean="0">
              <a:hlinkClick r:id="rId2"/>
            </a:endParaRPr>
          </a:p>
          <a:p>
            <a:r>
              <a:rPr lang="en-US" sz="2400" b="1" dirty="0" smtClean="0">
                <a:hlinkClick r:id="rId2"/>
              </a:rPr>
              <a:t>http://coupondivas.com/videos.html</a:t>
            </a:r>
            <a:endParaRPr lang="en-US" sz="2400" b="1" dirty="0" smtClean="0"/>
          </a:p>
          <a:p>
            <a:endParaRPr lang="en-US" sz="2400" b="1" dirty="0" smtClean="0"/>
          </a:p>
          <a:p>
            <a:r>
              <a:rPr lang="en-US" sz="2400" b="1" dirty="0" smtClean="0">
                <a:hlinkClick r:id="rId3"/>
              </a:rPr>
              <a:t>http://www.couponmom.com/tutorials-416</a:t>
            </a:r>
            <a:endParaRPr lang="en-US" sz="2400" b="1" dirty="0" smtClean="0"/>
          </a:p>
          <a:p>
            <a:endParaRPr lang="en-US" b="1" dirty="0" smtClean="0"/>
          </a:p>
          <a:p>
            <a:r>
              <a:rPr lang="en-US" b="1" dirty="0" smtClean="0"/>
              <a:t> </a:t>
            </a:r>
          </a:p>
          <a:p>
            <a:endParaRPr lang="en-US" b="1" dirty="0" smtClean="0"/>
          </a:p>
          <a:p>
            <a:endParaRPr lang="en-US" b="1" dirty="0" smtClean="0"/>
          </a:p>
          <a:p>
            <a:endParaRPr lang="en-US" dirty="0"/>
          </a:p>
        </p:txBody>
      </p:sp>
      <p:sp>
        <p:nvSpPr>
          <p:cNvPr id="4" name="Rectangle 3"/>
          <p:cNvSpPr/>
          <p:nvPr/>
        </p:nvSpPr>
        <p:spPr>
          <a:xfrm>
            <a:off x="1447800" y="3886200"/>
            <a:ext cx="6400800" cy="646331"/>
          </a:xfrm>
          <a:prstGeom prst="rect">
            <a:avLst/>
          </a:prstGeom>
        </p:spPr>
        <p:txBody>
          <a:bodyPr wrap="square">
            <a:spAutoFit/>
          </a:bodyPr>
          <a:lstStyle/>
          <a:p>
            <a:endParaRPr lang="en-US" dirty="0" smtClean="0"/>
          </a:p>
          <a:p>
            <a:endParaRPr lang="en-US" dirty="0"/>
          </a:p>
        </p:txBody>
      </p:sp>
      <p:sp>
        <p:nvSpPr>
          <p:cNvPr id="5" name="Rectangle 4"/>
          <p:cNvSpPr/>
          <p:nvPr/>
        </p:nvSpPr>
        <p:spPr>
          <a:xfrm>
            <a:off x="1600200" y="4572000"/>
            <a:ext cx="2899576" cy="830997"/>
          </a:xfrm>
          <a:prstGeom prst="rect">
            <a:avLst/>
          </a:prstGeom>
        </p:spPr>
        <p:txBody>
          <a:bodyPr wrap="none">
            <a:spAutoFit/>
          </a:bodyPr>
          <a:lstStyle/>
          <a:p>
            <a:r>
              <a:rPr lang="en-US" sz="2400" b="1" dirty="0" smtClean="0">
                <a:hlinkClick r:id="rId4"/>
              </a:rPr>
              <a:t>www.Youtube.com</a:t>
            </a:r>
            <a:endParaRPr lang="en-US" sz="2400" b="1" dirty="0" smtClean="0"/>
          </a:p>
          <a:p>
            <a:r>
              <a:rPr lang="en-US" sz="2400" b="1" dirty="0" smtClean="0"/>
              <a:t> </a:t>
            </a:r>
            <a:endParaRPr lang="en-US" sz="2400" dirty="0"/>
          </a:p>
        </p:txBody>
      </p:sp>
      <p:sp>
        <p:nvSpPr>
          <p:cNvPr id="6" name="Rectangle 5"/>
          <p:cNvSpPr/>
          <p:nvPr/>
        </p:nvSpPr>
        <p:spPr>
          <a:xfrm>
            <a:off x="685800" y="2209800"/>
            <a:ext cx="8058809" cy="646331"/>
          </a:xfrm>
          <a:prstGeom prst="rect">
            <a:avLst/>
          </a:prstGeom>
        </p:spPr>
        <p:txBody>
          <a:bodyPr wrap="none">
            <a:spAutoFit/>
          </a:bodyPr>
          <a:lstStyle/>
          <a:p>
            <a:r>
              <a:rPr lang="en-US" sz="3600" dirty="0" smtClean="0">
                <a:hlinkClick r:id="rId5"/>
              </a:rPr>
              <a:t>http://www.cuckooforcoupondeals.com</a:t>
            </a:r>
            <a:endParaRPr lang="en-US" sz="3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Questions?</a:t>
            </a:r>
            <a:endParaRPr lang="en-US" dirty="0"/>
          </a:p>
        </p:txBody>
      </p:sp>
      <p:pic>
        <p:nvPicPr>
          <p:cNvPr id="3" name="Picture 2" descr="Uhaul-Coupons.jpg"/>
          <p:cNvPicPr>
            <a:picLocks noChangeAspect="1"/>
          </p:cNvPicPr>
          <p:nvPr/>
        </p:nvPicPr>
        <p:blipFill>
          <a:blip r:embed="rId2" cstate="print"/>
          <a:stretch>
            <a:fillRect/>
          </a:stretch>
        </p:blipFill>
        <p:spPr>
          <a:xfrm>
            <a:off x="1905000" y="2514600"/>
            <a:ext cx="4868829" cy="32306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81000"/>
            <a:ext cx="2922595" cy="1569660"/>
          </a:xfrm>
          <a:prstGeom prst="rect">
            <a:avLst/>
          </a:prstGeom>
        </p:spPr>
        <p:txBody>
          <a:bodyPr wrap="none">
            <a:spAutoFit/>
          </a:bodyPr>
          <a:lstStyle/>
          <a:p>
            <a:r>
              <a:rPr lang="en-US" sz="9600" dirty="0" smtClean="0">
                <a:cs typeface="Arial" charset="0"/>
              </a:rPr>
              <a:t>1957</a:t>
            </a:r>
            <a:endParaRPr lang="en-US" sz="9600" dirty="0"/>
          </a:p>
        </p:txBody>
      </p:sp>
      <p:sp>
        <p:nvSpPr>
          <p:cNvPr id="4" name="Rectangle 3"/>
          <p:cNvSpPr/>
          <p:nvPr/>
        </p:nvSpPr>
        <p:spPr>
          <a:xfrm>
            <a:off x="914400" y="1905000"/>
            <a:ext cx="7337265" cy="584775"/>
          </a:xfrm>
          <a:prstGeom prst="rect">
            <a:avLst/>
          </a:prstGeom>
        </p:spPr>
        <p:txBody>
          <a:bodyPr wrap="none">
            <a:spAutoFit/>
          </a:bodyPr>
          <a:lstStyle/>
          <a:p>
            <a:r>
              <a:rPr lang="en-US" sz="3200" dirty="0" smtClean="0"/>
              <a:t>Nielson Clearing House was developed</a:t>
            </a:r>
            <a:endParaRPr lang="en-US" sz="3200" dirty="0"/>
          </a:p>
        </p:txBody>
      </p:sp>
      <p:pic>
        <p:nvPicPr>
          <p:cNvPr id="5" name="Picture 4" descr="1950screstcoupon.jpg"/>
          <p:cNvPicPr>
            <a:picLocks noChangeAspect="1"/>
          </p:cNvPicPr>
          <p:nvPr/>
        </p:nvPicPr>
        <p:blipFill>
          <a:blip r:embed="rId3" cstate="print"/>
          <a:srcRect b="52000"/>
          <a:stretch>
            <a:fillRect/>
          </a:stretch>
        </p:blipFill>
        <p:spPr>
          <a:xfrm>
            <a:off x="1295400" y="2743200"/>
            <a:ext cx="5048250" cy="3657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Coupons Today…</a:t>
            </a:r>
            <a:br>
              <a:rPr lang="en-US" dirty="0" smtClean="0"/>
            </a:br>
            <a:r>
              <a:rPr lang="en-US" dirty="0" smtClean="0"/>
              <a:t>They’ve come a long way baby!</a:t>
            </a:r>
            <a:endParaRPr lang="en-US" dirty="0"/>
          </a:p>
        </p:txBody>
      </p:sp>
      <p:pic>
        <p:nvPicPr>
          <p:cNvPr id="3" name="Picture 2" descr="1961 Mazola Margarine Magazine vintage illustration advertisement coupon.jpg"/>
          <p:cNvPicPr>
            <a:picLocks noChangeAspect="1"/>
          </p:cNvPicPr>
          <p:nvPr/>
        </p:nvPicPr>
        <p:blipFill>
          <a:blip r:embed="rId3" cstate="print"/>
          <a:stretch>
            <a:fillRect/>
          </a:stretch>
        </p:blipFill>
        <p:spPr>
          <a:xfrm>
            <a:off x="381000" y="1676400"/>
            <a:ext cx="2781421" cy="2176462"/>
          </a:xfrm>
          <a:prstGeom prst="rect">
            <a:avLst/>
          </a:prstGeom>
        </p:spPr>
      </p:pic>
      <p:sp>
        <p:nvSpPr>
          <p:cNvPr id="4" name="Right Arrow 3"/>
          <p:cNvSpPr/>
          <p:nvPr/>
        </p:nvSpPr>
        <p:spPr>
          <a:xfrm rot="529086">
            <a:off x="3379903" y="3138013"/>
            <a:ext cx="2286000" cy="1524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bile_coupon-300x264.jpg"/>
          <p:cNvPicPr>
            <a:picLocks noChangeAspect="1"/>
          </p:cNvPicPr>
          <p:nvPr/>
        </p:nvPicPr>
        <p:blipFill>
          <a:blip r:embed="rId4" cstate="print"/>
          <a:stretch>
            <a:fillRect/>
          </a:stretch>
        </p:blipFill>
        <p:spPr>
          <a:xfrm>
            <a:off x="5943600" y="3124200"/>
            <a:ext cx="2857500" cy="2514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3657600"/>
            <a:ext cx="6858000" cy="2031325"/>
          </a:xfrm>
          <a:prstGeom prst="rect">
            <a:avLst/>
          </a:prstGeom>
        </p:spPr>
        <p:txBody>
          <a:bodyPr wrap="square">
            <a:spAutoFit/>
          </a:bodyPr>
          <a:lstStyle/>
          <a:p>
            <a:pPr algn="ctr">
              <a:lnSpc>
                <a:spcPct val="90000"/>
              </a:lnSpc>
            </a:pPr>
            <a:r>
              <a:rPr lang="en-US" sz="9600" dirty="0" smtClean="0">
                <a:cs typeface="Arial" charset="0"/>
              </a:rPr>
              <a:t>33% </a:t>
            </a:r>
          </a:p>
          <a:p>
            <a:pPr algn="ctr">
              <a:lnSpc>
                <a:spcPct val="90000"/>
              </a:lnSpc>
            </a:pPr>
            <a:r>
              <a:rPr lang="en-US" sz="4400" dirty="0" smtClean="0">
                <a:cs typeface="Arial" charset="0"/>
              </a:rPr>
              <a:t>Internet search </a:t>
            </a:r>
            <a:endParaRPr lang="en-US" sz="4400" dirty="0">
              <a:cs typeface="Arial" charset="0"/>
            </a:endParaRPr>
          </a:p>
        </p:txBody>
      </p:sp>
      <p:sp>
        <p:nvSpPr>
          <p:cNvPr id="4" name="Rectangle 3"/>
          <p:cNvSpPr/>
          <p:nvPr/>
        </p:nvSpPr>
        <p:spPr>
          <a:xfrm>
            <a:off x="762000" y="381000"/>
            <a:ext cx="9220200" cy="1569660"/>
          </a:xfrm>
          <a:prstGeom prst="rect">
            <a:avLst/>
          </a:prstGeom>
        </p:spPr>
        <p:txBody>
          <a:bodyPr wrap="square">
            <a:spAutoFit/>
          </a:bodyPr>
          <a:lstStyle/>
          <a:p>
            <a:r>
              <a:rPr lang="en-US" sz="9600" dirty="0" smtClean="0"/>
              <a:t>76% </a:t>
            </a:r>
            <a:r>
              <a:rPr lang="en-US" sz="4400" dirty="0" smtClean="0"/>
              <a:t>Newspaper</a:t>
            </a:r>
          </a:p>
        </p:txBody>
      </p:sp>
      <p:sp>
        <p:nvSpPr>
          <p:cNvPr id="6" name="TextBox 5"/>
          <p:cNvSpPr txBox="1"/>
          <p:nvPr/>
        </p:nvSpPr>
        <p:spPr>
          <a:xfrm>
            <a:off x="609600" y="1905000"/>
            <a:ext cx="8153400" cy="1569660"/>
          </a:xfrm>
          <a:prstGeom prst="rect">
            <a:avLst/>
          </a:prstGeom>
          <a:noFill/>
        </p:spPr>
        <p:txBody>
          <a:bodyPr wrap="square" rtlCol="0">
            <a:spAutoFit/>
          </a:bodyPr>
          <a:lstStyle/>
          <a:p>
            <a:r>
              <a:rPr lang="en-US" sz="9600" dirty="0" smtClean="0"/>
              <a:t>59% </a:t>
            </a:r>
            <a:r>
              <a:rPr lang="en-US" sz="3600" dirty="0" smtClean="0"/>
              <a:t>E:mails &amp; Coupon alerts</a:t>
            </a:r>
            <a:endParaRPr lang="en-US" sz="3600" dirty="0"/>
          </a:p>
        </p:txBody>
      </p:sp>
      <p:pic>
        <p:nvPicPr>
          <p:cNvPr id="7" name="Picture 6" descr="coupons.jpg"/>
          <p:cNvPicPr>
            <a:picLocks noChangeAspect="1"/>
          </p:cNvPicPr>
          <p:nvPr/>
        </p:nvPicPr>
        <p:blipFill>
          <a:blip r:embed="rId3" cstate="print"/>
          <a:stretch>
            <a:fillRect/>
          </a:stretch>
        </p:blipFill>
        <p:spPr>
          <a:xfrm>
            <a:off x="457200" y="3886200"/>
            <a:ext cx="3795623"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ponsscissors.jpg"/>
          <p:cNvPicPr>
            <a:picLocks noChangeAspect="1"/>
          </p:cNvPicPr>
          <p:nvPr/>
        </p:nvPicPr>
        <p:blipFill>
          <a:blip r:embed="rId3" cstate="print"/>
          <a:stretch>
            <a:fillRect/>
          </a:stretch>
        </p:blipFill>
        <p:spPr>
          <a:xfrm>
            <a:off x="2133600" y="1905000"/>
            <a:ext cx="5181600" cy="3438697"/>
          </a:xfrm>
          <a:prstGeom prst="rect">
            <a:avLst/>
          </a:prstGeom>
        </p:spPr>
      </p:pic>
      <p:sp>
        <p:nvSpPr>
          <p:cNvPr id="4" name="Rectangle 3"/>
          <p:cNvSpPr/>
          <p:nvPr/>
        </p:nvSpPr>
        <p:spPr>
          <a:xfrm>
            <a:off x="838200" y="304800"/>
            <a:ext cx="7924800" cy="1569660"/>
          </a:xfrm>
          <a:prstGeom prst="rect">
            <a:avLst/>
          </a:prstGeom>
        </p:spPr>
        <p:txBody>
          <a:bodyPr wrap="square">
            <a:spAutoFit/>
          </a:bodyPr>
          <a:lstStyle/>
          <a:p>
            <a:r>
              <a:rPr lang="en-US" sz="9600" dirty="0" smtClean="0"/>
              <a:t>$3 </a:t>
            </a:r>
            <a:r>
              <a:rPr lang="en-US" sz="4400" dirty="0" smtClean="0"/>
              <a:t>Billion saved each year</a:t>
            </a:r>
            <a:endParaRPr lang="en-US" sz="4400" dirty="0"/>
          </a:p>
        </p:txBody>
      </p:sp>
      <p:sp>
        <p:nvSpPr>
          <p:cNvPr id="2" name="Title 1"/>
          <p:cNvSpPr>
            <a:spLocks noGrp="1"/>
          </p:cNvSpPr>
          <p:nvPr>
            <p:ph type="title"/>
          </p:nvPr>
        </p:nvSpPr>
        <p:spPr>
          <a:xfrm>
            <a:off x="-457200" y="4572000"/>
            <a:ext cx="8229600" cy="1752600"/>
          </a:xfrm>
        </p:spPr>
        <p:txBody>
          <a:bodyPr/>
          <a:lstStyle/>
          <a:p>
            <a:r>
              <a:rPr lang="en-US" sz="9600" dirty="0" smtClean="0"/>
              <a:t>89% </a:t>
            </a:r>
            <a:r>
              <a:rPr lang="en-US" dirty="0" smtClean="0"/>
              <a:t>use coupons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llarbills.jpg"/>
          <p:cNvPicPr>
            <a:picLocks noChangeAspect="1"/>
          </p:cNvPicPr>
          <p:nvPr/>
        </p:nvPicPr>
        <p:blipFill>
          <a:blip r:embed="rId3" cstate="print"/>
          <a:stretch>
            <a:fillRect/>
          </a:stretch>
        </p:blipFill>
        <p:spPr>
          <a:xfrm>
            <a:off x="4648200" y="2895600"/>
            <a:ext cx="4206705" cy="2755392"/>
          </a:xfrm>
          <a:prstGeom prst="rect">
            <a:avLst/>
          </a:prstGeom>
        </p:spPr>
      </p:pic>
      <p:sp>
        <p:nvSpPr>
          <p:cNvPr id="3" name="Rectangle 2"/>
          <p:cNvSpPr/>
          <p:nvPr/>
        </p:nvSpPr>
        <p:spPr>
          <a:xfrm>
            <a:off x="0" y="3810000"/>
            <a:ext cx="6858000" cy="2031325"/>
          </a:xfrm>
          <a:prstGeom prst="rect">
            <a:avLst/>
          </a:prstGeom>
        </p:spPr>
        <p:txBody>
          <a:bodyPr wrap="square">
            <a:spAutoFit/>
          </a:bodyPr>
          <a:lstStyle/>
          <a:p>
            <a:pPr algn="ctr">
              <a:lnSpc>
                <a:spcPct val="90000"/>
              </a:lnSpc>
            </a:pPr>
            <a:r>
              <a:rPr lang="en-US" sz="4400" dirty="0" smtClean="0">
                <a:cs typeface="Arial" charset="0"/>
              </a:rPr>
              <a:t>Only</a:t>
            </a:r>
            <a:r>
              <a:rPr lang="en-US" sz="9600" dirty="0" smtClean="0">
                <a:cs typeface="Arial" charset="0"/>
              </a:rPr>
              <a:t> 6% </a:t>
            </a:r>
          </a:p>
          <a:p>
            <a:pPr algn="ctr">
              <a:lnSpc>
                <a:spcPct val="90000"/>
              </a:lnSpc>
            </a:pPr>
            <a:r>
              <a:rPr lang="en-US" sz="4400" dirty="0" smtClean="0">
                <a:cs typeface="Arial" charset="0"/>
              </a:rPr>
              <a:t>are redeemed</a:t>
            </a:r>
            <a:endParaRPr lang="en-US" sz="4400" dirty="0">
              <a:cs typeface="Arial" charset="0"/>
            </a:endParaRPr>
          </a:p>
        </p:txBody>
      </p:sp>
      <p:sp>
        <p:nvSpPr>
          <p:cNvPr id="4" name="Rectangle 3"/>
          <p:cNvSpPr/>
          <p:nvPr/>
        </p:nvSpPr>
        <p:spPr>
          <a:xfrm>
            <a:off x="228600" y="228600"/>
            <a:ext cx="8686800" cy="3046988"/>
          </a:xfrm>
          <a:prstGeom prst="rect">
            <a:avLst/>
          </a:prstGeom>
        </p:spPr>
        <p:txBody>
          <a:bodyPr wrap="square">
            <a:spAutoFit/>
          </a:bodyPr>
          <a:lstStyle/>
          <a:p>
            <a:r>
              <a:rPr lang="en-US" sz="9600" dirty="0" smtClean="0"/>
              <a:t>$70 </a:t>
            </a:r>
            <a:r>
              <a:rPr lang="en-US" sz="4400" dirty="0" smtClean="0"/>
              <a:t>Billion coupons offered</a:t>
            </a:r>
          </a:p>
          <a:p>
            <a:r>
              <a:rPr lang="en-US" sz="4400" dirty="0" smtClean="0"/>
              <a:t>Only </a:t>
            </a:r>
            <a:r>
              <a:rPr lang="en-US" sz="9600" dirty="0" smtClean="0"/>
              <a:t>4.5</a:t>
            </a:r>
            <a:r>
              <a:rPr lang="en-US" sz="4400" dirty="0" smtClean="0"/>
              <a:t>  Billion are redeemed</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8173</TotalTime>
  <Words>1068</Words>
  <Application>Microsoft Office PowerPoint</Application>
  <PresentationFormat>On-screen Show (4:3)</PresentationFormat>
  <Paragraphs>208</Paragraphs>
  <Slides>46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Default Design</vt:lpstr>
      <vt:lpstr>PowerPoint Presentation</vt:lpstr>
      <vt:lpstr>How far back do coupons go? </vt:lpstr>
      <vt:lpstr>1st grocery coupon</vt:lpstr>
      <vt:lpstr>PowerPoint Presentation</vt:lpstr>
      <vt:lpstr>PowerPoint Presentation</vt:lpstr>
      <vt:lpstr>Coupons Today… They’ve come a long way baby!</vt:lpstr>
      <vt:lpstr>PowerPoint Presentation</vt:lpstr>
      <vt:lpstr>89% use coupons</vt:lpstr>
      <vt:lpstr>PowerPoint Presentation</vt:lpstr>
      <vt:lpstr>PowerPoint Presentation</vt:lpstr>
      <vt:lpstr>PowerPoint Presentation</vt:lpstr>
      <vt:lpstr>Who uses coupons? </vt:lpstr>
      <vt:lpstr>AGES:  Age 18-24 – 65% Age 25-34 – 71% Age 35-44 – 77% Age 45-54 – 80% Age 55-64 – 81% Age 65+  - 80% </vt:lpstr>
      <vt:lpstr>PowerPoint Presentation</vt:lpstr>
      <vt:lpstr>Where Do You Find Coupons? </vt:lpstr>
      <vt:lpstr>   </vt:lpstr>
      <vt:lpstr>Preview Sunday Inserts</vt:lpstr>
      <vt:lpstr>Tribune &amp; Deseret News have same coupons      4 newspapers a week</vt:lpstr>
      <vt:lpstr>PowerPoint Presentation</vt:lpstr>
      <vt:lpstr>Tear sheets</vt:lpstr>
      <vt:lpstr>Product Packages</vt:lpstr>
      <vt:lpstr>With  Free Samples</vt:lpstr>
      <vt:lpstr>Peelie</vt:lpstr>
      <vt:lpstr>Beer Rebates</vt:lpstr>
      <vt:lpstr>Store Loyalty Card</vt:lpstr>
      <vt:lpstr>Stacking Coupons</vt:lpstr>
      <vt:lpstr>Stacking Savings</vt:lpstr>
      <vt:lpstr>  Bring coupon policy    </vt:lpstr>
      <vt:lpstr>Dealing with Cashiers  &amp; other Shoppers</vt:lpstr>
      <vt:lpstr>Multiple Transactions</vt:lpstr>
      <vt:lpstr>Good way to build up food storage OR donate</vt:lpstr>
      <vt:lpstr>PowerPoint Presentation</vt:lpstr>
      <vt:lpstr>PowerPoint Presentation</vt:lpstr>
      <vt:lpstr> Get organized  </vt:lpstr>
      <vt:lpstr>Be open to trying other Brands</vt:lpstr>
      <vt:lpstr> Don’t buy items you  wouldn’t ordinarily buy  </vt:lpstr>
      <vt:lpstr>Are you really saving? </vt:lpstr>
      <vt:lpstr>Other areas to save</vt:lpstr>
      <vt:lpstr>Eating out</vt:lpstr>
      <vt:lpstr>Clothing &amp; Gifts</vt:lpstr>
      <vt:lpstr>Household &amp; Automobile</vt:lpstr>
      <vt:lpstr>And much, much more</vt:lpstr>
      <vt:lpstr>Starting a Coupon Club  </vt:lpstr>
      <vt:lpstr>PowerPoint Presentation</vt:lpstr>
      <vt:lpstr>Want to learn more?  Free tutorials, videos &amp; study guides </vt:lpstr>
      <vt:lpstr>Questions?</vt:lpstr>
    </vt:vector>
  </TitlesOfParts>
  <Company>Tooele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Darlene Christensen   Utah State University Extension  Tooele County</dc:title>
  <dc:creator>dchristensen</dc:creator>
  <cp:lastModifiedBy>Darlene Christensen</cp:lastModifiedBy>
  <cp:revision>810</cp:revision>
  <dcterms:created xsi:type="dcterms:W3CDTF">2006-01-28T00:39:29Z</dcterms:created>
  <dcterms:modified xsi:type="dcterms:W3CDTF">2017-12-12T20:36:03Z</dcterms:modified>
</cp:coreProperties>
</file>